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1"/>
    <p:sldMasterId id="2147483786" r:id="rId2"/>
    <p:sldMasterId id="2147483948" r:id="rId3"/>
  </p:sldMasterIdLst>
  <p:handoutMasterIdLst>
    <p:handoutMasterId r:id="rId21"/>
  </p:handoutMasterIdLst>
  <p:sldIdLst>
    <p:sldId id="256" r:id="rId4"/>
    <p:sldId id="257" r:id="rId5"/>
    <p:sldId id="258" r:id="rId6"/>
    <p:sldId id="259" r:id="rId7"/>
    <p:sldId id="266" r:id="rId8"/>
    <p:sldId id="260" r:id="rId9"/>
    <p:sldId id="265" r:id="rId10"/>
    <p:sldId id="267" r:id="rId11"/>
    <p:sldId id="268" r:id="rId12"/>
    <p:sldId id="262" r:id="rId13"/>
    <p:sldId id="269" r:id="rId14"/>
    <p:sldId id="261" r:id="rId15"/>
    <p:sldId id="271" r:id="rId16"/>
    <p:sldId id="272" r:id="rId17"/>
    <p:sldId id="274" r:id="rId18"/>
    <p:sldId id="264" r:id="rId19"/>
    <p:sldId id="273"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18" autoAdjust="0"/>
    <p:restoredTop sz="94660"/>
  </p:normalViewPr>
  <p:slideViewPr>
    <p:cSldViewPr snapToGrid="0">
      <p:cViewPr varScale="1">
        <p:scale>
          <a:sx n="70" d="100"/>
          <a:sy n="70" d="100"/>
        </p:scale>
        <p:origin x="702" y="78"/>
      </p:cViewPr>
      <p:guideLst/>
    </p:cSldViewPr>
  </p:slideViewPr>
  <p:notesTextViewPr>
    <p:cViewPr>
      <p:scale>
        <a:sx n="1" d="1"/>
        <a:sy n="1" d="1"/>
      </p:scale>
      <p:origin x="0" y="0"/>
    </p:cViewPr>
  </p:notesTextViewPr>
  <p:notesViewPr>
    <p:cSldViewPr snapToGrid="0">
      <p:cViewPr varScale="1">
        <p:scale>
          <a:sx n="53" d="100"/>
          <a:sy n="53" d="100"/>
        </p:scale>
        <p:origin x="1936"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E65AF9D1-5930-493C-8A0C-619F14A1EA07}" type="datetimeFigureOut">
              <a:rPr lang="he-IL" smtClean="0"/>
              <a:t>כ'/אלול/תשע"ו</a:t>
            </a:fld>
            <a:endParaRPr lang="he-IL"/>
          </a:p>
        </p:txBody>
      </p:sp>
      <p:sp>
        <p:nvSpPr>
          <p:cNvPr id="4" name="מציין מיקום של כותרת תחתונה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E37FD0B-ACF2-4B86-B349-47744D45AEAE}" type="slidenum">
              <a:rPr lang="he-IL" smtClean="0"/>
              <a:t>‹#›</a:t>
            </a:fld>
            <a:endParaRPr lang="he-IL"/>
          </a:p>
        </p:txBody>
      </p:sp>
    </p:spTree>
    <p:extLst>
      <p:ext uri="{BB962C8B-B14F-4D97-AF65-F5344CB8AC3E}">
        <p14:creationId xmlns:p14="http://schemas.microsoft.com/office/powerpoint/2010/main" val="327463877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25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587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1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97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522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9582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808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33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003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7140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896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383748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8409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3553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01890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86886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23-Sep-16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7704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1103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02396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515239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9144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smtClean="0"/>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352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4339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7932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smtClean="0"/>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23-Sep-16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8211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smtClean="0"/>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23-Sep-16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080939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8792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8362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5140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7426206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53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76013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41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9762173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4406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150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7" name="Date Placeholder 4"/>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430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587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6026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smtClean="0"/>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4025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smtClean="0"/>
              <a:t>לחץ כדי לערוך סגנון כותרת של תבנית בסיס</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e-IL" smtClean="0"/>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81796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371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1623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50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3006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6983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47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06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48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0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smtClean="0"/>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23-Sep-16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335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21" Type="http://schemas.openxmlformats.org/officeDocument/2006/relationships/image" Target="../media/image10.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9.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8.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23-Sep-16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5887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23-Sep-16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16977637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23-Sep-16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69295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380700" y="674510"/>
            <a:ext cx="10031104" cy="2554545"/>
          </a:xfrm>
          <a:prstGeom prst="rect">
            <a:avLst/>
          </a:prstGeom>
          <a:noFill/>
          <a:ln>
            <a:noFill/>
          </a:ln>
        </p:spPr>
        <p:txBody>
          <a:bodyPr wrap="square" lIns="91440" tIns="45720" rIns="91440" bIns="45720">
            <a:spAutoFit/>
          </a:bodyPr>
          <a:lstStyle/>
          <a:p>
            <a:pPr algn="ctr"/>
            <a:r>
              <a:rPr lang="en-US" sz="8000" b="1" dirty="0" smtClean="0">
                <a:ln w="10160">
                  <a:noFill/>
                  <a:prstDash val="solid"/>
                </a:ln>
                <a:solidFill>
                  <a:schemeClr val="accent1">
                    <a:lumMod val="75000"/>
                  </a:schemeClr>
                </a:solidFill>
                <a:effectLst>
                  <a:outerShdw blurRad="38100" dist="22860" dir="5400000" algn="tl" rotWithShape="0">
                    <a:srgbClr val="000000">
                      <a:alpha val="30000"/>
                    </a:srgbClr>
                  </a:outerShdw>
                </a:effectLst>
                <a:latin typeface="Britannic Bold" panose="020B0903060703020204" pitchFamily="34" charset="0"/>
              </a:rPr>
              <a:t>Strings Compression Project</a:t>
            </a:r>
            <a:endParaRPr lang="he-IL" sz="8000" b="1" cap="none" spc="0" dirty="0">
              <a:ln w="10160">
                <a:noFill/>
                <a:prstDash val="solid"/>
              </a:ln>
              <a:solidFill>
                <a:schemeClr val="accent1">
                  <a:lumMod val="75000"/>
                </a:schemeClr>
              </a:solidFill>
              <a:effectLst>
                <a:outerShdw blurRad="38100" dist="22860" dir="5400000" algn="tl" rotWithShape="0">
                  <a:srgbClr val="000000">
                    <a:alpha val="30000"/>
                  </a:srgbClr>
                </a:outerShdw>
              </a:effectLst>
              <a:latin typeface="Britannic Bold" panose="020B0903060703020204" pitchFamily="34" charset="0"/>
            </a:endParaRPr>
          </a:p>
        </p:txBody>
      </p:sp>
      <p:sp>
        <p:nvSpPr>
          <p:cNvPr id="8" name="מלבן 7"/>
          <p:cNvSpPr/>
          <p:nvPr/>
        </p:nvSpPr>
        <p:spPr>
          <a:xfrm>
            <a:off x="6036148" y="4778483"/>
            <a:ext cx="6155852" cy="646331"/>
          </a:xfrm>
          <a:prstGeom prst="rect">
            <a:avLst/>
          </a:prstGeom>
          <a:noFill/>
        </p:spPr>
        <p:txBody>
          <a:bodyPr wrap="none" lIns="91440" tIns="45720" rIns="91440" bIns="45720">
            <a:spAutoFit/>
          </a:bodyPr>
          <a:lstStyle/>
          <a:p>
            <a:pPr algn="ctr"/>
            <a:r>
              <a:rPr lang="he-IL" sz="3600" b="0" cap="none" spc="0" dirty="0" smtClean="0">
                <a:ln w="0"/>
                <a:solidFill>
                  <a:schemeClr val="tx2">
                    <a:lumMod val="75000"/>
                  </a:schemeClr>
                </a:solidFill>
                <a:effectLst>
                  <a:outerShdw blurRad="38100" dist="25400" dir="5400000" algn="ctr" rotWithShape="0">
                    <a:srgbClr val="6E747A">
                      <a:alpha val="43000"/>
                    </a:srgbClr>
                  </a:outerShdw>
                </a:effectLst>
              </a:rPr>
              <a:t>מנחים: מיקה עמית, ליאת </a:t>
            </a:r>
            <a:r>
              <a:rPr lang="he-IL" sz="3600" b="0" cap="none" spc="0" dirty="0" smtClean="0">
                <a:ln w="0"/>
                <a:solidFill>
                  <a:schemeClr val="tx2">
                    <a:lumMod val="75000"/>
                  </a:schemeClr>
                </a:solidFill>
                <a:effectLst>
                  <a:outerShdw blurRad="38100" dist="25400" dir="5400000" algn="ctr" rotWithShape="0">
                    <a:srgbClr val="6E747A">
                      <a:alpha val="43000"/>
                    </a:srgbClr>
                  </a:outerShdw>
                </a:effectLst>
                <a:latin typeface="AR BLANCA" panose="02000000000000000000" pitchFamily="2" charset="0"/>
              </a:rPr>
              <a:t>רוזנברג</a:t>
            </a:r>
            <a:endParaRPr lang="he-IL" sz="3600" b="0" cap="none" spc="0" dirty="0">
              <a:ln w="0"/>
              <a:solidFill>
                <a:schemeClr val="tx2">
                  <a:lumMod val="75000"/>
                </a:schemeClr>
              </a:solidFill>
              <a:effectLst>
                <a:outerShdw blurRad="38100" dist="25400" dir="5400000" algn="ctr" rotWithShape="0">
                  <a:srgbClr val="6E747A">
                    <a:alpha val="43000"/>
                  </a:srgbClr>
                </a:outerShdw>
              </a:effectLst>
              <a:latin typeface="AR BLANCA" panose="02000000000000000000" pitchFamily="2" charset="0"/>
            </a:endParaRPr>
          </a:p>
        </p:txBody>
      </p:sp>
      <p:sp>
        <p:nvSpPr>
          <p:cNvPr id="9" name="מלבן 8"/>
          <p:cNvSpPr/>
          <p:nvPr/>
        </p:nvSpPr>
        <p:spPr>
          <a:xfrm>
            <a:off x="5253882" y="5458751"/>
            <a:ext cx="6938118" cy="646331"/>
          </a:xfrm>
          <a:prstGeom prst="rect">
            <a:avLst/>
          </a:prstGeom>
          <a:noFill/>
        </p:spPr>
        <p:txBody>
          <a:bodyPr wrap="none" lIns="91440" tIns="45720" rIns="91440" bIns="45720">
            <a:spAutoFit/>
          </a:bodyPr>
          <a:lstStyle/>
          <a:p>
            <a:pPr algn="ctr"/>
            <a:r>
              <a:rPr lang="he-IL" sz="3600" b="0" cap="none" spc="0" dirty="0" smtClean="0">
                <a:ln w="0"/>
                <a:solidFill>
                  <a:schemeClr val="tx2">
                    <a:lumMod val="75000"/>
                  </a:schemeClr>
                </a:solidFill>
                <a:effectLst>
                  <a:outerShdw blurRad="38100" dist="25400" dir="5400000" algn="ctr" rotWithShape="0">
                    <a:srgbClr val="6E747A">
                      <a:alpha val="43000"/>
                    </a:srgbClr>
                  </a:outerShdw>
                </a:effectLst>
              </a:rPr>
              <a:t>תאריך</a:t>
            </a:r>
            <a:r>
              <a:rPr lang="he-IL" sz="3600" b="0" cap="none" spc="0" smtClean="0">
                <a:ln w="0"/>
                <a:solidFill>
                  <a:schemeClr val="tx2">
                    <a:lumMod val="75000"/>
                  </a:schemeClr>
                </a:solidFill>
                <a:effectLst>
                  <a:outerShdw blurRad="38100" dist="25400" dir="5400000" algn="ctr" rotWithShape="0">
                    <a:srgbClr val="6E747A">
                      <a:alpha val="43000"/>
                    </a:srgbClr>
                  </a:outerShdw>
                </a:effectLst>
              </a:rPr>
              <a:t>: 23.9.2016</a:t>
            </a:r>
            <a:r>
              <a:rPr lang="he-IL" sz="3600" dirty="0" smtClean="0">
                <a:ln w="0"/>
                <a:solidFill>
                  <a:schemeClr val="tx2">
                    <a:lumMod val="75000"/>
                  </a:schemeClr>
                </a:solidFill>
                <a:effectLst>
                  <a:outerShdw blurRad="38100" dist="25400" dir="5400000" algn="ctr" rotWithShape="0">
                    <a:srgbClr val="6E747A">
                      <a:alpha val="43000"/>
                    </a:srgbClr>
                  </a:outerShdw>
                </a:effectLst>
              </a:rPr>
              <a:t>, סמסטר ב' תשע"ו</a:t>
            </a:r>
          </a:p>
        </p:txBody>
      </p:sp>
      <p:sp>
        <p:nvSpPr>
          <p:cNvPr id="10" name="מלבן 9"/>
          <p:cNvSpPr/>
          <p:nvPr/>
        </p:nvSpPr>
        <p:spPr>
          <a:xfrm>
            <a:off x="2723502" y="4812420"/>
            <a:ext cx="1598515" cy="646331"/>
          </a:xfrm>
          <a:prstGeom prst="rect">
            <a:avLst/>
          </a:prstGeom>
          <a:noFill/>
        </p:spPr>
        <p:txBody>
          <a:bodyPr wrap="none" lIns="91440" tIns="45720" rIns="91440" bIns="45720">
            <a:spAutoFit/>
          </a:bodyPr>
          <a:lstStyle/>
          <a:p>
            <a:pPr algn="ctr"/>
            <a:r>
              <a:rPr lang="he-IL" sz="3600" b="0" cap="none" spc="0" dirty="0" smtClean="0">
                <a:ln w="0"/>
                <a:solidFill>
                  <a:schemeClr val="tx2">
                    <a:lumMod val="75000"/>
                  </a:schemeClr>
                </a:solidFill>
                <a:effectLst>
                  <a:outerShdw blurRad="38100" dist="25400" dir="5400000" algn="ctr" rotWithShape="0">
                    <a:srgbClr val="6E747A">
                      <a:alpha val="43000"/>
                    </a:srgbClr>
                  </a:outerShdw>
                </a:effectLst>
              </a:rPr>
              <a:t>מגישים:</a:t>
            </a:r>
            <a:endParaRPr lang="he-IL" sz="3600" b="0" cap="none" spc="0" dirty="0">
              <a:ln w="0"/>
              <a:solidFill>
                <a:schemeClr val="tx2">
                  <a:lumMod val="75000"/>
                </a:schemeClr>
              </a:solidFill>
              <a:effectLst>
                <a:outerShdw blurRad="38100" dist="25400" dir="5400000" algn="ctr" rotWithShape="0">
                  <a:srgbClr val="6E747A">
                    <a:alpha val="43000"/>
                  </a:srgbClr>
                </a:outerShdw>
              </a:effectLst>
              <a:latin typeface="AR BLANCA" panose="02000000000000000000" pitchFamily="2" charset="0"/>
            </a:endParaRPr>
          </a:p>
        </p:txBody>
      </p:sp>
      <p:sp>
        <p:nvSpPr>
          <p:cNvPr id="11" name="מלבן 10"/>
          <p:cNvSpPr/>
          <p:nvPr/>
        </p:nvSpPr>
        <p:spPr>
          <a:xfrm>
            <a:off x="0" y="5458751"/>
            <a:ext cx="4322017" cy="646331"/>
          </a:xfrm>
          <a:prstGeom prst="rect">
            <a:avLst/>
          </a:prstGeom>
          <a:noFill/>
        </p:spPr>
        <p:txBody>
          <a:bodyPr wrap="none" lIns="91440" tIns="45720" rIns="91440" bIns="45720">
            <a:spAutoFit/>
          </a:bodyPr>
          <a:lstStyle/>
          <a:p>
            <a:pPr algn="ctr"/>
            <a:r>
              <a:rPr lang="he-IL" sz="3600" b="0" cap="none" spc="0" dirty="0" smtClean="0">
                <a:ln w="0"/>
                <a:solidFill>
                  <a:schemeClr val="tx2">
                    <a:lumMod val="75000"/>
                  </a:schemeClr>
                </a:solidFill>
                <a:effectLst>
                  <a:outerShdw blurRad="38100" dist="25400" dir="5400000" algn="ctr" rotWithShape="0">
                    <a:srgbClr val="6E747A">
                      <a:alpha val="43000"/>
                    </a:srgbClr>
                  </a:outerShdw>
                </a:effectLst>
              </a:rPr>
              <a:t>עדי </a:t>
            </a:r>
            <a:r>
              <a:rPr lang="he-IL" sz="3600" b="0" cap="none" spc="0" dirty="0" err="1" smtClean="0">
                <a:ln w="0"/>
                <a:solidFill>
                  <a:schemeClr val="tx2">
                    <a:lumMod val="75000"/>
                  </a:schemeClr>
                </a:solidFill>
                <a:effectLst>
                  <a:outerShdw blurRad="38100" dist="25400" dir="5400000" algn="ctr" rotWithShape="0">
                    <a:srgbClr val="6E747A">
                      <a:alpha val="43000"/>
                    </a:srgbClr>
                  </a:outerShdw>
                </a:effectLst>
              </a:rPr>
              <a:t>פרלוב</a:t>
            </a:r>
            <a:r>
              <a:rPr lang="he-IL" sz="3600" b="0" cap="none" spc="0" dirty="0" smtClean="0">
                <a:ln w="0"/>
                <a:solidFill>
                  <a:schemeClr val="tx2">
                    <a:lumMod val="75000"/>
                  </a:schemeClr>
                </a:solidFill>
                <a:effectLst>
                  <a:outerShdw blurRad="38100" dist="25400" dir="5400000" algn="ctr" rotWithShape="0">
                    <a:srgbClr val="6E747A">
                      <a:alpha val="43000"/>
                    </a:srgbClr>
                  </a:outerShdw>
                </a:effectLst>
              </a:rPr>
              <a:t>, רעות מזרחי</a:t>
            </a:r>
            <a:endParaRPr lang="he-IL" sz="3600" b="0" cap="none" spc="0" dirty="0">
              <a:ln w="0"/>
              <a:solidFill>
                <a:schemeClr val="tx2">
                  <a:lumMod val="75000"/>
                </a:schemeClr>
              </a:solidFill>
              <a:effectLst>
                <a:outerShdw blurRad="38100" dist="25400" dir="5400000" algn="ctr" rotWithShape="0">
                  <a:srgbClr val="6E747A">
                    <a:alpha val="43000"/>
                  </a:srgbClr>
                </a:outerShdw>
              </a:effectLst>
              <a:latin typeface="AR BLANCA" panose="02000000000000000000" pitchFamily="2" charset="0"/>
            </a:endParaRPr>
          </a:p>
        </p:txBody>
      </p:sp>
    </p:spTree>
    <p:extLst>
      <p:ext uri="{BB962C8B-B14F-4D97-AF65-F5344CB8AC3E}">
        <p14:creationId xmlns:p14="http://schemas.microsoft.com/office/powerpoint/2010/main" val="1709467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563362" y="600576"/>
            <a:ext cx="8571577" cy="923330"/>
          </a:xfrm>
          <a:prstGeom prst="rect">
            <a:avLst/>
          </a:prstGeom>
          <a:noFill/>
        </p:spPr>
        <p:txBody>
          <a:bodyPr wrap="none" lIns="91440" tIns="45720" rIns="91440" bIns="45720">
            <a:spAutoFit/>
          </a:bodyPr>
          <a:lstStyle/>
          <a:p>
            <a:pPr algn="just"/>
            <a:r>
              <a:rPr lang="he-IL" sz="5400" dirty="0" smtClean="0">
                <a:ln w="0"/>
                <a:solidFill>
                  <a:schemeClr val="accent1"/>
                </a:solidFill>
                <a:effectLst>
                  <a:outerShdw blurRad="38100" dist="25400" dir="5400000" algn="ctr" rotWithShape="0">
                    <a:srgbClr val="6E747A">
                      <a:alpha val="43000"/>
                    </a:srgbClr>
                  </a:outerShdw>
                </a:effectLst>
              </a:rPr>
              <a:t>קשיים טכניים ופתרונות שנשקלו</a:t>
            </a:r>
          </a:p>
        </p:txBody>
      </p:sp>
      <p:sp>
        <p:nvSpPr>
          <p:cNvPr id="4" name="TextBox 3"/>
          <p:cNvSpPr txBox="1"/>
          <p:nvPr/>
        </p:nvSpPr>
        <p:spPr>
          <a:xfrm>
            <a:off x="2107788" y="3152345"/>
            <a:ext cx="8961120" cy="2862322"/>
          </a:xfrm>
          <a:prstGeom prst="rect">
            <a:avLst/>
          </a:prstGeom>
          <a:noFill/>
        </p:spPr>
        <p:txBody>
          <a:bodyPr wrap="square" rtlCol="1">
            <a:spAutoFit/>
          </a:bodyPr>
          <a:lstStyle/>
          <a:p>
            <a:r>
              <a:rPr lang="he-IL" sz="2000" dirty="0" smtClean="0"/>
              <a:t>אם נעשה </a:t>
            </a:r>
            <a:r>
              <a:rPr lang="en-US" sz="2000" dirty="0" smtClean="0"/>
              <a:t>zoom in</a:t>
            </a:r>
            <a:r>
              <a:rPr lang="he-IL" sz="2000" dirty="0" smtClean="0"/>
              <a:t> לבעיה נראה שהקושי הוא לדעת להבחין האם ביט שסומן כ-"טעות" הוא אכן "טעות".</a:t>
            </a:r>
          </a:p>
          <a:p>
            <a:endParaRPr lang="he-IL" sz="2000" dirty="0" smtClean="0"/>
          </a:p>
          <a:p>
            <a:r>
              <a:rPr lang="he-IL" sz="2000" dirty="0" smtClean="0"/>
              <a:t>דרכי התמודדות:</a:t>
            </a:r>
          </a:p>
          <a:p>
            <a:r>
              <a:rPr lang="he-IL" sz="2000" dirty="0" smtClean="0"/>
              <a:t>עלינו להוסיף דיוק לדירוג שהאלגוריתם נותן לכל טעות, על מנת לפתור את הסוגיה, הכנסנו את המנגנון </a:t>
            </a:r>
            <a:r>
              <a:rPr lang="en-US" sz="2000" dirty="0" smtClean="0"/>
              <a:t>forecasting</a:t>
            </a:r>
            <a:r>
              <a:rPr lang="he-IL" sz="2000" dirty="0" smtClean="0"/>
              <a:t> שלוקח בחשבון את מספר הפעמים שתת המחרוזת מופיע בהמשך ה- </a:t>
            </a:r>
            <a:r>
              <a:rPr lang="en-US" sz="2000" dirty="0" smtClean="0"/>
              <a:t>buffer</a:t>
            </a:r>
            <a:r>
              <a:rPr lang="he-IL" sz="2000" dirty="0" smtClean="0"/>
              <a:t>.</a:t>
            </a:r>
          </a:p>
          <a:p>
            <a:r>
              <a:rPr lang="he-IL" sz="2000" dirty="0" smtClean="0"/>
              <a:t>מתוך הנחה שתת מחרוזת תהיה לפחות חלק מתת </a:t>
            </a:r>
            <a:r>
              <a:rPr lang="he-IL" sz="2000" dirty="0"/>
              <a:t>המחרוזת </a:t>
            </a:r>
            <a:r>
              <a:rPr lang="he-IL" sz="2000" dirty="0" smtClean="0"/>
              <a:t>הארוכה ביותר בשלב מתקדם יותר.</a:t>
            </a:r>
            <a:endParaRPr lang="he-IL" sz="2000" dirty="0"/>
          </a:p>
        </p:txBody>
      </p:sp>
      <p:sp>
        <p:nvSpPr>
          <p:cNvPr id="3" name="מלבן 2"/>
          <p:cNvSpPr/>
          <p:nvPr/>
        </p:nvSpPr>
        <p:spPr>
          <a:xfrm>
            <a:off x="1815361" y="1832893"/>
            <a:ext cx="8970726" cy="1200329"/>
          </a:xfrm>
          <a:prstGeom prst="rect">
            <a:avLst/>
          </a:prstGeom>
          <a:noFill/>
        </p:spPr>
        <p:txBody>
          <a:bodyPr wrap="none" lIns="91440" tIns="45720" rIns="91440" bIns="45720">
            <a:spAutoFit/>
          </a:bodyPr>
          <a:lstStyle/>
          <a:p>
            <a:pPr algn="ctr"/>
            <a:r>
              <a:rPr lang="he-IL" sz="3600" b="1" cap="none" spc="0" dirty="0" smtClean="0">
                <a:ln w="22225">
                  <a:solidFill>
                    <a:schemeClr val="accent2"/>
                  </a:solidFill>
                  <a:prstDash val="solid"/>
                </a:ln>
                <a:solidFill>
                  <a:schemeClr val="accent2">
                    <a:lumMod val="40000"/>
                    <a:lumOff val="60000"/>
                  </a:schemeClr>
                </a:solidFill>
                <a:effectLst/>
              </a:rPr>
              <a:t>איך למצוא את המחרוזת המכווצת האופטימלית </a:t>
            </a:r>
          </a:p>
          <a:p>
            <a:pPr algn="ctr"/>
            <a:r>
              <a:rPr lang="he-IL" sz="3600" b="1" cap="none" spc="0" dirty="0" smtClean="0">
                <a:ln w="22225">
                  <a:solidFill>
                    <a:schemeClr val="accent2"/>
                  </a:solidFill>
                  <a:prstDash val="solid"/>
                </a:ln>
                <a:solidFill>
                  <a:schemeClr val="accent2">
                    <a:lumMod val="40000"/>
                    <a:lumOff val="60000"/>
                  </a:schemeClr>
                </a:solidFill>
                <a:effectLst/>
              </a:rPr>
              <a:t>עם מינימום טעויות?</a:t>
            </a:r>
            <a:endParaRPr lang="he-IL" sz="3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249269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5889287" y="354916"/>
            <a:ext cx="4123245" cy="923330"/>
          </a:xfrm>
          <a:prstGeom prst="rect">
            <a:avLst/>
          </a:prstGeom>
          <a:noFill/>
        </p:spPr>
        <p:txBody>
          <a:bodyPr wrap="none" lIns="91440" tIns="45720" rIns="91440" bIns="45720">
            <a:spAutoFit/>
          </a:bodyPr>
          <a:lstStyle/>
          <a:p>
            <a:pPr algn="just"/>
            <a:r>
              <a:rPr lang="he-IL" sz="5400" dirty="0" smtClean="0">
                <a:ln w="0"/>
                <a:solidFill>
                  <a:schemeClr val="accent1"/>
                </a:solidFill>
                <a:effectLst>
                  <a:outerShdw blurRad="38100" dist="25400" dir="5400000" algn="ctr" rotWithShape="0">
                    <a:srgbClr val="6E747A">
                      <a:alpha val="43000"/>
                    </a:srgbClr>
                  </a:outerShdw>
                </a:effectLst>
              </a:rPr>
              <a:t>קושי טכני נוסף</a:t>
            </a:r>
          </a:p>
        </p:txBody>
      </p:sp>
      <p:sp>
        <p:nvSpPr>
          <p:cNvPr id="3" name="מלבן 2"/>
          <p:cNvSpPr/>
          <p:nvPr/>
        </p:nvSpPr>
        <p:spPr>
          <a:xfrm>
            <a:off x="452911" y="1778302"/>
            <a:ext cx="7874271" cy="646331"/>
          </a:xfrm>
          <a:prstGeom prst="rect">
            <a:avLst/>
          </a:prstGeom>
          <a:noFill/>
        </p:spPr>
        <p:txBody>
          <a:bodyPr wrap="none" lIns="91440" tIns="45720" rIns="91440" bIns="45720">
            <a:spAutoFit/>
          </a:bodyPr>
          <a:lstStyle/>
          <a:p>
            <a:pPr algn="ctr"/>
            <a:r>
              <a:rPr lang="en-US" sz="3600" b="1" dirty="0" smtClean="0">
                <a:ln w="22225">
                  <a:solidFill>
                    <a:schemeClr val="accent2"/>
                  </a:solidFill>
                  <a:prstDash val="solid"/>
                </a:ln>
                <a:solidFill>
                  <a:schemeClr val="accent2">
                    <a:lumMod val="40000"/>
                    <a:lumOff val="60000"/>
                  </a:schemeClr>
                </a:solidFill>
              </a:rPr>
              <a:t>Dynamic convert Integer To Binary</a:t>
            </a:r>
            <a:endParaRPr lang="he-IL" sz="3600" b="1" cap="none" spc="0" dirty="0">
              <a:ln w="22225">
                <a:solidFill>
                  <a:schemeClr val="accent2"/>
                </a:solidFill>
                <a:prstDash val="solid"/>
              </a:ln>
              <a:solidFill>
                <a:schemeClr val="accent2">
                  <a:lumMod val="40000"/>
                  <a:lumOff val="60000"/>
                </a:schemeClr>
              </a:solidFill>
              <a:effectLst/>
            </a:endParaRPr>
          </a:p>
        </p:txBody>
      </p:sp>
      <p:sp>
        <p:nvSpPr>
          <p:cNvPr id="4" name="TextBox 3"/>
          <p:cNvSpPr txBox="1"/>
          <p:nvPr/>
        </p:nvSpPr>
        <p:spPr>
          <a:xfrm>
            <a:off x="452912" y="2797791"/>
            <a:ext cx="10915674" cy="1200329"/>
          </a:xfrm>
          <a:prstGeom prst="rect">
            <a:avLst/>
          </a:prstGeom>
          <a:noFill/>
        </p:spPr>
        <p:txBody>
          <a:bodyPr wrap="square" rtlCol="1">
            <a:spAutoFit/>
          </a:bodyPr>
          <a:lstStyle/>
          <a:p>
            <a:r>
              <a:rPr lang="he-IL" dirty="0" smtClean="0"/>
              <a:t>כפי שהוזכר קודם המחרוזת המכווצת מורכבת מ- </a:t>
            </a:r>
            <a:r>
              <a:rPr lang="en-US" dirty="0" smtClean="0"/>
              <a:t>Words</a:t>
            </a:r>
            <a:r>
              <a:rPr lang="he-IL" dirty="0" smtClean="0"/>
              <a:t> כך שכל </a:t>
            </a:r>
            <a:r>
              <a:rPr lang="en-US" dirty="0" smtClean="0"/>
              <a:t>WORD</a:t>
            </a:r>
            <a:r>
              <a:rPr lang="he-IL" dirty="0" smtClean="0"/>
              <a:t> מורכב מ- </a:t>
            </a:r>
            <a:r>
              <a:rPr lang="en-US" dirty="0"/>
              <a:t>offset, length, next </a:t>
            </a:r>
            <a:r>
              <a:rPr lang="en-US" dirty="0" smtClean="0"/>
              <a:t>char</a:t>
            </a:r>
            <a:r>
              <a:rPr lang="he-IL" dirty="0" smtClean="0"/>
              <a:t>.</a:t>
            </a:r>
          </a:p>
          <a:p>
            <a:endParaRPr lang="he-IL" dirty="0"/>
          </a:p>
          <a:p>
            <a:r>
              <a:rPr lang="he-IL" dirty="0" smtClean="0"/>
              <a:t>מכיוון שאורך המחרוזת המקורית ידוע רק בזמן ריצה אנו צריכים להמיר כל </a:t>
            </a:r>
            <a:r>
              <a:rPr lang="en-US" dirty="0" smtClean="0"/>
              <a:t>WORD</a:t>
            </a:r>
            <a:r>
              <a:rPr lang="he-IL" dirty="0" smtClean="0"/>
              <a:t> למספר בינארי באורך </a:t>
            </a:r>
            <a:r>
              <a:rPr lang="en-US" dirty="0" err="1" smtClean="0"/>
              <a:t>logX</a:t>
            </a:r>
            <a:r>
              <a:rPr lang="he-IL" dirty="0" smtClean="0"/>
              <a:t> כאשר </a:t>
            </a:r>
            <a:r>
              <a:rPr lang="en-US" dirty="0" smtClean="0"/>
              <a:t>X</a:t>
            </a:r>
            <a:r>
              <a:rPr lang="he-IL" dirty="0" smtClean="0"/>
              <a:t> הוא אורך המחרוזת.</a:t>
            </a:r>
          </a:p>
        </p:txBody>
      </p:sp>
      <p:sp>
        <p:nvSpPr>
          <p:cNvPr id="5" name="משולש שווה שוקיים 4"/>
          <p:cNvSpPr/>
          <p:nvPr/>
        </p:nvSpPr>
        <p:spPr>
          <a:xfrm>
            <a:off x="10795380" y="4493721"/>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1296538" y="4371278"/>
            <a:ext cx="9498842" cy="646331"/>
          </a:xfrm>
          <a:prstGeom prst="rect">
            <a:avLst/>
          </a:prstGeom>
          <a:noFill/>
        </p:spPr>
        <p:txBody>
          <a:bodyPr wrap="square" rtlCol="1">
            <a:spAutoFit/>
          </a:bodyPr>
          <a:lstStyle/>
          <a:p>
            <a:r>
              <a:rPr lang="he-IL" dirty="0" smtClean="0"/>
              <a:t>פתרון שנשקל ונפסל: הכנסת </a:t>
            </a:r>
            <a:r>
              <a:rPr lang="en-US" dirty="0" smtClean="0"/>
              <a:t>boost library</a:t>
            </a:r>
            <a:r>
              <a:rPr lang="he-IL" dirty="0" smtClean="0"/>
              <a:t> המכיל את הקלאס </a:t>
            </a:r>
            <a:r>
              <a:rPr lang="en-US" dirty="0" smtClean="0"/>
              <a:t> </a:t>
            </a:r>
            <a:r>
              <a:rPr lang="en-US" dirty="0" err="1" smtClean="0"/>
              <a:t>dynamic_bitset</a:t>
            </a:r>
            <a:r>
              <a:rPr lang="he-IL" dirty="0" smtClean="0"/>
              <a:t>, פתרון זה נפסל משום שספריה זו כבדה מאוד, ומכילה המון יכולות שלא תורמות לנו. </a:t>
            </a:r>
            <a:endParaRPr lang="he-IL" dirty="0"/>
          </a:p>
        </p:txBody>
      </p:sp>
      <p:sp>
        <p:nvSpPr>
          <p:cNvPr id="7" name="משולש שווה שוקיים 6"/>
          <p:cNvSpPr/>
          <p:nvPr/>
        </p:nvSpPr>
        <p:spPr>
          <a:xfrm>
            <a:off x="10795379" y="5464863"/>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1296537" y="5390767"/>
            <a:ext cx="9498842" cy="369332"/>
          </a:xfrm>
          <a:prstGeom prst="rect">
            <a:avLst/>
          </a:prstGeom>
          <a:noFill/>
        </p:spPr>
        <p:txBody>
          <a:bodyPr wrap="square" rtlCol="1">
            <a:spAutoFit/>
          </a:bodyPr>
          <a:lstStyle/>
          <a:p>
            <a:r>
              <a:rPr lang="he-IL" dirty="0" smtClean="0"/>
              <a:t>הפתרון בו בחרנו בסופו של דבר היה לממש </a:t>
            </a:r>
            <a:r>
              <a:rPr lang="en-US" dirty="0" smtClean="0"/>
              <a:t>dynamic bits convert</a:t>
            </a:r>
            <a:r>
              <a:rPr lang="he-IL" dirty="0" smtClean="0"/>
              <a:t> בעצמנו.</a:t>
            </a:r>
            <a:endParaRPr lang="he-IL" dirty="0"/>
          </a:p>
        </p:txBody>
      </p:sp>
    </p:spTree>
    <p:extLst>
      <p:ext uri="{BB962C8B-B14F-4D97-AF65-F5344CB8AC3E}">
        <p14:creationId xmlns:p14="http://schemas.microsoft.com/office/powerpoint/2010/main" val="129083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75927" y="394227"/>
            <a:ext cx="4163640" cy="923330"/>
          </a:xfrm>
          <a:prstGeom prst="rect">
            <a:avLst/>
          </a:prstGeom>
          <a:noFill/>
        </p:spPr>
        <p:txBody>
          <a:bodyPr wrap="none" lIns="91440" tIns="45720" rIns="91440" bIns="45720">
            <a:spAutoFit/>
          </a:bodyPr>
          <a:lstStyle/>
          <a:p>
            <a:pPr algn="just"/>
            <a:r>
              <a:rPr lang="en-US" sz="5400" dirty="0" smtClean="0">
                <a:ln w="0"/>
                <a:solidFill>
                  <a:schemeClr val="accent1"/>
                </a:solidFill>
                <a:effectLst>
                  <a:outerShdw blurRad="38100" dist="25400" dir="5400000" algn="ctr" rotWithShape="0">
                    <a:srgbClr val="6E747A">
                      <a:alpha val="43000"/>
                    </a:srgbClr>
                  </a:outerShdw>
                </a:effectLst>
              </a:rPr>
              <a:t>Huffman </a:t>
            </a:r>
            <a:r>
              <a:rPr lang="en-US" sz="5400" dirty="0">
                <a:ln w="0"/>
                <a:solidFill>
                  <a:schemeClr val="accent1"/>
                </a:solidFill>
                <a:effectLst>
                  <a:outerShdw blurRad="38100" dist="25400" dir="5400000" algn="ctr" rotWithShape="0">
                    <a:srgbClr val="6E747A">
                      <a:alpha val="43000"/>
                    </a:srgbClr>
                  </a:outerShdw>
                </a:effectLst>
              </a:rPr>
              <a:t>code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1761423" y="2030211"/>
            <a:ext cx="9894627" cy="2585323"/>
          </a:xfrm>
          <a:prstGeom prst="rect">
            <a:avLst/>
          </a:prstGeom>
          <a:noFill/>
        </p:spPr>
        <p:txBody>
          <a:bodyPr wrap="square" rtlCol="1">
            <a:spAutoFit/>
          </a:bodyPr>
          <a:lstStyle/>
          <a:p>
            <a:r>
              <a:rPr lang="he-IL" dirty="0" smtClean="0"/>
              <a:t>קוד הופמן הוא שיטה לקידוד תווים כך שניתן לשחזר את המידע באופן מלא.</a:t>
            </a:r>
            <a:r>
              <a:rPr lang="he-IL" dirty="0"/>
              <a:t> </a:t>
            </a:r>
            <a:r>
              <a:rPr lang="he-IL" dirty="0" smtClean="0"/>
              <a:t>הקידוד מתבצע על ידי הקצאת אורך משתנה לתווים לפי השכיחות שלהם. כלומר תו בעל תדירות גבוהה יקודד באמצעות מספר קטן של ביטים.</a:t>
            </a:r>
          </a:p>
          <a:p>
            <a:r>
              <a:rPr lang="he-IL" dirty="0"/>
              <a:t>לרוב ניתן לחסוך באמצעות שיטה זו בין 20% ל-90% משטח </a:t>
            </a:r>
            <a:r>
              <a:rPr lang="he-IL" dirty="0" smtClean="0"/>
              <a:t>האחסון.</a:t>
            </a:r>
          </a:p>
          <a:p>
            <a:r>
              <a:rPr lang="he-IL" dirty="0"/>
              <a:t>קוד מסוג זה ניתן לייצג על ידי </a:t>
            </a:r>
            <a:r>
              <a:rPr lang="he-IL" dirty="0" smtClean="0"/>
              <a:t>עץ בינארי, כאשר </a:t>
            </a:r>
            <a:r>
              <a:rPr lang="he-IL" dirty="0"/>
              <a:t>עלי העץ מייצגים את האותיות המקודדות, וצמתי העץ מסומנים ב-0 או 1. כאשר רוצים לפענח רצף ביטים כלשהו, הולכים על העץ על פי הביטים שנקלטים עד אשר מגיעים לעלה. האות המאוחסנת בעלה היא האות המפוענחת</a:t>
            </a:r>
            <a:r>
              <a:rPr lang="he-IL" dirty="0" smtClean="0"/>
              <a:t>.</a:t>
            </a:r>
          </a:p>
          <a:p>
            <a:endParaRPr lang="he-IL" dirty="0"/>
          </a:p>
          <a:p>
            <a:r>
              <a:rPr lang="he-IL" dirty="0" smtClean="0"/>
              <a:t>בפרויקט שלנו השתמשנו בקוד הופמן כדי לדעת כמה ביטים צריך על מנת לייצג את המחרוזת. </a:t>
            </a:r>
          </a:p>
          <a:p>
            <a:endParaRPr lang="he-IL" dirty="0" smtClean="0"/>
          </a:p>
        </p:txBody>
      </p:sp>
      <p:pic>
        <p:nvPicPr>
          <p:cNvPr id="9" name="תמונה 8"/>
          <p:cNvPicPr>
            <a:picLocks noChangeAspect="1"/>
          </p:cNvPicPr>
          <p:nvPr/>
        </p:nvPicPr>
        <p:blipFill>
          <a:blip r:embed="rId2"/>
          <a:stretch>
            <a:fillRect/>
          </a:stretch>
        </p:blipFill>
        <p:spPr>
          <a:xfrm>
            <a:off x="190866" y="4424467"/>
            <a:ext cx="3455667" cy="2221994"/>
          </a:xfrm>
          <a:prstGeom prst="rect">
            <a:avLst/>
          </a:prstGeom>
        </p:spPr>
      </p:pic>
    </p:spTree>
    <p:extLst>
      <p:ext uri="{BB962C8B-B14F-4D97-AF65-F5344CB8AC3E}">
        <p14:creationId xmlns:p14="http://schemas.microsoft.com/office/powerpoint/2010/main" val="111003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75927" y="394227"/>
            <a:ext cx="4163640" cy="923330"/>
          </a:xfrm>
          <a:prstGeom prst="rect">
            <a:avLst/>
          </a:prstGeom>
          <a:noFill/>
        </p:spPr>
        <p:txBody>
          <a:bodyPr wrap="none" lIns="91440" tIns="45720" rIns="91440" bIns="45720">
            <a:spAutoFit/>
          </a:bodyPr>
          <a:lstStyle/>
          <a:p>
            <a:pPr algn="just"/>
            <a:r>
              <a:rPr lang="en-US" sz="5400" dirty="0" smtClean="0">
                <a:ln w="0"/>
                <a:solidFill>
                  <a:schemeClr val="accent1"/>
                </a:solidFill>
                <a:effectLst>
                  <a:outerShdw blurRad="38100" dist="25400" dir="5400000" algn="ctr" rotWithShape="0">
                    <a:srgbClr val="6E747A">
                      <a:alpha val="43000"/>
                    </a:srgbClr>
                  </a:outerShdw>
                </a:effectLst>
              </a:rPr>
              <a:t>Huffman </a:t>
            </a:r>
            <a:r>
              <a:rPr lang="en-US" sz="5400" dirty="0">
                <a:ln w="0"/>
                <a:solidFill>
                  <a:schemeClr val="accent1"/>
                </a:solidFill>
                <a:effectLst>
                  <a:outerShdw blurRad="38100" dist="25400" dir="5400000" algn="ctr" rotWithShape="0">
                    <a:srgbClr val="6E747A">
                      <a:alpha val="43000"/>
                    </a:srgbClr>
                  </a:outerShdw>
                </a:effectLst>
              </a:rPr>
              <a:t>code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875927" y="1555845"/>
            <a:ext cx="10028634" cy="4401205"/>
          </a:xfrm>
          <a:prstGeom prst="rect">
            <a:avLst/>
          </a:prstGeom>
          <a:noFill/>
        </p:spPr>
        <p:txBody>
          <a:bodyPr wrap="square" rtlCol="1">
            <a:spAutoFit/>
          </a:bodyPr>
          <a:lstStyle/>
          <a:p>
            <a:r>
              <a:rPr lang="he-IL" sz="2000" dirty="0" smtClean="0"/>
              <a:t>כחלק משלב בונוס, קראנו את המאמר </a:t>
            </a:r>
            <a:r>
              <a:rPr lang="en-US" sz="2000" i="1" dirty="0"/>
              <a:t>Huffman Encoding and Data </a:t>
            </a:r>
            <a:r>
              <a:rPr lang="en-US" sz="2000" i="1" dirty="0" smtClean="0"/>
              <a:t>Compression</a:t>
            </a:r>
            <a:r>
              <a:rPr lang="he-IL" sz="2000" i="1" dirty="0" smtClean="0"/>
              <a:t> </a:t>
            </a:r>
            <a:r>
              <a:rPr lang="he-IL" sz="2000" dirty="0" smtClean="0"/>
              <a:t>ונדרשנו לממש </a:t>
            </a:r>
            <a:r>
              <a:rPr lang="en-US" sz="2000" dirty="0" smtClean="0"/>
              <a:t>tool</a:t>
            </a:r>
            <a:r>
              <a:rPr lang="he-IL" sz="2000" dirty="0" smtClean="0"/>
              <a:t> המחשב את מספר הביטים הדרושים בזיכרון על מנת לייצג מחרוזת מכווצת ע"פ האלגוריתם של </a:t>
            </a:r>
            <a:r>
              <a:rPr lang="en-US" sz="2000" dirty="0" smtClean="0"/>
              <a:t>Huffman</a:t>
            </a:r>
            <a:r>
              <a:rPr lang="he-IL" sz="2000" dirty="0" smtClean="0"/>
              <a:t>.</a:t>
            </a:r>
          </a:p>
          <a:p>
            <a:endParaRPr lang="he-IL" sz="2000" dirty="0" smtClean="0"/>
          </a:p>
          <a:p>
            <a:r>
              <a:rPr lang="he-IL" sz="2000" dirty="0" smtClean="0"/>
              <a:t>תיאור האלגוריתם:</a:t>
            </a:r>
          </a:p>
          <a:p>
            <a:endParaRPr lang="he-IL" sz="2000" dirty="0"/>
          </a:p>
          <a:p>
            <a:pPr marL="457200" indent="-457200">
              <a:buAutoNum type="arabicPeriod"/>
            </a:pPr>
            <a:r>
              <a:rPr lang="he-IL" sz="2000" dirty="0" smtClean="0"/>
              <a:t>מצא את שתי המילים בעלות התדירות הנמוכות ביותר.</a:t>
            </a:r>
          </a:p>
          <a:p>
            <a:pPr marL="457200" indent="-457200">
              <a:buAutoNum type="arabicPeriod"/>
            </a:pPr>
            <a:r>
              <a:rPr lang="he-IL" sz="2000" dirty="0" smtClean="0"/>
              <a:t>צור צומת חדש אשר יהיה מחובר לשתי המילים בסעיף 1 והתדירות שלו תהיה סכום התדירויות של המילים שמצאנו.</a:t>
            </a:r>
          </a:p>
          <a:p>
            <a:pPr marL="457200" indent="-457200">
              <a:buAutoNum type="arabicPeriod"/>
            </a:pPr>
            <a:r>
              <a:rPr lang="he-IL" sz="2000" dirty="0" smtClean="0"/>
              <a:t>חזור על 1-2 כל עוד קיימות מילים שעוד לא ראינו.</a:t>
            </a:r>
          </a:p>
          <a:p>
            <a:pPr marL="457200" indent="-457200">
              <a:buAutoNum type="arabicPeriod"/>
            </a:pPr>
            <a:endParaRPr lang="he-IL" sz="2000" dirty="0"/>
          </a:p>
          <a:p>
            <a:r>
              <a:rPr lang="he-IL" sz="2000" dirty="0" smtClean="0"/>
              <a:t>בסופו של דבר מקבלים עץ ולכל צומת נותנים ערך 0 או 1 ובסופו של דבר מקבלים שהתו שמופיע הכי הרבה פעמים יהיה בעל אורך קצר ביותר ואילו התו עם התדירות הנמוכה ביותר יהיה בעל הארוך הגדול ביותר.</a:t>
            </a:r>
          </a:p>
        </p:txBody>
      </p:sp>
    </p:spTree>
    <p:extLst>
      <p:ext uri="{BB962C8B-B14F-4D97-AF65-F5344CB8AC3E}">
        <p14:creationId xmlns:p14="http://schemas.microsoft.com/office/powerpoint/2010/main" val="83599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2107587" y="600576"/>
            <a:ext cx="7483139" cy="923330"/>
          </a:xfrm>
          <a:prstGeom prst="rect">
            <a:avLst/>
          </a:prstGeom>
          <a:noFill/>
        </p:spPr>
        <p:txBody>
          <a:bodyPr wrap="none" lIns="91440" tIns="45720" rIns="91440" bIns="45720">
            <a:spAutoFit/>
          </a:bodyPr>
          <a:lstStyle/>
          <a:p>
            <a:pPr algn="just"/>
            <a:r>
              <a:rPr lang="en-US" sz="5400" dirty="0" smtClean="0">
                <a:ln w="0"/>
                <a:solidFill>
                  <a:schemeClr val="accent1"/>
                </a:solidFill>
                <a:effectLst>
                  <a:outerShdw blurRad="38100" dist="25400" dir="5400000" algn="ctr" rotWithShape="0">
                    <a:srgbClr val="6E747A">
                      <a:alpha val="43000"/>
                    </a:srgbClr>
                  </a:outerShdw>
                </a:effectLst>
              </a:rPr>
              <a:t>User interface for LZ77</a:t>
            </a:r>
            <a:endParaRPr lang="he-IL" sz="5400" dirty="0" smtClean="0">
              <a:ln w="0"/>
              <a:solidFill>
                <a:schemeClr val="accent1"/>
              </a:solidFill>
              <a:effectLst>
                <a:outerShdw blurRad="38100" dist="25400" dir="5400000" algn="ctr" rotWithShape="0">
                  <a:srgbClr val="6E747A">
                    <a:alpha val="43000"/>
                  </a:srgbClr>
                </a:outerShdw>
              </a:effectLst>
            </a:endParaRPr>
          </a:p>
        </p:txBody>
      </p:sp>
      <p:pic>
        <p:nvPicPr>
          <p:cNvPr id="4" name="תמונה 3"/>
          <p:cNvPicPr>
            <a:picLocks noChangeAspect="1"/>
          </p:cNvPicPr>
          <p:nvPr/>
        </p:nvPicPr>
        <p:blipFill rotWithShape="1">
          <a:blip r:embed="rId2"/>
          <a:srcRect t="1878" r="1687" b="3164"/>
          <a:stretch/>
        </p:blipFill>
        <p:spPr>
          <a:xfrm>
            <a:off x="2598426" y="2291186"/>
            <a:ext cx="6587892" cy="3637976"/>
          </a:xfrm>
          <a:prstGeom prst="rect">
            <a:avLst/>
          </a:prstGeom>
        </p:spPr>
      </p:pic>
      <p:cxnSp>
        <p:nvCxnSpPr>
          <p:cNvPr id="8" name="מחבר חץ ישר 7"/>
          <p:cNvCxnSpPr/>
          <p:nvPr/>
        </p:nvCxnSpPr>
        <p:spPr>
          <a:xfrm>
            <a:off x="2292824" y="2975212"/>
            <a:ext cx="846161" cy="32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3331" y="2402006"/>
            <a:ext cx="1384256" cy="646331"/>
          </a:xfrm>
          <a:prstGeom prst="rect">
            <a:avLst/>
          </a:prstGeom>
          <a:noFill/>
        </p:spPr>
        <p:txBody>
          <a:bodyPr wrap="square" rtlCol="1">
            <a:spAutoFit/>
          </a:bodyPr>
          <a:lstStyle/>
          <a:p>
            <a:r>
              <a:rPr lang="he-IL" dirty="0" smtClean="0"/>
              <a:t>כפתור טעינת קובץ מקור</a:t>
            </a:r>
            <a:endParaRPr lang="he-IL" dirty="0"/>
          </a:p>
        </p:txBody>
      </p:sp>
      <p:cxnSp>
        <p:nvCxnSpPr>
          <p:cNvPr id="11" name="מחבר חץ ישר 10"/>
          <p:cNvCxnSpPr/>
          <p:nvPr/>
        </p:nvCxnSpPr>
        <p:spPr>
          <a:xfrm flipH="1" flipV="1">
            <a:off x="8913363" y="3609946"/>
            <a:ext cx="545910" cy="36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86318" y="3820884"/>
            <a:ext cx="1831552" cy="646331"/>
          </a:xfrm>
          <a:prstGeom prst="rect">
            <a:avLst/>
          </a:prstGeom>
          <a:noFill/>
        </p:spPr>
        <p:txBody>
          <a:bodyPr wrap="square" rtlCol="1">
            <a:spAutoFit/>
          </a:bodyPr>
          <a:lstStyle/>
          <a:p>
            <a:r>
              <a:rPr lang="en-US" dirty="0" smtClean="0"/>
              <a:t>Path source file</a:t>
            </a:r>
            <a:endParaRPr lang="he-IL" dirty="0"/>
          </a:p>
        </p:txBody>
      </p:sp>
    </p:spTree>
    <p:extLst>
      <p:ext uri="{BB962C8B-B14F-4D97-AF65-F5344CB8AC3E}">
        <p14:creationId xmlns:p14="http://schemas.microsoft.com/office/powerpoint/2010/main" val="1595498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rot="1025778">
            <a:off x="887951" y="1910762"/>
            <a:ext cx="9962021" cy="1754326"/>
          </a:xfrm>
          <a:prstGeom prst="rect">
            <a:avLst/>
          </a:prstGeom>
          <a:noFill/>
        </p:spPr>
        <p:txBody>
          <a:bodyPr wrap="square" lIns="91440" tIns="45720" rIns="91440" bIns="45720">
            <a:spAutoFit/>
          </a:bodyPr>
          <a:lstStyle/>
          <a:p>
            <a:pPr algn="just"/>
            <a:r>
              <a:rPr lang="en-US" sz="5400" dirty="0" smtClean="0">
                <a:ln w="0"/>
                <a:solidFill>
                  <a:schemeClr val="accent1"/>
                </a:solidFill>
                <a:effectLst>
                  <a:outerShdw blurRad="38100" dist="25400" dir="5400000" algn="ctr" rotWithShape="0">
                    <a:srgbClr val="6E747A">
                      <a:alpha val="43000"/>
                    </a:srgbClr>
                  </a:outerShdw>
                </a:effectLst>
              </a:rPr>
              <a:t>Time to show the Application running…</a:t>
            </a:r>
            <a:endParaRPr lang="he-IL" sz="5400" dirty="0" smtClean="0">
              <a:ln w="0"/>
              <a:solidFill>
                <a:schemeClr val="accent1"/>
              </a:solidFill>
              <a:effectLst>
                <a:outerShdw blurRad="38100" dist="25400" dir="5400000" algn="ctr" rotWithShape="0">
                  <a:srgbClr val="6E747A">
                    <a:alpha val="43000"/>
                  </a:srgbClr>
                </a:outerShdw>
              </a:effectLst>
            </a:endParaRP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57" y="2813706"/>
            <a:ext cx="4844955" cy="3870286"/>
          </a:xfrm>
          <a:prstGeom prst="rect">
            <a:avLst/>
          </a:prstGeom>
        </p:spPr>
      </p:pic>
    </p:spTree>
    <p:extLst>
      <p:ext uri="{BB962C8B-B14F-4D97-AF65-F5344CB8AC3E}">
        <p14:creationId xmlns:p14="http://schemas.microsoft.com/office/powerpoint/2010/main" val="331367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5290159" y="560159"/>
            <a:ext cx="4804759" cy="923330"/>
          </a:xfrm>
          <a:prstGeom prst="rect">
            <a:avLst/>
          </a:prstGeom>
          <a:noFill/>
        </p:spPr>
        <p:txBody>
          <a:bodyPr wrap="square" lIns="91440" tIns="45720" rIns="91440" bIns="45720">
            <a:spAutoFit/>
          </a:bodyPr>
          <a:lstStyle/>
          <a:p>
            <a:pPr algn="just"/>
            <a:r>
              <a:rPr lang="he-IL" sz="5400" dirty="0" smtClean="0">
                <a:ln w="0"/>
                <a:solidFill>
                  <a:schemeClr val="accent1"/>
                </a:solidFill>
                <a:effectLst>
                  <a:outerShdw blurRad="38100" dist="25400" dir="5400000" algn="ctr" rotWithShape="0">
                    <a:srgbClr val="6E747A">
                      <a:alpha val="43000"/>
                    </a:srgbClr>
                  </a:outerShdw>
                </a:effectLst>
              </a:rPr>
              <a:t>סיכום ומסקנות</a:t>
            </a:r>
          </a:p>
        </p:txBody>
      </p:sp>
      <p:sp>
        <p:nvSpPr>
          <p:cNvPr id="4" name="TextBox 3"/>
          <p:cNvSpPr txBox="1"/>
          <p:nvPr/>
        </p:nvSpPr>
        <p:spPr>
          <a:xfrm>
            <a:off x="1555845" y="1842448"/>
            <a:ext cx="9389659" cy="1477328"/>
          </a:xfrm>
          <a:prstGeom prst="rect">
            <a:avLst/>
          </a:prstGeom>
          <a:noFill/>
        </p:spPr>
        <p:txBody>
          <a:bodyPr wrap="square" rtlCol="1">
            <a:spAutoFit/>
          </a:bodyPr>
          <a:lstStyle/>
          <a:p>
            <a:r>
              <a:rPr lang="he-IL" dirty="0" smtClean="0"/>
              <a:t>העבודה </a:t>
            </a:r>
            <a:r>
              <a:rPr lang="he-IL" dirty="0"/>
              <a:t>על הפרויקט הייתה מעניינת ומאתגרת מאוד, נחשפנו לתחום חדש מבחינתנו – כיווץ מחרוזות. לאחר שלדמנו על הנושא, ראינו שזה הוא תחום רחב מאוד שנעשו בו ניסיונות רבים למציאת אלגוריתמים לכיווץ אופטימלי, שיפור אלגוריתמים קיימים </a:t>
            </a:r>
            <a:r>
              <a:rPr lang="he-IL" dirty="0" err="1"/>
              <a:t>וכו</a:t>
            </a:r>
            <a:r>
              <a:rPr lang="he-IL" dirty="0"/>
              <a:t>'. ללא ספק זה הוא תחום חשוב במדעי המחשב מכיוון שבעיית הזיכרון הסופי לא תעלם מן העולם, והחיפוש המתמיד אחר פתרונות לקידוד מחרוזות ימשך.</a:t>
            </a:r>
            <a:endParaRPr lang="en-US" dirty="0"/>
          </a:p>
          <a:p>
            <a:endParaRPr lang="he-IL" dirty="0"/>
          </a:p>
        </p:txBody>
      </p:sp>
      <p:pic>
        <p:nvPicPr>
          <p:cNvPr id="2" name="תמונה 1"/>
          <p:cNvPicPr>
            <a:picLocks noChangeAspect="1"/>
          </p:cNvPicPr>
          <p:nvPr/>
        </p:nvPicPr>
        <p:blipFill>
          <a:blip r:embed="rId2"/>
          <a:stretch>
            <a:fillRect/>
          </a:stretch>
        </p:blipFill>
        <p:spPr>
          <a:xfrm>
            <a:off x="293576" y="4581144"/>
            <a:ext cx="2708931" cy="1959424"/>
          </a:xfrm>
          <a:prstGeom prst="rect">
            <a:avLst/>
          </a:prstGeom>
        </p:spPr>
      </p:pic>
      <p:sp>
        <p:nvSpPr>
          <p:cNvPr id="5" name="TextBox 4"/>
          <p:cNvSpPr txBox="1"/>
          <p:nvPr/>
        </p:nvSpPr>
        <p:spPr>
          <a:xfrm>
            <a:off x="2279176" y="4302415"/>
            <a:ext cx="8666328" cy="1200329"/>
          </a:xfrm>
          <a:prstGeom prst="rect">
            <a:avLst/>
          </a:prstGeom>
          <a:noFill/>
        </p:spPr>
        <p:txBody>
          <a:bodyPr wrap="square" rtlCol="1">
            <a:spAutoFit/>
          </a:bodyPr>
          <a:lstStyle/>
          <a:p>
            <a:r>
              <a:rPr lang="he-IL" dirty="0"/>
              <a:t>במהלך הפרויקט התמודדנו עם לא מעט קשיים, חלקם תיאורטיים וחלקם מעשיים, ובעזרת הליווי הצמוד שקיבלנו מגב' מיקה עמית וגב' ליאת רוזנברג צלחנו את כל הקשיים והגענו לתוצאה משביעת רצון, ועל כך רצינו להודות להן.</a:t>
            </a:r>
            <a:endParaRPr lang="en-US" dirty="0"/>
          </a:p>
          <a:p>
            <a:endParaRPr lang="he-IL" dirty="0"/>
          </a:p>
        </p:txBody>
      </p:sp>
      <p:sp>
        <p:nvSpPr>
          <p:cNvPr id="6" name="TextBox 5"/>
          <p:cNvSpPr txBox="1"/>
          <p:nvPr/>
        </p:nvSpPr>
        <p:spPr>
          <a:xfrm>
            <a:off x="2033516" y="3081277"/>
            <a:ext cx="8911988" cy="1200329"/>
          </a:xfrm>
          <a:prstGeom prst="rect">
            <a:avLst/>
          </a:prstGeom>
          <a:noFill/>
        </p:spPr>
        <p:txBody>
          <a:bodyPr wrap="square" rtlCol="1">
            <a:spAutoFit/>
          </a:bodyPr>
          <a:lstStyle/>
          <a:p>
            <a:r>
              <a:rPr lang="he-IL" dirty="0"/>
              <a:t>מעבר לסיפוק שליצור פרויקט המתאים לצרכיו של הלקוח (במקרה שלנו מיקה וליאת), ותרם למחקר שהן עורכות במסגרת הדוקטורט, אנו יכולים להגיד בוודאות שאת הידע והכלים שצברנו במהלך הפרויקט אנו ניקח </a:t>
            </a:r>
            <a:r>
              <a:rPr lang="he-IL" dirty="0" smtClean="0"/>
              <a:t>אתנו </a:t>
            </a:r>
            <a:r>
              <a:rPr lang="he-IL" dirty="0"/>
              <a:t>להמשך העבודה בתעשייה. </a:t>
            </a:r>
            <a:endParaRPr lang="en-US" dirty="0"/>
          </a:p>
          <a:p>
            <a:endParaRPr lang="he-IL" dirty="0"/>
          </a:p>
        </p:txBody>
      </p:sp>
    </p:spTree>
    <p:extLst>
      <p:ext uri="{BB962C8B-B14F-4D97-AF65-F5344CB8AC3E}">
        <p14:creationId xmlns:p14="http://schemas.microsoft.com/office/powerpoint/2010/main" val="3315439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תוצאת תמונה עבור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09" y="1677422"/>
            <a:ext cx="6803003" cy="3809682"/>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a:stretch>
            <a:fillRect/>
          </a:stretch>
        </p:blipFill>
        <p:spPr>
          <a:xfrm>
            <a:off x="8418444" y="4215808"/>
            <a:ext cx="3436156" cy="2542593"/>
          </a:xfrm>
          <a:prstGeom prst="rect">
            <a:avLst/>
          </a:prstGeom>
        </p:spPr>
      </p:pic>
      <p:sp>
        <p:nvSpPr>
          <p:cNvPr id="12" name="מלבן 11"/>
          <p:cNvSpPr/>
          <p:nvPr/>
        </p:nvSpPr>
        <p:spPr>
          <a:xfrm>
            <a:off x="5290159" y="560159"/>
            <a:ext cx="4804759" cy="923330"/>
          </a:xfrm>
          <a:prstGeom prst="rect">
            <a:avLst/>
          </a:prstGeom>
          <a:noFill/>
        </p:spPr>
        <p:txBody>
          <a:bodyPr wrap="square" lIns="91440" tIns="45720" rIns="91440" bIns="45720">
            <a:spAutoFit/>
          </a:bodyPr>
          <a:lstStyle/>
          <a:p>
            <a:pPr algn="just"/>
            <a:r>
              <a:rPr lang="he-IL" sz="5400" dirty="0" smtClean="0">
                <a:ln w="0"/>
                <a:solidFill>
                  <a:schemeClr val="accent1"/>
                </a:solidFill>
                <a:effectLst>
                  <a:outerShdw blurRad="38100" dist="25400" dir="5400000" algn="ctr" rotWithShape="0">
                    <a:srgbClr val="6E747A">
                      <a:alpha val="43000"/>
                    </a:srgbClr>
                  </a:outerShdw>
                </a:effectLst>
              </a:rPr>
              <a:t>שאלות?</a:t>
            </a:r>
          </a:p>
        </p:txBody>
      </p:sp>
    </p:spTree>
    <p:extLst>
      <p:ext uri="{BB962C8B-B14F-4D97-AF65-F5344CB8AC3E}">
        <p14:creationId xmlns:p14="http://schemas.microsoft.com/office/powerpoint/2010/main" val="61278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774472" y="395364"/>
            <a:ext cx="8893781"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String Compression Motivation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504967" y="1473958"/>
            <a:ext cx="10699845" cy="1477328"/>
          </a:xfrm>
          <a:prstGeom prst="rect">
            <a:avLst/>
          </a:prstGeom>
          <a:noFill/>
        </p:spPr>
        <p:txBody>
          <a:bodyPr wrap="square" rtlCol="1">
            <a:spAutoFit/>
          </a:bodyPr>
          <a:lstStyle/>
          <a:p>
            <a:r>
              <a:rPr lang="he-IL" dirty="0" smtClean="0"/>
              <a:t>המוטיבציה העיקרית לכיווץ מחרוזות, וכיווץ מחרוזות בינאריות בפרט, הוא זיכרון </a:t>
            </a:r>
            <a:r>
              <a:rPr lang="en-US" dirty="0" smtClean="0"/>
              <a:t>RAM</a:t>
            </a:r>
            <a:r>
              <a:rPr lang="he-IL" dirty="0" smtClean="0"/>
              <a:t>:</a:t>
            </a:r>
          </a:p>
          <a:p>
            <a:endParaRPr lang="he-IL" dirty="0" smtClean="0"/>
          </a:p>
          <a:p>
            <a:r>
              <a:rPr lang="he-IL" b="1" dirty="0" smtClean="0"/>
              <a:t>זיכרון </a:t>
            </a:r>
            <a:r>
              <a:rPr lang="he-IL" b="1" dirty="0"/>
              <a:t>גישה אקראית</a:t>
            </a:r>
            <a:r>
              <a:rPr lang="he-IL" dirty="0"/>
              <a:t> </a:t>
            </a:r>
            <a:r>
              <a:rPr lang="he-IL" dirty="0" smtClean="0"/>
              <a:t>(</a:t>
            </a:r>
            <a:r>
              <a:rPr lang="en-US" dirty="0" smtClean="0"/>
              <a:t> </a:t>
            </a:r>
            <a:r>
              <a:rPr lang="en-US" b="1" dirty="0" smtClean="0"/>
              <a:t>RAM</a:t>
            </a:r>
            <a:r>
              <a:rPr lang="en-US" dirty="0"/>
              <a:t> </a:t>
            </a:r>
            <a:r>
              <a:rPr lang="he-IL" dirty="0" smtClean="0"/>
              <a:t>ראשי תיבות של</a:t>
            </a:r>
            <a:r>
              <a:rPr lang="he-IL" dirty="0"/>
              <a:t> </a:t>
            </a:r>
            <a:r>
              <a:rPr lang="en-US" dirty="0" smtClean="0"/>
              <a:t> (</a:t>
            </a:r>
            <a:r>
              <a:rPr lang="en-US" b="1" dirty="0" smtClean="0"/>
              <a:t>Random </a:t>
            </a:r>
            <a:r>
              <a:rPr lang="en-US" b="1" dirty="0"/>
              <a:t>Access </a:t>
            </a:r>
            <a:r>
              <a:rPr lang="en-US" b="1" dirty="0" smtClean="0"/>
              <a:t>Memory</a:t>
            </a:r>
            <a:r>
              <a:rPr lang="he-IL" dirty="0" smtClean="0"/>
              <a:t>הוא </a:t>
            </a:r>
            <a:r>
              <a:rPr lang="he-IL" dirty="0"/>
              <a:t>שם כללי למספר רב של סוגי זיכרון מחשב, המתאפיינים כולם ביכולת </a:t>
            </a:r>
            <a:r>
              <a:rPr lang="he-IL" dirty="0" smtClean="0"/>
              <a:t>המעבד לגשת </a:t>
            </a:r>
            <a:r>
              <a:rPr lang="he-IL" dirty="0"/>
              <a:t>ישירות לכל תא בזיכרון לפי </a:t>
            </a:r>
            <a:r>
              <a:rPr lang="he-IL" dirty="0" smtClean="0"/>
              <a:t>כתובתו, לכתוב </a:t>
            </a:r>
            <a:r>
              <a:rPr lang="he-IL" dirty="0"/>
              <a:t>בו ולקרוא ממנו. ההתייחסות הנפוצה ל</a:t>
            </a:r>
            <a:r>
              <a:rPr lang="he-IL" b="1" dirty="0"/>
              <a:t>זיכרון מחשב</a:t>
            </a:r>
            <a:r>
              <a:rPr lang="he-IL" dirty="0"/>
              <a:t> היא למעשה התייחסות לזיכרון הגישה האקראית הראשי שלו.</a:t>
            </a:r>
            <a:endParaRPr lang="he-IL" dirty="0" smtClean="0"/>
          </a:p>
        </p:txBody>
      </p:sp>
      <p:sp>
        <p:nvSpPr>
          <p:cNvPr id="4" name="TextBox 3"/>
          <p:cNvSpPr txBox="1"/>
          <p:nvPr/>
        </p:nvSpPr>
        <p:spPr>
          <a:xfrm>
            <a:off x="504967" y="3261815"/>
            <a:ext cx="10699845" cy="1477328"/>
          </a:xfrm>
          <a:prstGeom prst="rect">
            <a:avLst/>
          </a:prstGeom>
          <a:noFill/>
        </p:spPr>
        <p:txBody>
          <a:bodyPr wrap="square" rtlCol="1">
            <a:spAutoFit/>
          </a:bodyPr>
          <a:lstStyle/>
          <a:p>
            <a:r>
              <a:rPr lang="he-IL" dirty="0" smtClean="0"/>
              <a:t>בעידן של היום השימוש במחשבים נרחב מאוד, ועולה הצורך לשמור מידע רב על גבי מחשבים/שרתים, מכיוון שזיכרון המחשב הוא </a:t>
            </a:r>
            <a:r>
              <a:rPr lang="he-IL" b="1" dirty="0" smtClean="0"/>
              <a:t>סופי </a:t>
            </a:r>
            <a:r>
              <a:rPr lang="he-IL" dirty="0" smtClean="0"/>
              <a:t>– כמות המידע שניתן לשמור על המחשב מוגבלת, וכאן עולה הצורך לכווץ מחרוזות.</a:t>
            </a:r>
          </a:p>
          <a:p>
            <a:r>
              <a:rPr lang="he-IL" dirty="0" smtClean="0"/>
              <a:t>מכיוון שכל </a:t>
            </a:r>
            <a:r>
              <a:rPr lang="en-US" dirty="0" smtClean="0"/>
              <a:t>Byte</a:t>
            </a:r>
            <a:r>
              <a:rPr lang="he-IL" dirty="0" smtClean="0"/>
              <a:t> זיכון מורכב מ-8 </a:t>
            </a:r>
            <a:r>
              <a:rPr lang="en-US" dirty="0" smtClean="0"/>
              <a:t>Bits</a:t>
            </a:r>
            <a:r>
              <a:rPr lang="he-IL" dirty="0" smtClean="0"/>
              <a:t> , כלומר סדרה של 0'ים ו- 1'ים אזור רצוף בזיכרון הוא סידרה בינארית ארוכה מאוד. </a:t>
            </a:r>
          </a:p>
          <a:p>
            <a:r>
              <a:rPr lang="he-IL" dirty="0" smtClean="0"/>
              <a:t>לכן על ידי תוכנות לכיווץ מחרוזות ניתן להציג סידרה של </a:t>
            </a:r>
            <a:r>
              <a:rPr lang="en-US" dirty="0" smtClean="0"/>
              <a:t>bits</a:t>
            </a:r>
            <a:r>
              <a:rPr lang="he-IL" dirty="0" smtClean="0"/>
              <a:t> בזיכרון, כסדרה קצרה יותר, שיהיה ניתן להחזירה למחרוזת המקורית. </a:t>
            </a:r>
            <a:r>
              <a:rPr lang="en-US" dirty="0" smtClean="0"/>
              <a:t>(Uncompressing)</a:t>
            </a:r>
            <a:r>
              <a:rPr lang="he-IL" dirty="0" smtClean="0"/>
              <a:t>.</a:t>
            </a:r>
            <a:endParaRPr lang="he-IL" dirty="0"/>
          </a:p>
        </p:txBody>
      </p:sp>
    </p:spTree>
    <p:extLst>
      <p:ext uri="{BB962C8B-B14F-4D97-AF65-F5344CB8AC3E}">
        <p14:creationId xmlns:p14="http://schemas.microsoft.com/office/powerpoint/2010/main" val="3734239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561748" y="224135"/>
            <a:ext cx="5336461"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Real Life Examples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7985" y="1589435"/>
            <a:ext cx="1240809" cy="1211858"/>
          </a:xfrm>
          <a:prstGeom prst="rect">
            <a:avLst/>
          </a:prstGeom>
        </p:spPr>
      </p:pic>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1645" y="3821983"/>
            <a:ext cx="1453487" cy="1453487"/>
          </a:xfrm>
          <a:prstGeom prst="rect">
            <a:avLst/>
          </a:prstGeom>
        </p:spPr>
      </p:pic>
      <p:sp>
        <p:nvSpPr>
          <p:cNvPr id="6" name="TextBox 5"/>
          <p:cNvSpPr txBox="1"/>
          <p:nvPr/>
        </p:nvSpPr>
        <p:spPr>
          <a:xfrm>
            <a:off x="1746913" y="1589435"/>
            <a:ext cx="8325135" cy="923330"/>
          </a:xfrm>
          <a:prstGeom prst="rect">
            <a:avLst/>
          </a:prstGeom>
          <a:noFill/>
        </p:spPr>
        <p:txBody>
          <a:bodyPr wrap="square" rtlCol="1">
            <a:spAutoFit/>
          </a:bodyPr>
          <a:lstStyle/>
          <a:p>
            <a:r>
              <a:rPr lang="en-US" dirty="0" err="1" smtClean="0"/>
              <a:t>Winzip</a:t>
            </a:r>
            <a:r>
              <a:rPr lang="he-IL" dirty="0" smtClean="0"/>
              <a:t> - היא תוכנה פופולרית לניהול קבצים דחוסים. התוכנה פועלת תחת מערכת ההפעלה חלונות של מיקרוסופט. תוכנה זו תומכת ב-17 </a:t>
            </a:r>
            <a:r>
              <a:rPr lang="he-IL" dirty="0" err="1" smtClean="0"/>
              <a:t>פורמטי</a:t>
            </a:r>
            <a:r>
              <a:rPr lang="he-IL" dirty="0" smtClean="0"/>
              <a:t> דחיסה, ביניהם </a:t>
            </a:r>
            <a:r>
              <a:rPr lang="en-US" dirty="0" smtClean="0"/>
              <a:t>ZIP, ARJ, LZH, CAB, TAR, MIN, TAZ, UUE, BHX</a:t>
            </a:r>
            <a:r>
              <a:rPr lang="he-IL" dirty="0" smtClean="0"/>
              <a:t>. </a:t>
            </a:r>
            <a:endParaRPr lang="he-IL" dirty="0"/>
          </a:p>
        </p:txBody>
      </p:sp>
      <p:sp>
        <p:nvSpPr>
          <p:cNvPr id="7" name="TextBox 6"/>
          <p:cNvSpPr txBox="1"/>
          <p:nvPr/>
        </p:nvSpPr>
        <p:spPr>
          <a:xfrm>
            <a:off x="1649304" y="3821983"/>
            <a:ext cx="8338782" cy="1754326"/>
          </a:xfrm>
          <a:prstGeom prst="rect">
            <a:avLst/>
          </a:prstGeom>
          <a:noFill/>
        </p:spPr>
        <p:txBody>
          <a:bodyPr wrap="square" rtlCol="1">
            <a:spAutoFit/>
          </a:bodyPr>
          <a:lstStyle/>
          <a:p>
            <a:r>
              <a:rPr lang="en-US" dirty="0" smtClean="0"/>
              <a:t>WinRAR </a:t>
            </a:r>
            <a:r>
              <a:rPr lang="he-IL" dirty="0" smtClean="0"/>
              <a:t> היא תוכנה שיתופית ליצירת ולניהול קבצים דחוסים בפורמט שאינו מאבד מידע, תוכנה זו היא מבין הבודדות המאפשרות יצירת קבצים בפורמט </a:t>
            </a:r>
            <a:r>
              <a:rPr lang="en-US" dirty="0" smtClean="0"/>
              <a:t>, “RAR“</a:t>
            </a:r>
            <a:r>
              <a:rPr lang="he-IL" dirty="0" smtClean="0"/>
              <a:t>הקבצים שהתוכנה יוצרת עם סיומת זו.</a:t>
            </a:r>
            <a:endParaRPr lang="en-US" dirty="0" smtClean="0"/>
          </a:p>
          <a:p>
            <a:r>
              <a:rPr lang="en-US" dirty="0" smtClean="0"/>
              <a:t>WinRAR </a:t>
            </a:r>
            <a:r>
              <a:rPr lang="he-IL" dirty="0" smtClean="0"/>
              <a:t> נחשבת </a:t>
            </a:r>
            <a:r>
              <a:rPr lang="he-IL" dirty="0"/>
              <a:t>לאחת מהתוכנות המובילות ליצירת קובצי </a:t>
            </a:r>
            <a:r>
              <a:rPr lang="he-IL" dirty="0" smtClean="0"/>
              <a:t>ארכיון היא מאפשרת </a:t>
            </a:r>
            <a:r>
              <a:rPr lang="he-IL" dirty="0"/>
              <a:t>דחיסה, כרכים והצפנה, כולל מודולים הנפרסים עצמאית ומכיל אפשרויות גיבוי. התוכנה מתורגמת ליותר מ - 40 שפות.</a:t>
            </a:r>
          </a:p>
        </p:txBody>
      </p:sp>
    </p:spTree>
    <p:extLst>
      <p:ext uri="{BB962C8B-B14F-4D97-AF65-F5344CB8AC3E}">
        <p14:creationId xmlns:p14="http://schemas.microsoft.com/office/powerpoint/2010/main" val="354443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4583722" y="214188"/>
            <a:ext cx="5708614" cy="923330"/>
          </a:xfrm>
          <a:prstGeom prst="rect">
            <a:avLst/>
          </a:prstGeom>
          <a:noFill/>
        </p:spPr>
        <p:txBody>
          <a:bodyPr wrap="none" lIns="91440" tIns="45720" rIns="91440" bIns="45720">
            <a:spAutoFit/>
          </a:bodyPr>
          <a:lstStyle/>
          <a:p>
            <a:pPr algn="ctr"/>
            <a:r>
              <a:rPr lang="he-IL" sz="5400" dirty="0" smtClean="0">
                <a:ln w="0"/>
                <a:solidFill>
                  <a:schemeClr val="accent1"/>
                </a:solidFill>
                <a:effectLst>
                  <a:outerShdw blurRad="38100" dist="25400" dir="5400000" algn="ctr" rotWithShape="0">
                    <a:srgbClr val="6E747A">
                      <a:alpha val="43000"/>
                    </a:srgbClr>
                  </a:outerShdw>
                </a:effectLst>
                <a:latin typeface="Britannic Bold" panose="020B0903060703020204" pitchFamily="34" charset="0"/>
              </a:rPr>
              <a:t>סקירת תהליך עבודה</a:t>
            </a:r>
            <a:endParaRPr lang="he-IL" sz="5400" b="0" cap="none" spc="0" dirty="0">
              <a:ln w="0"/>
              <a:solidFill>
                <a:schemeClr val="accent1"/>
              </a:solidFill>
              <a:effectLst>
                <a:outerShdw blurRad="38100" dist="25400" dir="5400000" algn="ctr" rotWithShape="0">
                  <a:srgbClr val="6E747A">
                    <a:alpha val="43000"/>
                  </a:srgbClr>
                </a:outerShdw>
              </a:effectLst>
              <a:latin typeface="Britannic Bold" panose="020B0903060703020204" pitchFamily="34" charset="0"/>
            </a:endParaRPr>
          </a:p>
        </p:txBody>
      </p:sp>
      <p:grpSp>
        <p:nvGrpSpPr>
          <p:cNvPr id="5" name="קבוצה 4"/>
          <p:cNvGrpSpPr/>
          <p:nvPr/>
        </p:nvGrpSpPr>
        <p:grpSpPr>
          <a:xfrm>
            <a:off x="1930977" y="1758041"/>
            <a:ext cx="10008411" cy="461665"/>
            <a:chOff x="1930977" y="1758041"/>
            <a:chExt cx="10008411" cy="461665"/>
          </a:xfrm>
        </p:grpSpPr>
        <p:sp>
          <p:nvSpPr>
            <p:cNvPr id="3" name="מלבן 2"/>
            <p:cNvSpPr/>
            <p:nvPr/>
          </p:nvSpPr>
          <p:spPr>
            <a:xfrm>
              <a:off x="1930977" y="1758041"/>
              <a:ext cx="9253495"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קריאת המאמר </a:t>
              </a:r>
              <a:r>
                <a:rPr lang="en-GB" sz="2400" b="1" dirty="0">
                  <a:ln/>
                  <a:solidFill>
                    <a:schemeClr val="accent4"/>
                  </a:solidFill>
                </a:rPr>
                <a:t>A Universal Algorithm for Sequential Data Compression</a:t>
              </a:r>
              <a:endParaRPr lang="he-IL" sz="2400" b="1" dirty="0">
                <a:ln/>
                <a:solidFill>
                  <a:schemeClr val="accent4"/>
                </a:solidFill>
              </a:endParaRPr>
            </a:p>
          </p:txBody>
        </p:sp>
        <p:sp>
          <p:nvSpPr>
            <p:cNvPr id="4" name="אליפסה 3"/>
            <p:cNvSpPr/>
            <p:nvPr/>
          </p:nvSpPr>
          <p:spPr>
            <a:xfrm>
              <a:off x="11775198" y="1915221"/>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1" name="קבוצה 10"/>
          <p:cNvGrpSpPr/>
          <p:nvPr/>
        </p:nvGrpSpPr>
        <p:grpSpPr>
          <a:xfrm>
            <a:off x="5799468" y="2845414"/>
            <a:ext cx="6186647" cy="461665"/>
            <a:chOff x="6222372" y="2493536"/>
            <a:chExt cx="6186647" cy="461665"/>
          </a:xfrm>
        </p:grpSpPr>
        <p:sp>
          <p:nvSpPr>
            <p:cNvPr id="6" name="מלבן 5"/>
            <p:cNvSpPr/>
            <p:nvPr/>
          </p:nvSpPr>
          <p:spPr>
            <a:xfrm>
              <a:off x="6222372" y="2493536"/>
              <a:ext cx="5506636"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הוכחת </a:t>
              </a:r>
              <a:r>
                <a:rPr lang="he-IL" sz="2400" b="1" dirty="0">
                  <a:ln/>
                  <a:solidFill>
                    <a:schemeClr val="accent4"/>
                  </a:solidFill>
                </a:rPr>
                <a:t>אופטימליות קידוד האלגוריתם </a:t>
              </a:r>
              <a:r>
                <a:rPr lang="en-US" sz="2400" b="1" dirty="0">
                  <a:ln/>
                  <a:solidFill>
                    <a:schemeClr val="accent4"/>
                  </a:solidFill>
                </a:rPr>
                <a:t>LZ77 </a:t>
              </a:r>
              <a:endParaRPr lang="he-IL" sz="2400" b="1" dirty="0">
                <a:ln/>
                <a:solidFill>
                  <a:schemeClr val="accent4"/>
                </a:solidFill>
              </a:endParaRPr>
            </a:p>
          </p:txBody>
        </p:sp>
        <p:sp>
          <p:nvSpPr>
            <p:cNvPr id="7" name="אליפסה 6"/>
            <p:cNvSpPr/>
            <p:nvPr/>
          </p:nvSpPr>
          <p:spPr>
            <a:xfrm>
              <a:off x="12244829" y="2650716"/>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12" name="קבוצה 11"/>
          <p:cNvGrpSpPr/>
          <p:nvPr/>
        </p:nvGrpSpPr>
        <p:grpSpPr>
          <a:xfrm>
            <a:off x="6708913" y="3859480"/>
            <a:ext cx="5277202" cy="461665"/>
            <a:chOff x="6885444" y="2457577"/>
            <a:chExt cx="5933185" cy="461665"/>
          </a:xfrm>
        </p:grpSpPr>
        <p:sp>
          <p:nvSpPr>
            <p:cNvPr id="13" name="מלבן 12"/>
            <p:cNvSpPr/>
            <p:nvPr/>
          </p:nvSpPr>
          <p:spPr>
            <a:xfrm>
              <a:off x="6885444" y="2457577"/>
              <a:ext cx="5788873" cy="46166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he-IL" sz="2400" b="1" dirty="0" smtClean="0">
                  <a:ln/>
                  <a:solidFill>
                    <a:schemeClr val="accent4"/>
                  </a:solidFill>
                </a:rPr>
                <a:t>מימוש האלגוריתם </a:t>
              </a:r>
              <a:r>
                <a:rPr lang="en-US" sz="2400" b="1" dirty="0" smtClean="0">
                  <a:ln/>
                  <a:solidFill>
                    <a:schemeClr val="accent4"/>
                  </a:solidFill>
                </a:rPr>
                <a:t>LZ77</a:t>
              </a:r>
              <a:r>
                <a:rPr lang="he-IL" sz="2400" b="1" dirty="0" smtClean="0">
                  <a:ln/>
                  <a:solidFill>
                    <a:schemeClr val="accent4"/>
                  </a:solidFill>
                </a:rPr>
                <a:t> ללא טעויות</a:t>
              </a:r>
              <a:endParaRPr lang="he-IL" sz="2400" b="1" dirty="0">
                <a:ln/>
                <a:solidFill>
                  <a:schemeClr val="accent4"/>
                </a:solidFill>
              </a:endParaRPr>
            </a:p>
          </p:txBody>
        </p:sp>
        <p:sp>
          <p:nvSpPr>
            <p:cNvPr id="14" name="אליפסה 13"/>
            <p:cNvSpPr/>
            <p:nvPr/>
          </p:nvSpPr>
          <p:spPr>
            <a:xfrm>
              <a:off x="12654439" y="2640025"/>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7" name="חץ למטה 16"/>
          <p:cNvSpPr/>
          <p:nvPr/>
        </p:nvSpPr>
        <p:spPr>
          <a:xfrm>
            <a:off x="7438029" y="2323831"/>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חץ למטה 17"/>
          <p:cNvSpPr/>
          <p:nvPr/>
        </p:nvSpPr>
        <p:spPr>
          <a:xfrm>
            <a:off x="7440460" y="3393015"/>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חץ למטה 18"/>
          <p:cNvSpPr/>
          <p:nvPr/>
        </p:nvSpPr>
        <p:spPr>
          <a:xfrm rot="5400000">
            <a:off x="6524668" y="3906573"/>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21"/>
          <p:cNvSpPr/>
          <p:nvPr/>
        </p:nvSpPr>
        <p:spPr>
          <a:xfrm>
            <a:off x="1114550" y="5423401"/>
            <a:ext cx="4419044"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מימוש האלגוריתם</a:t>
            </a:r>
            <a:endParaRPr lang="en-US" sz="2400" b="1" dirty="0" smtClean="0">
              <a:ln/>
              <a:solidFill>
                <a:schemeClr val="accent4"/>
              </a:solidFill>
            </a:endParaRPr>
          </a:p>
          <a:p>
            <a:pPr algn="ctr"/>
            <a:r>
              <a:rPr lang="en-US" sz="2400" b="1" dirty="0" smtClean="0">
                <a:ln/>
                <a:solidFill>
                  <a:schemeClr val="accent4"/>
                </a:solidFill>
              </a:rPr>
              <a:t>Huffman Encoding</a:t>
            </a:r>
            <a:endParaRPr lang="he-IL" sz="2400" b="1" dirty="0">
              <a:ln/>
              <a:solidFill>
                <a:schemeClr val="accent4"/>
              </a:solidFill>
            </a:endParaRPr>
          </a:p>
        </p:txBody>
      </p:sp>
      <p:sp>
        <p:nvSpPr>
          <p:cNvPr id="24" name="חץ למטה 23"/>
          <p:cNvSpPr/>
          <p:nvPr/>
        </p:nvSpPr>
        <p:spPr>
          <a:xfrm>
            <a:off x="7438029" y="4409884"/>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חץ למטה 24"/>
          <p:cNvSpPr/>
          <p:nvPr/>
        </p:nvSpPr>
        <p:spPr>
          <a:xfrm>
            <a:off x="3139828" y="4748929"/>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26" name="קבוצה 25"/>
          <p:cNvGrpSpPr/>
          <p:nvPr/>
        </p:nvGrpSpPr>
        <p:grpSpPr>
          <a:xfrm>
            <a:off x="258417" y="3806871"/>
            <a:ext cx="6499801" cy="830997"/>
            <a:chOff x="4787891" y="2493536"/>
            <a:chExt cx="6499801" cy="830997"/>
          </a:xfrm>
        </p:grpSpPr>
        <p:sp>
          <p:nvSpPr>
            <p:cNvPr id="27" name="מלבן 26"/>
            <p:cNvSpPr/>
            <p:nvPr/>
          </p:nvSpPr>
          <p:spPr>
            <a:xfrm>
              <a:off x="4787891" y="2493536"/>
              <a:ext cx="6499801" cy="83099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קריאת המאמר</a:t>
              </a:r>
              <a:endParaRPr lang="en-US" sz="2400" b="1" dirty="0" smtClean="0">
                <a:ln/>
                <a:solidFill>
                  <a:schemeClr val="accent4"/>
                </a:solidFill>
              </a:endParaRPr>
            </a:p>
            <a:p>
              <a:pPr algn="ctr"/>
              <a:r>
                <a:rPr lang="en-US" sz="2400" b="1" dirty="0" smtClean="0">
                  <a:ln/>
                  <a:solidFill>
                    <a:schemeClr val="accent4"/>
                  </a:solidFill>
                </a:rPr>
                <a:t>Huffman Encoding and Data Compression</a:t>
              </a:r>
              <a:endParaRPr lang="he-IL" sz="2400" b="1" dirty="0">
                <a:ln/>
                <a:solidFill>
                  <a:schemeClr val="accent4"/>
                </a:solidFill>
              </a:endParaRPr>
            </a:p>
          </p:txBody>
        </p:sp>
        <p:sp>
          <p:nvSpPr>
            <p:cNvPr id="28" name="אליפסה 27"/>
            <p:cNvSpPr/>
            <p:nvPr/>
          </p:nvSpPr>
          <p:spPr>
            <a:xfrm>
              <a:off x="10205705" y="2656874"/>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9" name="קבוצה 28"/>
          <p:cNvGrpSpPr/>
          <p:nvPr/>
        </p:nvGrpSpPr>
        <p:grpSpPr>
          <a:xfrm>
            <a:off x="7188546" y="4997746"/>
            <a:ext cx="4893938" cy="461665"/>
            <a:chOff x="7045450" y="2493536"/>
            <a:chExt cx="4893938" cy="461665"/>
          </a:xfrm>
        </p:grpSpPr>
        <p:sp>
          <p:nvSpPr>
            <p:cNvPr id="30" name="מלבן 29"/>
            <p:cNvSpPr/>
            <p:nvPr/>
          </p:nvSpPr>
          <p:spPr>
            <a:xfrm>
              <a:off x="7045450" y="2493536"/>
              <a:ext cx="4761239"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מימוש האלגוריתם </a:t>
              </a:r>
              <a:r>
                <a:rPr lang="en-US" sz="2400" b="1" dirty="0" smtClean="0">
                  <a:ln/>
                  <a:solidFill>
                    <a:schemeClr val="accent4"/>
                  </a:solidFill>
                </a:rPr>
                <a:t>LZ77</a:t>
              </a:r>
              <a:r>
                <a:rPr lang="he-IL" sz="2400" b="1" dirty="0" smtClean="0">
                  <a:ln/>
                  <a:solidFill>
                    <a:schemeClr val="accent4"/>
                  </a:solidFill>
                </a:rPr>
                <a:t> עד </a:t>
              </a:r>
              <a:r>
                <a:rPr lang="en-US" sz="2400" b="1" dirty="0" smtClean="0">
                  <a:ln/>
                  <a:solidFill>
                    <a:schemeClr val="accent4"/>
                  </a:solidFill>
                </a:rPr>
                <a:t>K</a:t>
              </a:r>
              <a:r>
                <a:rPr lang="he-IL" sz="2400" b="1" dirty="0" smtClean="0">
                  <a:ln/>
                  <a:solidFill>
                    <a:schemeClr val="accent4"/>
                  </a:solidFill>
                </a:rPr>
                <a:t> טעויות</a:t>
              </a:r>
              <a:endParaRPr lang="he-IL" sz="2400" b="1" dirty="0">
                <a:ln/>
                <a:solidFill>
                  <a:schemeClr val="accent4"/>
                </a:solidFill>
              </a:endParaRPr>
            </a:p>
          </p:txBody>
        </p:sp>
        <p:sp>
          <p:nvSpPr>
            <p:cNvPr id="31" name="אליפסה 30"/>
            <p:cNvSpPr/>
            <p:nvPr/>
          </p:nvSpPr>
          <p:spPr>
            <a:xfrm>
              <a:off x="11775198" y="2650718"/>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32" name="חץ למטה 31"/>
          <p:cNvSpPr/>
          <p:nvPr/>
        </p:nvSpPr>
        <p:spPr>
          <a:xfrm>
            <a:off x="7461378" y="5588095"/>
            <a:ext cx="368489" cy="501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4" name="קבוצה 33"/>
          <p:cNvGrpSpPr/>
          <p:nvPr/>
        </p:nvGrpSpPr>
        <p:grpSpPr>
          <a:xfrm>
            <a:off x="6375882" y="6152384"/>
            <a:ext cx="5740667" cy="461665"/>
            <a:chOff x="6442497" y="2454843"/>
            <a:chExt cx="5740667" cy="461665"/>
          </a:xfrm>
        </p:grpSpPr>
        <p:sp>
          <p:nvSpPr>
            <p:cNvPr id="35" name="מלבן 34"/>
            <p:cNvSpPr/>
            <p:nvPr/>
          </p:nvSpPr>
          <p:spPr>
            <a:xfrm>
              <a:off x="6442497" y="2454843"/>
              <a:ext cx="5446043"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he-IL" sz="2400" b="1" dirty="0" smtClean="0">
                  <a:ln/>
                  <a:solidFill>
                    <a:schemeClr val="accent4"/>
                  </a:solidFill>
                </a:rPr>
                <a:t>הכנסת יכולת </a:t>
              </a:r>
              <a:r>
                <a:rPr lang="en-US" sz="2400" b="1" dirty="0" smtClean="0">
                  <a:ln/>
                  <a:solidFill>
                    <a:schemeClr val="accent4"/>
                  </a:solidFill>
                </a:rPr>
                <a:t>Forecasting</a:t>
              </a:r>
              <a:r>
                <a:rPr lang="he-IL" sz="2400" b="1" dirty="0" smtClean="0">
                  <a:ln/>
                  <a:solidFill>
                    <a:schemeClr val="accent4"/>
                  </a:solidFill>
                </a:rPr>
                <a:t> עבור כל התאמה</a:t>
              </a:r>
              <a:endParaRPr lang="he-IL" sz="2400" b="1" dirty="0">
                <a:ln/>
                <a:solidFill>
                  <a:schemeClr val="accent4"/>
                </a:solidFill>
              </a:endParaRPr>
            </a:p>
          </p:txBody>
        </p:sp>
        <p:sp>
          <p:nvSpPr>
            <p:cNvPr id="36" name="אליפסה 35"/>
            <p:cNvSpPr/>
            <p:nvPr/>
          </p:nvSpPr>
          <p:spPr>
            <a:xfrm>
              <a:off x="12018974" y="2650716"/>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33" name="אליפסה 32"/>
          <p:cNvSpPr/>
          <p:nvPr/>
        </p:nvSpPr>
        <p:spPr>
          <a:xfrm>
            <a:off x="5676231" y="5691597"/>
            <a:ext cx="164190" cy="147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3804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4443803" y="303647"/>
            <a:ext cx="184730" cy="923330"/>
          </a:xfrm>
          <a:prstGeom prst="rect">
            <a:avLst/>
          </a:prstGeom>
          <a:noFill/>
        </p:spPr>
        <p:txBody>
          <a:bodyPr wrap="none" lIns="91440" tIns="45720" rIns="91440" bIns="45720">
            <a:spAutoFit/>
          </a:bodyPr>
          <a:lstStyle/>
          <a:p>
            <a:pPr algn="ct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מלבן 3"/>
          <p:cNvSpPr/>
          <p:nvPr/>
        </p:nvSpPr>
        <p:spPr>
          <a:xfrm>
            <a:off x="-38154" y="303647"/>
            <a:ext cx="9148659"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Development Environment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שולש שווה שוקיים 4"/>
          <p:cNvSpPr/>
          <p:nvPr/>
        </p:nvSpPr>
        <p:spPr>
          <a:xfrm>
            <a:off x="423080" y="2224585"/>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423079" y="1440357"/>
            <a:ext cx="6045960" cy="461665"/>
          </a:xfrm>
          <a:prstGeom prst="rect">
            <a:avLst/>
          </a:prstGeom>
          <a:noFill/>
        </p:spPr>
        <p:txBody>
          <a:bodyPr wrap="square" rtlCol="1">
            <a:spAutoFit/>
          </a:bodyPr>
          <a:lstStyle/>
          <a:p>
            <a:r>
              <a:rPr lang="en-US" sz="2400" b="1" dirty="0" smtClean="0"/>
              <a:t>Development Environment &amp; </a:t>
            </a:r>
            <a:r>
              <a:rPr lang="en-US" sz="2400" b="1" dirty="0" smtClean="0"/>
              <a:t>languages</a:t>
            </a:r>
            <a:endParaRPr lang="he-IL" sz="2400" b="1" dirty="0"/>
          </a:p>
        </p:txBody>
      </p:sp>
      <p:sp>
        <p:nvSpPr>
          <p:cNvPr id="7" name="TextBox 6"/>
          <p:cNvSpPr txBox="1"/>
          <p:nvPr/>
        </p:nvSpPr>
        <p:spPr>
          <a:xfrm>
            <a:off x="709683" y="2162749"/>
            <a:ext cx="941695" cy="369332"/>
          </a:xfrm>
          <a:prstGeom prst="rect">
            <a:avLst/>
          </a:prstGeom>
          <a:noFill/>
        </p:spPr>
        <p:txBody>
          <a:bodyPr wrap="square" rtlCol="1">
            <a:spAutoFit/>
          </a:bodyPr>
          <a:lstStyle/>
          <a:p>
            <a:r>
              <a:rPr lang="en-US" dirty="0" smtClean="0"/>
              <a:t>C++</a:t>
            </a:r>
            <a:endParaRPr lang="he-IL" dirty="0"/>
          </a:p>
        </p:txBody>
      </p:sp>
      <p:sp>
        <p:nvSpPr>
          <p:cNvPr id="8" name="משולש שווה שוקיים 7"/>
          <p:cNvSpPr/>
          <p:nvPr/>
        </p:nvSpPr>
        <p:spPr>
          <a:xfrm>
            <a:off x="423080" y="3391060"/>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717235" y="3376045"/>
            <a:ext cx="3289112" cy="369332"/>
          </a:xfrm>
          <a:prstGeom prst="rect">
            <a:avLst/>
          </a:prstGeom>
          <a:noFill/>
        </p:spPr>
        <p:txBody>
          <a:bodyPr wrap="square" rtlCol="1">
            <a:spAutoFit/>
          </a:bodyPr>
          <a:lstStyle/>
          <a:p>
            <a:r>
              <a:rPr lang="en-US" dirty="0" smtClean="0"/>
              <a:t>IDE – Microsoft Visual Studio</a:t>
            </a:r>
            <a:endParaRPr lang="he-IL" dirty="0"/>
          </a:p>
        </p:txBody>
      </p:sp>
      <p:sp>
        <p:nvSpPr>
          <p:cNvPr id="10" name="משולש שווה שוקיים 9"/>
          <p:cNvSpPr/>
          <p:nvPr/>
        </p:nvSpPr>
        <p:spPr>
          <a:xfrm>
            <a:off x="423080" y="4651178"/>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709683" y="4589342"/>
            <a:ext cx="2497542" cy="369332"/>
          </a:xfrm>
          <a:prstGeom prst="rect">
            <a:avLst/>
          </a:prstGeom>
          <a:noFill/>
        </p:spPr>
        <p:txBody>
          <a:bodyPr wrap="square" rtlCol="1">
            <a:spAutoFit/>
          </a:bodyPr>
          <a:lstStyle/>
          <a:p>
            <a:r>
              <a:rPr lang="en-US" dirty="0" smtClean="0"/>
              <a:t>Windows Forms App</a:t>
            </a:r>
            <a:endParaRPr lang="he-IL" dirty="0"/>
          </a:p>
        </p:txBody>
      </p:sp>
    </p:spTree>
    <p:extLst>
      <p:ext uri="{BB962C8B-B14F-4D97-AF65-F5344CB8AC3E}">
        <p14:creationId xmlns:p14="http://schemas.microsoft.com/office/powerpoint/2010/main" val="1046398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מלבן 1"/>
          <p:cNvSpPr/>
          <p:nvPr/>
        </p:nvSpPr>
        <p:spPr>
          <a:xfrm>
            <a:off x="1033414" y="303647"/>
            <a:ext cx="7005508"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Lempel </a:t>
            </a:r>
            <a:r>
              <a:rPr lang="en-US" sz="5400" dirty="0" err="1" smtClean="0">
                <a:ln w="0"/>
                <a:solidFill>
                  <a:schemeClr val="accent1"/>
                </a:solidFill>
                <a:effectLst>
                  <a:outerShdw blurRad="38100" dist="25400" dir="5400000" algn="ctr" rotWithShape="0">
                    <a:srgbClr val="6E747A">
                      <a:alpha val="43000"/>
                    </a:srgbClr>
                  </a:outerShdw>
                </a:effectLst>
              </a:rPr>
              <a:t>Ziv</a:t>
            </a:r>
            <a:r>
              <a:rPr lang="en-US" sz="5400" dirty="0" smtClean="0">
                <a:ln w="0"/>
                <a:solidFill>
                  <a:schemeClr val="accent1"/>
                </a:solidFill>
                <a:effectLst>
                  <a:outerShdw blurRad="38100" dist="25400" dir="5400000" algn="ctr" rotWithShape="0">
                    <a:srgbClr val="6E747A">
                      <a:alpha val="43000"/>
                    </a:srgbClr>
                  </a:outerShdw>
                </a:effectLst>
              </a:rPr>
              <a:t> 77 Algorithm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392072" y="1624084"/>
            <a:ext cx="10331355" cy="923330"/>
          </a:xfrm>
          <a:prstGeom prst="rect">
            <a:avLst/>
          </a:prstGeom>
          <a:noFill/>
        </p:spPr>
        <p:txBody>
          <a:bodyPr wrap="square" rtlCol="1">
            <a:spAutoFit/>
          </a:bodyPr>
          <a:lstStyle/>
          <a:p>
            <a:r>
              <a:rPr lang="he-IL" b="1" dirty="0"/>
              <a:t>אלגוריתם למפל-זיו</a:t>
            </a:r>
            <a:r>
              <a:rPr lang="he-IL" dirty="0"/>
              <a:t> הוא </a:t>
            </a:r>
            <a:r>
              <a:rPr lang="he-IL" dirty="0" smtClean="0"/>
              <a:t>אלגוריתם</a:t>
            </a:r>
            <a:r>
              <a:rPr lang="he-IL" dirty="0"/>
              <a:t> </a:t>
            </a:r>
            <a:r>
              <a:rPr lang="he-IL" dirty="0" smtClean="0"/>
              <a:t>לדחיסת נתונים</a:t>
            </a:r>
            <a:r>
              <a:rPr lang="he-IL" dirty="0"/>
              <a:t> שפותח על ידי </a:t>
            </a:r>
            <a:r>
              <a:rPr lang="he-IL" dirty="0" smtClean="0"/>
              <a:t>אברהם למפל ויעקב זיו מהטכניון.</a:t>
            </a:r>
          </a:p>
          <a:p>
            <a:r>
              <a:rPr lang="he-IL" dirty="0" smtClean="0"/>
              <a:t>ישנם מספר אלגוריתמים שונים שפותחו על בסיסו של האלגוריתם אשר שיפרו את ביצועיו. הדחיסה היא מסוג "דחיסה משמרת מידע" כלומר המידע הדחוס משוחזר במלואו ללא נזקים. </a:t>
            </a:r>
            <a:endParaRPr lang="he-IL" dirty="0"/>
          </a:p>
        </p:txBody>
      </p:sp>
      <p:sp>
        <p:nvSpPr>
          <p:cNvPr id="4" name="TextBox 3"/>
          <p:cNvSpPr txBox="1"/>
          <p:nvPr/>
        </p:nvSpPr>
        <p:spPr>
          <a:xfrm>
            <a:off x="1897039" y="2838734"/>
            <a:ext cx="9826388" cy="1477328"/>
          </a:xfrm>
          <a:prstGeom prst="rect">
            <a:avLst/>
          </a:prstGeom>
          <a:noFill/>
        </p:spPr>
        <p:txBody>
          <a:bodyPr wrap="square" rtlCol="1">
            <a:spAutoFit/>
          </a:bodyPr>
          <a:lstStyle/>
          <a:p>
            <a:r>
              <a:rPr lang="he-IL" dirty="0" smtClean="0"/>
              <a:t>האלגוריתם:</a:t>
            </a:r>
          </a:p>
          <a:p>
            <a:r>
              <a:rPr lang="he-IL" dirty="0" smtClean="0"/>
              <a:t>האלגוריתם </a:t>
            </a:r>
            <a:r>
              <a:rPr lang="en-US" dirty="0" smtClean="0"/>
              <a:t>LZ77</a:t>
            </a:r>
            <a:r>
              <a:rPr lang="he-IL" dirty="0" smtClean="0"/>
              <a:t> הוצג ע"י למפל-זיו בשנת 1977, </a:t>
            </a:r>
            <a:r>
              <a:rPr lang="he-IL" dirty="0"/>
              <a:t>האלגוריתם משיג דחיסה על ידי החלפה של מופעים חוזרים של מידע, במצביע לעותק יחיד של אותה פיסת מידע, במופע הראשון שלו בקלט הרצפים הלא דחוס</a:t>
            </a:r>
            <a:r>
              <a:rPr lang="he-IL" dirty="0" smtClean="0"/>
              <a:t>. </a:t>
            </a:r>
            <a:r>
              <a:rPr lang="he-IL" dirty="0"/>
              <a:t>הרעיון בבסיס הקידוד הוא כי כל מילה בקידוד היא המילה הארוכה ביותר שנראתה עד לאותה נקודת זמן, בתוספת של אות אחת</a:t>
            </a:r>
          </a:p>
        </p:txBody>
      </p:sp>
      <p:sp>
        <p:nvSpPr>
          <p:cNvPr id="5" name="TextBox 4"/>
          <p:cNvSpPr txBox="1"/>
          <p:nvPr/>
        </p:nvSpPr>
        <p:spPr>
          <a:xfrm>
            <a:off x="1897039" y="4449170"/>
            <a:ext cx="9826388" cy="1754326"/>
          </a:xfrm>
          <a:prstGeom prst="rect">
            <a:avLst/>
          </a:prstGeom>
          <a:noFill/>
        </p:spPr>
        <p:txBody>
          <a:bodyPr wrap="square" rtlCol="1">
            <a:spAutoFit/>
          </a:bodyPr>
          <a:lstStyle/>
          <a:p>
            <a:r>
              <a:rPr lang="he-IL" dirty="0" smtClean="0"/>
              <a:t>תהליך האלגוריתם נעשה ע"י סמן </a:t>
            </a:r>
            <a:r>
              <a:rPr lang="en-US" dirty="0" smtClean="0"/>
              <a:t>(cursor)</a:t>
            </a:r>
            <a:r>
              <a:rPr lang="he-IL" dirty="0" smtClean="0"/>
              <a:t> אשר מתקדם על המחרוזת ובכל שלב נשמרים 3 נתונים :</a:t>
            </a:r>
          </a:p>
          <a:p>
            <a:pPr marL="342900" indent="-342900">
              <a:buAutoNum type="arabicParenR"/>
            </a:pPr>
            <a:r>
              <a:rPr lang="he-IL" dirty="0" smtClean="0"/>
              <a:t>מיקום ההתאמה הארוכה ביותר שנראתה לפני ה- </a:t>
            </a:r>
            <a:r>
              <a:rPr lang="en-US" dirty="0" smtClean="0"/>
              <a:t>cursor</a:t>
            </a:r>
            <a:r>
              <a:rPr lang="he-IL" dirty="0" smtClean="0"/>
              <a:t>.</a:t>
            </a:r>
          </a:p>
          <a:p>
            <a:pPr marL="342900" indent="-342900">
              <a:buAutoNum type="arabicParenR"/>
            </a:pPr>
            <a:r>
              <a:rPr lang="he-IL" dirty="0" smtClean="0"/>
              <a:t>אורך ההתאמה הארוכה ביותר.</a:t>
            </a:r>
          </a:p>
          <a:p>
            <a:pPr marL="342900" indent="-342900">
              <a:buAutoNum type="arabicParenR"/>
            </a:pPr>
            <a:r>
              <a:rPr lang="he-IL" dirty="0" smtClean="0"/>
              <a:t>התו הבא במחרוזת שלא נראה עדיין כחלק מהמחרוזת הארוכה ביותר.</a:t>
            </a:r>
          </a:p>
          <a:p>
            <a:pPr marL="342900" indent="-342900">
              <a:buAutoNum type="arabicParenR"/>
            </a:pPr>
            <a:endParaRPr lang="he-IL" dirty="0"/>
          </a:p>
          <a:p>
            <a:r>
              <a:rPr lang="he-IL" dirty="0" smtClean="0"/>
              <a:t>בכל שלב ה- </a:t>
            </a:r>
            <a:r>
              <a:rPr lang="en-US" dirty="0" smtClean="0"/>
              <a:t>cursor</a:t>
            </a:r>
            <a:r>
              <a:rPr lang="he-IL" dirty="0" smtClean="0"/>
              <a:t> מתקדם על המחרוזת באורך המחרוזת הארוכה ביותר + 1.</a:t>
            </a:r>
            <a:endParaRPr lang="he-IL" dirty="0"/>
          </a:p>
        </p:txBody>
      </p:sp>
    </p:spTree>
    <p:extLst>
      <p:ext uri="{BB962C8B-B14F-4D97-AF65-F5344CB8AC3E}">
        <p14:creationId xmlns:p14="http://schemas.microsoft.com/office/powerpoint/2010/main" val="1475866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910757" y="453773"/>
            <a:ext cx="2255746"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Words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705970" y="1542197"/>
            <a:ext cx="8407021" cy="4401205"/>
          </a:xfrm>
          <a:prstGeom prst="rect">
            <a:avLst/>
          </a:prstGeom>
          <a:noFill/>
        </p:spPr>
        <p:txBody>
          <a:bodyPr wrap="square" rtlCol="1">
            <a:spAutoFit/>
          </a:bodyPr>
          <a:lstStyle/>
          <a:p>
            <a:r>
              <a:rPr lang="he-IL" sz="2000" dirty="0" smtClean="0"/>
              <a:t>המחרוזת המכווצת מורכבת מ- </a:t>
            </a:r>
            <a:r>
              <a:rPr lang="en-US" sz="2000" dirty="0" smtClean="0"/>
              <a:t>Words</a:t>
            </a:r>
            <a:r>
              <a:rPr lang="he-IL" sz="2000" dirty="0" smtClean="0"/>
              <a:t> אשר כל מילה מהצורה הבאה:                      </a:t>
            </a:r>
            <a:r>
              <a:rPr lang="en-US" sz="2000" dirty="0" smtClean="0"/>
              <a:t>&lt;offset, length,  next char&gt;</a:t>
            </a:r>
            <a:r>
              <a:rPr lang="he-IL" sz="2000" dirty="0" smtClean="0"/>
              <a:t>.</a:t>
            </a:r>
          </a:p>
          <a:p>
            <a:endParaRPr lang="he-IL" sz="2000" dirty="0" smtClean="0"/>
          </a:p>
          <a:p>
            <a:r>
              <a:rPr lang="en-US" sz="2000" b="1" u="sng" dirty="0" smtClean="0"/>
              <a:t>Offset</a:t>
            </a:r>
            <a:r>
              <a:rPr lang="he-IL" sz="2000" dirty="0" smtClean="0"/>
              <a:t> מציין את המיקום ההתחלתי של תת מחרוזת הארוכה ביותר שנמצאה בשלב הנוכחי.</a:t>
            </a:r>
          </a:p>
          <a:p>
            <a:endParaRPr lang="he-IL" sz="2000" dirty="0" smtClean="0"/>
          </a:p>
          <a:p>
            <a:r>
              <a:rPr lang="en-US" sz="2000" b="1" u="sng" dirty="0" smtClean="0"/>
              <a:t>Length</a:t>
            </a:r>
            <a:r>
              <a:rPr lang="he-IL" sz="2000" dirty="0" smtClean="0"/>
              <a:t> מציין את אורך תת המחרוזת הארוכה ביותר שנמצאה בשלב הנוכחי.</a:t>
            </a:r>
          </a:p>
          <a:p>
            <a:endParaRPr lang="he-IL" sz="2000" dirty="0" smtClean="0"/>
          </a:p>
          <a:p>
            <a:r>
              <a:rPr lang="en-US" sz="2000" b="1" u="sng" dirty="0"/>
              <a:t>next </a:t>
            </a:r>
            <a:r>
              <a:rPr lang="en-US" sz="2000" b="1" u="sng" dirty="0" smtClean="0"/>
              <a:t>char</a:t>
            </a:r>
            <a:r>
              <a:rPr lang="he-IL" sz="2000" b="1" u="sng" dirty="0" smtClean="0"/>
              <a:t> </a:t>
            </a:r>
            <a:r>
              <a:rPr lang="he-IL" sz="2000" dirty="0" smtClean="0"/>
              <a:t>מציין את התו הבא שטרם נראה.</a:t>
            </a:r>
          </a:p>
          <a:p>
            <a:endParaRPr lang="he-IL" sz="2000" dirty="0"/>
          </a:p>
          <a:p>
            <a:r>
              <a:rPr lang="he-IL" sz="2000" dirty="0" smtClean="0"/>
              <a:t>מכיוון שמספר </a:t>
            </a:r>
            <a:r>
              <a:rPr lang="en-US" sz="2000" dirty="0" smtClean="0"/>
              <a:t>X</a:t>
            </a:r>
            <a:r>
              <a:rPr lang="he-IL" sz="2000" dirty="0" smtClean="0"/>
              <a:t> בבסיס דצימלי ניתן לייצוג ב- </a:t>
            </a:r>
            <a:r>
              <a:rPr lang="en-US" sz="2000" dirty="0" err="1" smtClean="0"/>
              <a:t>logX</a:t>
            </a:r>
            <a:r>
              <a:rPr lang="he-IL" sz="2000" dirty="0" smtClean="0"/>
              <a:t> ביטים, אזי שאורך המחרוזת המכווצת יהיה</a:t>
            </a:r>
          </a:p>
          <a:p>
            <a:r>
              <a:rPr lang="en-US" sz="2000" dirty="0" smtClean="0"/>
              <a:t>Number of words * (</a:t>
            </a:r>
            <a:r>
              <a:rPr lang="en-US" sz="2000" dirty="0" err="1" smtClean="0"/>
              <a:t>logX</a:t>
            </a:r>
            <a:r>
              <a:rPr lang="en-US" sz="2000" dirty="0" smtClean="0"/>
              <a:t> * 2 +1)</a:t>
            </a:r>
            <a:r>
              <a:rPr lang="he-IL" sz="2000" dirty="0" smtClean="0"/>
              <a:t>, כלומר את </a:t>
            </a:r>
            <a:r>
              <a:rPr lang="en-US" sz="2000" dirty="0"/>
              <a:t>Offset</a:t>
            </a:r>
            <a:r>
              <a:rPr lang="he-IL" sz="2000" dirty="0"/>
              <a:t> </a:t>
            </a:r>
            <a:r>
              <a:rPr lang="he-IL" sz="2000" dirty="0" smtClean="0"/>
              <a:t>ו- </a:t>
            </a:r>
            <a:r>
              <a:rPr lang="en-US" sz="2000" dirty="0"/>
              <a:t>Length</a:t>
            </a:r>
            <a:r>
              <a:rPr lang="he-IL" sz="2000" dirty="0"/>
              <a:t> </a:t>
            </a:r>
            <a:r>
              <a:rPr lang="he-IL" sz="2000" dirty="0" smtClean="0"/>
              <a:t>נייצג כמספר בינארי שחסום ב- </a:t>
            </a:r>
            <a:r>
              <a:rPr lang="en-US" sz="2000" dirty="0" smtClean="0"/>
              <a:t>log</a:t>
            </a:r>
            <a:r>
              <a:rPr lang="he-IL" sz="2000" dirty="0" smtClean="0"/>
              <a:t> של אורך המחרוזת המקורית.</a:t>
            </a:r>
          </a:p>
        </p:txBody>
      </p:sp>
      <p:sp>
        <p:nvSpPr>
          <p:cNvPr id="5" name="משולש שווה שוקיים 4"/>
          <p:cNvSpPr/>
          <p:nvPr/>
        </p:nvSpPr>
        <p:spPr>
          <a:xfrm>
            <a:off x="10112991" y="2524835"/>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שולש שווה שוקיים 5"/>
          <p:cNvSpPr/>
          <p:nvPr/>
        </p:nvSpPr>
        <p:spPr>
          <a:xfrm>
            <a:off x="10112991" y="3459508"/>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שולש שווה שוקיים 6"/>
          <p:cNvSpPr/>
          <p:nvPr/>
        </p:nvSpPr>
        <p:spPr>
          <a:xfrm>
            <a:off x="10112990" y="4042011"/>
            <a:ext cx="286603" cy="2456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47033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6471" y="382138"/>
            <a:ext cx="8065827" cy="1754326"/>
          </a:xfrm>
          <a:prstGeom prst="rect">
            <a:avLst/>
          </a:prstGeom>
          <a:noFill/>
        </p:spPr>
        <p:txBody>
          <a:bodyPr wrap="square" rtlCol="1">
            <a:spAutoFit/>
          </a:bodyPr>
          <a:lstStyle/>
          <a:p>
            <a:r>
              <a:rPr lang="he-IL" sz="5400" dirty="0">
                <a:ln w="0"/>
                <a:solidFill>
                  <a:schemeClr val="accent1"/>
                </a:solidFill>
                <a:effectLst>
                  <a:outerShdw blurRad="38100" dist="25400" dir="5400000" algn="ctr" rotWithShape="0">
                    <a:srgbClr val="6E747A">
                      <a:alpha val="43000"/>
                    </a:srgbClr>
                  </a:outerShdw>
                </a:effectLst>
              </a:rPr>
              <a:t>דוגמה לנתונים המחושבים בזמן פעולת הכיווץ:</a:t>
            </a:r>
          </a:p>
        </p:txBody>
      </p:sp>
      <p:pic>
        <p:nvPicPr>
          <p:cNvPr id="3" name="תמונה 2"/>
          <p:cNvPicPr>
            <a:picLocks noChangeAspect="1"/>
          </p:cNvPicPr>
          <p:nvPr/>
        </p:nvPicPr>
        <p:blipFill>
          <a:blip r:embed="rId2"/>
          <a:stretch>
            <a:fillRect/>
          </a:stretch>
        </p:blipFill>
        <p:spPr>
          <a:xfrm>
            <a:off x="151476" y="2197676"/>
            <a:ext cx="6364827" cy="4479672"/>
          </a:xfrm>
          <a:prstGeom prst="rect">
            <a:avLst/>
          </a:prstGeom>
        </p:spPr>
      </p:pic>
    </p:spTree>
    <p:extLst>
      <p:ext uri="{BB962C8B-B14F-4D97-AF65-F5344CB8AC3E}">
        <p14:creationId xmlns:p14="http://schemas.microsoft.com/office/powerpoint/2010/main" val="570601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89999"/>
            <a:ext cx="9602309"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LZ77 Algorithm with mistakes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532263" y="1757069"/>
            <a:ext cx="10481480" cy="1384995"/>
          </a:xfrm>
          <a:prstGeom prst="rect">
            <a:avLst/>
          </a:prstGeom>
          <a:noFill/>
        </p:spPr>
        <p:txBody>
          <a:bodyPr wrap="square" rtlCol="1">
            <a:spAutoFit/>
          </a:bodyPr>
          <a:lstStyle/>
          <a:p>
            <a:r>
              <a:rPr lang="he-IL" sz="2000" dirty="0" smtClean="0"/>
              <a:t>הנחת העבודה עבור אלגוריתם זה, המבוסס על האלגוריתם </a:t>
            </a:r>
            <a:r>
              <a:rPr lang="en-US" sz="2000" dirty="0" smtClean="0"/>
              <a:t>LZ77</a:t>
            </a:r>
            <a:r>
              <a:rPr lang="he-IL" sz="2000" dirty="0" smtClean="0"/>
              <a:t> היא שב- </a:t>
            </a:r>
            <a:r>
              <a:rPr lang="en-US" sz="2000" dirty="0" smtClean="0"/>
              <a:t>Source String</a:t>
            </a:r>
            <a:r>
              <a:rPr lang="he-IL" sz="2000" dirty="0" smtClean="0"/>
              <a:t> יש </a:t>
            </a:r>
            <a:r>
              <a:rPr lang="he-IL" sz="2000" u="sng" dirty="0" smtClean="0"/>
              <a:t>לכל היותר</a:t>
            </a:r>
            <a:r>
              <a:rPr lang="he-IL" sz="2000" dirty="0" smtClean="0"/>
              <a:t> </a:t>
            </a:r>
            <a:r>
              <a:rPr lang="en-US" sz="2000" dirty="0" smtClean="0"/>
              <a:t>k</a:t>
            </a:r>
            <a:r>
              <a:rPr lang="he-IL" sz="2000" dirty="0" smtClean="0"/>
              <a:t> טעויות עבור כל התאמה, האלגוריתם מוצא את אותם הביטים אשר יש לשנות על מנת לקבל כיווץ אופטימלי.</a:t>
            </a:r>
          </a:p>
          <a:p>
            <a:endParaRPr lang="he-IL" sz="2400" dirty="0"/>
          </a:p>
        </p:txBody>
      </p:sp>
      <p:sp>
        <p:nvSpPr>
          <p:cNvPr id="4" name="מלבן 3"/>
          <p:cNvSpPr/>
          <p:nvPr/>
        </p:nvSpPr>
        <p:spPr>
          <a:xfrm>
            <a:off x="6107373" y="3142064"/>
            <a:ext cx="6339426" cy="646331"/>
          </a:xfrm>
          <a:prstGeom prst="rect">
            <a:avLst/>
          </a:prstGeom>
          <a:noFill/>
        </p:spPr>
        <p:txBody>
          <a:bodyPr wrap="square" lIns="91440" tIns="45720" rIns="91440" bIns="45720">
            <a:spAutoFit/>
          </a:bodyPr>
          <a:lstStyle/>
          <a:p>
            <a:pPr algn="ctr"/>
            <a:r>
              <a:rPr lang="he-IL" sz="3600" dirty="0">
                <a:ln w="0"/>
                <a:solidFill>
                  <a:schemeClr val="accent1"/>
                </a:solidFill>
                <a:effectLst>
                  <a:outerShdw blurRad="38100" dist="25400" dir="5400000" algn="ctr" rotWithShape="0">
                    <a:srgbClr val="6E747A">
                      <a:alpha val="43000"/>
                    </a:srgbClr>
                  </a:outerShdw>
                </a:effectLst>
              </a:rPr>
              <a:t>תיאור האלגוריתם:</a:t>
            </a:r>
          </a:p>
        </p:txBody>
      </p:sp>
      <p:sp>
        <p:nvSpPr>
          <p:cNvPr id="5" name="TextBox 4"/>
          <p:cNvSpPr txBox="1"/>
          <p:nvPr/>
        </p:nvSpPr>
        <p:spPr>
          <a:xfrm>
            <a:off x="1323833" y="3957204"/>
            <a:ext cx="9567080" cy="2585323"/>
          </a:xfrm>
          <a:prstGeom prst="rect">
            <a:avLst/>
          </a:prstGeom>
          <a:noFill/>
        </p:spPr>
        <p:txBody>
          <a:bodyPr wrap="square" rtlCol="1">
            <a:spAutoFit/>
          </a:bodyPr>
          <a:lstStyle/>
          <a:p>
            <a:r>
              <a:rPr lang="he-IL" dirty="0" smtClean="0"/>
              <a:t>בכל שלב בו ה- </a:t>
            </a:r>
            <a:r>
              <a:rPr lang="en-US" dirty="0" smtClean="0"/>
              <a:t>cursor</a:t>
            </a:r>
            <a:r>
              <a:rPr lang="he-IL" dirty="0" smtClean="0"/>
              <a:t> נמצא , האלגוריתם מוצא את התאמה הארוכה ביותר עד כה.</a:t>
            </a:r>
          </a:p>
          <a:p>
            <a:r>
              <a:rPr lang="he-IL" dirty="0" smtClean="0"/>
              <a:t>עבור כל התאמה, מבצעים </a:t>
            </a:r>
            <a:r>
              <a:rPr lang="en-US" dirty="0" smtClean="0"/>
              <a:t>NOT </a:t>
            </a:r>
            <a:r>
              <a:rPr lang="he-IL" dirty="0" smtClean="0"/>
              <a:t> על הביט הבא שלא ראינו (</a:t>
            </a:r>
            <a:r>
              <a:rPr lang="en-US" dirty="0" smtClean="0"/>
              <a:t>next char</a:t>
            </a:r>
            <a:r>
              <a:rPr lang="he-IL" dirty="0" smtClean="0"/>
              <a:t>), ומסמנים ביט זה כטעות.</a:t>
            </a:r>
          </a:p>
          <a:p>
            <a:r>
              <a:rPr lang="he-IL" dirty="0" smtClean="0"/>
              <a:t>ומבצעים זאת </a:t>
            </a:r>
            <a:r>
              <a:rPr lang="en-US" dirty="0" smtClean="0"/>
              <a:t>k</a:t>
            </a:r>
            <a:r>
              <a:rPr lang="he-IL" dirty="0" smtClean="0"/>
              <a:t> פעמים.</a:t>
            </a:r>
          </a:p>
          <a:p>
            <a:endParaRPr lang="he-IL" dirty="0" smtClean="0"/>
          </a:p>
          <a:p>
            <a:r>
              <a:rPr lang="he-IL" dirty="0" smtClean="0"/>
              <a:t>כל טעות מקבלת דירוג כדאיות – כלומר עד האם כדאי לבחור את מספר הטעויות הנוכחי או לא.</a:t>
            </a:r>
          </a:p>
          <a:p>
            <a:r>
              <a:rPr lang="he-IL" dirty="0" smtClean="0"/>
              <a:t>הדירוג נקבע על ידי </a:t>
            </a:r>
            <a:r>
              <a:rPr lang="en-US" dirty="0" smtClean="0"/>
              <a:t>longest match / </a:t>
            </a:r>
            <a:r>
              <a:rPr lang="en-US" dirty="0" err="1" smtClean="0"/>
              <a:t>i</a:t>
            </a:r>
            <a:r>
              <a:rPr lang="en-US" dirty="0" smtClean="0"/>
              <a:t> </a:t>
            </a:r>
            <a:r>
              <a:rPr lang="he-IL" dirty="0" smtClean="0"/>
              <a:t> כאשר </a:t>
            </a:r>
            <a:r>
              <a:rPr lang="en-US" dirty="0" err="1" smtClean="0"/>
              <a:t>i</a:t>
            </a:r>
            <a:r>
              <a:rPr lang="he-IL" dirty="0" smtClean="0"/>
              <a:t> מייצג את מספר הטעויות.</a:t>
            </a:r>
          </a:p>
          <a:p>
            <a:endParaRPr lang="he-IL" dirty="0"/>
          </a:p>
          <a:p>
            <a:r>
              <a:rPr lang="he-IL" dirty="0" smtClean="0"/>
              <a:t>לכן, אם טעות לא קידמה את ה- </a:t>
            </a:r>
            <a:r>
              <a:rPr lang="en-US" dirty="0" smtClean="0"/>
              <a:t>cursor</a:t>
            </a:r>
            <a:r>
              <a:rPr lang="he-IL" dirty="0" smtClean="0"/>
              <a:t> מספיק אז האלגוריתם ידרג טעות זו בדירוג נמוך יחסית לשאר הטעויות.</a:t>
            </a:r>
            <a:endParaRPr lang="he-IL" dirty="0"/>
          </a:p>
        </p:txBody>
      </p:sp>
    </p:spTree>
    <p:extLst>
      <p:ext uri="{BB962C8B-B14F-4D97-AF65-F5344CB8AC3E}">
        <p14:creationId xmlns:p14="http://schemas.microsoft.com/office/powerpoint/2010/main" val="24821753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יונים">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8314</TotalTime>
  <Words>1189</Words>
  <Application>Microsoft Office PowerPoint</Application>
  <PresentationFormat>מסך רחב</PresentationFormat>
  <Paragraphs>105</Paragraphs>
  <Slides>17</Slides>
  <Notes>0</Notes>
  <HiddenSlides>0</HiddenSlides>
  <MMClips>0</MMClips>
  <ScaleCrop>false</ScaleCrop>
  <HeadingPairs>
    <vt:vector size="6" baseType="variant">
      <vt:variant>
        <vt:lpstr>גופנים בשימוש</vt:lpstr>
      </vt:variant>
      <vt:variant>
        <vt:i4>10</vt:i4>
      </vt:variant>
      <vt:variant>
        <vt:lpstr>ערכת נושא</vt:lpstr>
      </vt:variant>
      <vt:variant>
        <vt:i4>3</vt:i4>
      </vt:variant>
      <vt:variant>
        <vt:lpstr>כותרות שקופיות</vt:lpstr>
      </vt:variant>
      <vt:variant>
        <vt:i4>17</vt:i4>
      </vt:variant>
    </vt:vector>
  </HeadingPairs>
  <TitlesOfParts>
    <vt:vector size="30" baseType="lpstr">
      <vt:lpstr>AR BLANCA</vt:lpstr>
      <vt:lpstr>Arial</vt:lpstr>
      <vt:lpstr>Bookman Old Style</vt:lpstr>
      <vt:lpstr>Britannic Bold</vt:lpstr>
      <vt:lpstr>Calibri</vt:lpstr>
      <vt:lpstr>Century Gothic</vt:lpstr>
      <vt:lpstr>Garamond</vt:lpstr>
      <vt:lpstr>Rockwell</vt:lpstr>
      <vt:lpstr>Times New Roman</vt:lpstr>
      <vt:lpstr>Wingdings 3</vt:lpstr>
      <vt:lpstr>אורגני</vt:lpstr>
      <vt:lpstr>Damask</vt:lpstr>
      <vt:lpstr>יונים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Adi</dc:creator>
  <cp:lastModifiedBy>Adi</cp:lastModifiedBy>
  <cp:revision>103</cp:revision>
  <dcterms:created xsi:type="dcterms:W3CDTF">2016-09-09T16:55:58Z</dcterms:created>
  <dcterms:modified xsi:type="dcterms:W3CDTF">2016-09-23T18:04:27Z</dcterms:modified>
</cp:coreProperties>
</file>