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64" r:id="rId5"/>
    <p:sldId id="288" r:id="rId6"/>
    <p:sldId id="276" r:id="rId7"/>
    <p:sldId id="282" r:id="rId8"/>
    <p:sldId id="284" r:id="rId9"/>
    <p:sldId id="292" r:id="rId10"/>
    <p:sldId id="283" r:id="rId11"/>
    <p:sldId id="269" r:id="rId12"/>
    <p:sldId id="287" r:id="rId13"/>
    <p:sldId id="293" r:id="rId14"/>
    <p:sldId id="296" r:id="rId15"/>
    <p:sldId id="294" r:id="rId16"/>
    <p:sldId id="297" r:id="rId17"/>
    <p:sldId id="291" r:id="rId18"/>
    <p:sldId id="286" r:id="rId19"/>
    <p:sldId id="298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280" autoAdjust="0"/>
  </p:normalViewPr>
  <p:slideViewPr>
    <p:cSldViewPr showGuides="1">
      <p:cViewPr varScale="1">
        <p:scale>
          <a:sx n="105" d="100"/>
          <a:sy n="105" d="100"/>
        </p:scale>
        <p:origin x="120" y="49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11/15/2018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11/15/2018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11/15/2018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11/15/2018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11/15/2018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11/15/2018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11/15/2018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11/15/2018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11/15/2018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11/15/2018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11/15/2018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sql/learn-sql-server/json-support-in-sql-server-2016/" TargetMode="External"/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annel9.msdn.com/Shows/Data-Exposed/Using-JSON-in-SQL-Server-2016-and-Azure-SQL-Database" TargetMode="External"/><Relationship Id="rId4" Type="http://schemas.openxmlformats.org/officeDocument/2006/relationships/hyperlink" Target="https://channel9.msdn.com/Shows/Data-Exposed/SQL-Server-2016-and-JSON-Suppor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mailto:adipesa@Wellesley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180013" y="1498600"/>
            <a:ext cx="7008812" cy="3298825"/>
          </a:xfrm>
        </p:spPr>
        <p:txBody>
          <a:bodyPr/>
          <a:lstStyle/>
          <a:p>
            <a:pPr algn="ctr"/>
            <a:r>
              <a:rPr lang="en-US" dirty="0" smtClean="0"/>
              <a:t>SQL Server and JSON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80013" y="4927600"/>
            <a:ext cx="7008812" cy="1244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It’s not a Horror Movie!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" y="15240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1433" y="304800"/>
            <a:ext cx="10157354" cy="1066800"/>
          </a:xfrm>
        </p:spPr>
        <p:txBody>
          <a:bodyPr>
            <a:noAutofit/>
          </a:bodyPr>
          <a:lstStyle/>
          <a:p>
            <a:r>
              <a:rPr lang="en-US" dirty="0"/>
              <a:t>Get JSON Formatted Data Into SQL Server Tables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2" y="1981200"/>
            <a:ext cx="10157354" cy="4470400"/>
          </a:xfrm>
        </p:spPr>
        <p:txBody>
          <a:bodyPr>
            <a:normAutofit/>
          </a:bodyPr>
          <a:lstStyle/>
          <a:p>
            <a:pPr marL="426645" lvl="1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Arial" panose="020B0604020202020204" pitchFamily="34" charset="0"/>
              </a:rPr>
              <a:t>insert 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into </a:t>
            </a:r>
            <a:r>
              <a:rPr lang="en-US" sz="18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dbo.MoviesJSON</a:t>
            </a:r>
            <a:r>
              <a:rPr lang="en-US" sz="1800" dirty="0" smtClean="0">
                <a:latin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 smtClean="0">
                <a:latin typeface="Calibri" panose="020F0502020204030204" pitchFamily="34" charset="0"/>
                <a:cs typeface="Arial" panose="020B0604020202020204" pitchFamily="34" charset="0"/>
              </a:rPr>
              <a:t>MoviesJSON</a:t>
            </a:r>
            <a:r>
              <a:rPr lang="en-US" sz="1800" dirty="0" smtClean="0">
                <a:latin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426645" lvl="1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Arial" panose="020B0604020202020204" pitchFamily="34" charset="0"/>
              </a:rPr>
              <a:t>select 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MoviesData.*</a:t>
            </a:r>
          </a:p>
          <a:p>
            <a:pPr marL="426645" lvl="1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openrowset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 (bulk 'C:\Presentations\Boston Code Camp\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wikipedia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-movie-data-master\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movies.json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',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single_clob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) as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MoviesData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6645" lvl="1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Arial" panose="020B0604020202020204" pitchFamily="34" charset="0"/>
              </a:rPr>
              <a:t>select 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ISJSON(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MoviesJSON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IsJSON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MoviesJSON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len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MoviesJSON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) as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LengthMoviesJSON</a:t>
            </a:r>
            <a:endParaRPr 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426645" lvl="1" indent="0">
              <a:buNone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800" dirty="0" err="1">
                <a:latin typeface="Calibri" panose="020F0502020204030204" pitchFamily="34" charset="0"/>
                <a:cs typeface="Arial" panose="020B0604020202020204" pitchFamily="34" charset="0"/>
              </a:rPr>
              <a:t>dbo.MoviesJSON</a:t>
            </a:r>
            <a:r>
              <a:rPr lang="en-US" sz="1800" dirty="0" smtClean="0">
                <a:latin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426645" lvl="1" indent="0">
              <a:buNone/>
            </a:pPr>
            <a:endParaRPr lang="en-US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426645" lvl="1" indent="0">
              <a:buNone/>
            </a:pPr>
            <a:endParaRPr lang="en-US" sz="1400" dirty="0" smtClean="0"/>
          </a:p>
          <a:p>
            <a:pPr marL="426645" lvl="1" indent="0">
              <a:buNone/>
            </a:pPr>
            <a:endParaRPr lang="en-US" sz="1400" dirty="0" smtClean="0"/>
          </a:p>
          <a:p>
            <a:pPr marL="426645" lvl="1" indent="0">
              <a:buNone/>
            </a:pPr>
            <a:r>
              <a:rPr lang="en-US" sz="1400" dirty="0" smtClean="0"/>
              <a:t>Photo </a:t>
            </a:r>
            <a:r>
              <a:rPr lang="en-US" sz="1400" dirty="0"/>
              <a:t>taken at Museum of Pop Culture – Seattle, WA</a:t>
            </a:r>
          </a:p>
          <a:p>
            <a:pPr marL="426645" lvl="1" indent="0">
              <a:buNone/>
            </a:pPr>
            <a:endParaRPr lang="en-US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503012" y="4695825"/>
            <a:ext cx="20066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4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2016 – JSON In Demo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26" name="Picture 2" descr="file:///C:/Users/adipesa/Pictures/scary_shad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1600200"/>
            <a:ext cx="7772400" cy="440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74812" y="6233162"/>
            <a:ext cx="2198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Image Source</a:t>
            </a:r>
            <a:r>
              <a:rPr lang="en-US" sz="1400" dirty="0"/>
              <a:t>: </a:t>
            </a:r>
            <a:r>
              <a:rPr lang="en-US" sz="1400" dirty="0" err="1" smtClean="0"/>
              <a:t>Pixabay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668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Data Out from SQL Server Tables in JSON Format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1981200"/>
            <a:ext cx="10157354" cy="4470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 smtClean="0">
                <a:latin typeface="Calibri" panose="020F0502020204030204" pitchFamily="34" charset="0"/>
                <a:cs typeface="Arial" panose="020B0604020202020204" pitchFamily="34" charset="0"/>
              </a:rPr>
              <a:t>select </a:t>
            </a: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*</a:t>
            </a:r>
          </a:p>
          <a:p>
            <a:pPr marL="0" indent="0">
              <a:buNone/>
            </a:pPr>
            <a:r>
              <a:rPr lang="en-US" sz="6400" dirty="0" smtClean="0">
                <a:latin typeface="Calibri" panose="020F0502020204030204" pitchFamily="34" charset="0"/>
                <a:cs typeface="Arial" panose="020B0604020202020204" pitchFamily="34" charset="0"/>
              </a:rPr>
              <a:t>from  </a:t>
            </a:r>
            <a:r>
              <a:rPr lang="en-US" sz="6400" dirty="0" err="1">
                <a:latin typeface="Calibri" panose="020F0502020204030204" pitchFamily="34" charset="0"/>
                <a:cs typeface="Arial" panose="020B0604020202020204" pitchFamily="34" charset="0"/>
              </a:rPr>
              <a:t>dbo.Movies</a:t>
            </a: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where Genre like '%Horror%'</a:t>
            </a:r>
          </a:p>
          <a:p>
            <a:pPr marL="0" indent="0">
              <a:buNone/>
            </a:pP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FOR JSON PATH, ROOT('Movies');</a:t>
            </a:r>
          </a:p>
          <a:p>
            <a:endParaRPr lang="en-US" sz="49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select *</a:t>
            </a:r>
          </a:p>
          <a:p>
            <a:pPr marL="0" indent="0">
              <a:buNone/>
            </a:pPr>
            <a:r>
              <a:rPr lang="en-US" sz="6400" dirty="0" smtClean="0">
                <a:latin typeface="Calibri" panose="020F0502020204030204" pitchFamily="34" charset="0"/>
                <a:cs typeface="Arial" panose="020B0604020202020204" pitchFamily="34" charset="0"/>
              </a:rPr>
              <a:t>from  </a:t>
            </a:r>
            <a:r>
              <a:rPr lang="en-US" sz="6400" dirty="0" err="1">
                <a:latin typeface="Calibri" panose="020F0502020204030204" pitchFamily="34" charset="0"/>
                <a:cs typeface="Arial" panose="020B0604020202020204" pitchFamily="34" charset="0"/>
              </a:rPr>
              <a:t>dbo.Movies</a:t>
            </a:r>
            <a:endParaRPr lang="en-US" sz="6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where Genre like '%Horror%'</a:t>
            </a:r>
          </a:p>
          <a:p>
            <a:pPr marL="0" indent="0">
              <a:buNone/>
            </a:pPr>
            <a:r>
              <a:rPr lang="en-US" sz="6400" dirty="0">
                <a:latin typeface="Calibri" panose="020F0502020204030204" pitchFamily="34" charset="0"/>
                <a:cs typeface="Arial" panose="020B0604020202020204" pitchFamily="34" charset="0"/>
              </a:rPr>
              <a:t>FOR JSON PATH, </a:t>
            </a:r>
            <a:r>
              <a:rPr lang="en-US" sz="6400" dirty="0" smtClean="0">
                <a:latin typeface="Calibri" panose="020F0502020204030204" pitchFamily="34" charset="0"/>
                <a:cs typeface="Arial" panose="020B0604020202020204" pitchFamily="34" charset="0"/>
              </a:rPr>
              <a:t>WITHOUT_ARRAY_WRAPPER;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300" dirty="0" smtClean="0"/>
              <a:t>Photo </a:t>
            </a:r>
            <a:r>
              <a:rPr lang="en-US" sz="4300" dirty="0"/>
              <a:t>taken at Museum of Pop Culture – Seattle, WA</a:t>
            </a:r>
            <a:endParaRPr lang="en-US" sz="43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23187" y="2714625"/>
            <a:ext cx="3429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2016 – JSON Out Demo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701800"/>
            <a:ext cx="7162801" cy="4407878"/>
          </a:xfrm>
          <a:prstGeom prst="rect">
            <a:avLst/>
          </a:prstGeom>
        </p:spPr>
      </p:pic>
      <p:sp>
        <p:nvSpPr>
          <p:cNvPr id="7" name="Content Placeholder 13"/>
          <p:cNvSpPr txBox="1">
            <a:spLocks/>
          </p:cNvSpPr>
          <p:nvPr/>
        </p:nvSpPr>
        <p:spPr>
          <a:xfrm>
            <a:off x="1269709" y="18542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mtClean="0"/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422109" y="20066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mtClean="0"/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674812" y="6383978"/>
            <a:ext cx="2198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Image Source</a:t>
            </a:r>
            <a:r>
              <a:rPr lang="en-US" sz="1400" dirty="0"/>
              <a:t>: </a:t>
            </a:r>
            <a:r>
              <a:rPr lang="en-US" sz="1400" dirty="0" err="1" smtClean="0"/>
              <a:t>Pixabay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193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Power BI / JSON Data Visualization Demo</a:t>
            </a:r>
            <a:endParaRPr lang="en-US"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522627"/>
            <a:ext cx="6934200" cy="4622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74812" y="6383978"/>
            <a:ext cx="2198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Image Source</a:t>
            </a:r>
            <a:r>
              <a:rPr lang="en-US" sz="1400" dirty="0"/>
              <a:t>: </a:t>
            </a:r>
            <a:r>
              <a:rPr lang="en-US" sz="1400" dirty="0" err="1" smtClean="0"/>
              <a:t>Pixabay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731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https://github.com/prust/wikipedia-movie-data</a:t>
            </a:r>
          </a:p>
          <a:p>
            <a:r>
              <a:rPr lang="en-US" sz="1400" dirty="0">
                <a:hlinkClick r:id="rId2"/>
              </a:rPr>
              <a:t>http://www.json.org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r>
              <a:rPr lang="en-US" sz="1400" dirty="0"/>
              <a:t>https://docs.microsoft.com/en-us/sql/relational-databases/json/json-data-sql-server?view=sql-server-2017</a:t>
            </a:r>
            <a:endParaRPr lang="en-US" sz="1400" dirty="0" smtClean="0"/>
          </a:p>
          <a:p>
            <a:r>
              <a:rPr lang="en-US" sz="1400" dirty="0">
                <a:hlinkClick r:id="rId3"/>
              </a:rPr>
              <a:t>https://www.red-gate.com/simple-talk/sql/learn-sql-server/json-support-in-sql-server-2016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r>
              <a:rPr lang="en-US" sz="1400" dirty="0"/>
              <a:t>https://docs.microsoft.com/en-us/sql/relational-databases/json/solve-common-issues-with-json-in-sql-server?view=sql-server-2017</a:t>
            </a:r>
            <a:endParaRPr lang="en-US" sz="1400" dirty="0" smtClean="0"/>
          </a:p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channel9.msdn.com/Shows/Data-Exposed/SQL-Server-2016-and-JSON-Support</a:t>
            </a:r>
            <a:endParaRPr lang="en-US" sz="1400" dirty="0" smtClean="0"/>
          </a:p>
          <a:p>
            <a:r>
              <a:rPr lang="en-US" sz="1400" dirty="0">
                <a:hlinkClick r:id="rId5"/>
              </a:rPr>
              <a:t>https://</a:t>
            </a:r>
            <a:r>
              <a:rPr lang="en-US" sz="1400" dirty="0" smtClean="0">
                <a:hlinkClick r:id="rId5"/>
              </a:rPr>
              <a:t>channel9.msdn.com/Shows/Data-Exposed/Using-JSON-in-SQL-Server-2016-and-Azure-SQL-Database</a:t>
            </a:r>
            <a:endParaRPr lang="en-US" sz="1400" dirty="0" smtClean="0"/>
          </a:p>
          <a:p>
            <a:r>
              <a:rPr lang="en-US" sz="1400" dirty="0"/>
              <a:t>https://channel9.msdn.com/events/DataDriven/SQLServer2016/JSON-as-a-bridge-betwen-NoSQL-and-relational-worlds</a:t>
            </a:r>
          </a:p>
          <a:p>
            <a:endParaRPr lang="en-US" sz="1400" dirty="0" smtClean="0"/>
          </a:p>
          <a:p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838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Contact Info:</a:t>
            </a:r>
            <a:endParaRPr lang="en-US" dirty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adipesa@wellesley.edu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adipesa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1646881"/>
            <a:ext cx="2743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4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Intelligence and Integration Architect at Wellesley College</a:t>
            </a:r>
            <a:endParaRPr lang="en-US" dirty="0"/>
          </a:p>
          <a:p>
            <a:r>
              <a:rPr lang="en-US" dirty="0" smtClean="0"/>
              <a:t>Oracle Database Design and Development – 30 years</a:t>
            </a:r>
            <a:endParaRPr lang="en-US" dirty="0"/>
          </a:p>
          <a:p>
            <a:r>
              <a:rPr lang="en-US" dirty="0" smtClean="0"/>
              <a:t>SQL Server Database and Business Intelligence Stack – 5 years</a:t>
            </a:r>
          </a:p>
          <a:p>
            <a:r>
              <a:rPr lang="en-US" dirty="0" smtClean="0"/>
              <a:t>Boston Code Camp 26, 27, 28, 29 Attendee</a:t>
            </a:r>
          </a:p>
          <a:p>
            <a:r>
              <a:rPr lang="en-US" dirty="0" smtClean="0"/>
              <a:t>First Time Presenter</a:t>
            </a:r>
          </a:p>
          <a:p>
            <a:r>
              <a:rPr lang="en-US" dirty="0" smtClean="0"/>
              <a:t>Email: adipesa@wellesley.edu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adipesa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3875903"/>
            <a:ext cx="2743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JSON?</a:t>
            </a:r>
            <a:endParaRPr lang="en-US" dirty="0"/>
          </a:p>
          <a:p>
            <a:r>
              <a:rPr lang="en-US" dirty="0" smtClean="0"/>
              <a:t>Why Use JSON with SQL Server?</a:t>
            </a:r>
            <a:endParaRPr lang="en-US" dirty="0"/>
          </a:p>
          <a:p>
            <a:r>
              <a:rPr lang="en-US" dirty="0" smtClean="0"/>
              <a:t>SQL Server 2016 Support for JSON</a:t>
            </a:r>
          </a:p>
          <a:p>
            <a:r>
              <a:rPr lang="en-US" dirty="0" smtClean="0"/>
              <a:t>Get JSON Formatted Data Into SQL Server Tables</a:t>
            </a:r>
          </a:p>
          <a:p>
            <a:r>
              <a:rPr lang="en-US" dirty="0" smtClean="0"/>
              <a:t>Get Data Out from SQL Server Tables in JSON Format</a:t>
            </a:r>
          </a:p>
          <a:p>
            <a:r>
              <a:rPr lang="en-US" dirty="0" smtClean="0"/>
              <a:t>Power BI Visualization of JSON Data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JSON?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</a:t>
            </a:r>
            <a:r>
              <a:rPr lang="en-US" dirty="0" smtClean="0"/>
              <a:t>ava</a:t>
            </a:r>
            <a:r>
              <a:rPr lang="en-US" b="1" dirty="0" smtClean="0"/>
              <a:t>S</a:t>
            </a:r>
            <a:r>
              <a:rPr lang="en-US" dirty="0" smtClean="0"/>
              <a:t>cript </a:t>
            </a:r>
            <a:r>
              <a:rPr lang="en-US" b="1" dirty="0" smtClean="0"/>
              <a:t>O</a:t>
            </a:r>
            <a:r>
              <a:rPr lang="en-US" dirty="0" smtClean="0"/>
              <a:t>bject </a:t>
            </a:r>
            <a:r>
              <a:rPr lang="en-US" b="1" dirty="0" smtClean="0"/>
              <a:t>N</a:t>
            </a:r>
            <a:r>
              <a:rPr lang="en-US" dirty="0" smtClean="0"/>
              <a:t>otation</a:t>
            </a:r>
            <a:endParaRPr lang="en-US" dirty="0"/>
          </a:p>
          <a:p>
            <a:r>
              <a:rPr lang="en-US" dirty="0" smtClean="0"/>
              <a:t>Lightweight Data Interchange Format</a:t>
            </a:r>
          </a:p>
          <a:p>
            <a:r>
              <a:rPr lang="en-US" dirty="0" smtClean="0"/>
              <a:t>Facilitates Integration of Data Between Systems / Applications</a:t>
            </a:r>
            <a:endParaRPr lang="en-US" dirty="0"/>
          </a:p>
          <a:p>
            <a:r>
              <a:rPr lang="en-US" dirty="0" smtClean="0"/>
              <a:t>Easy to Read and Write</a:t>
            </a:r>
          </a:p>
          <a:p>
            <a:r>
              <a:rPr lang="en-US" dirty="0" smtClean="0"/>
              <a:t>Easy to Parse and </a:t>
            </a:r>
            <a:r>
              <a:rPr lang="en-US" dirty="0" smtClean="0"/>
              <a:t>Generate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400" dirty="0" smtClean="0"/>
              <a:t>Source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http://www.json.org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Photo taken at Museum of Pop Culture – Seattle, WA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807688" y="3705225"/>
            <a:ext cx="28194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7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JSON?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Name / Value Pairs</a:t>
            </a:r>
          </a:p>
          <a:p>
            <a:pPr lvl="1"/>
            <a:r>
              <a:rPr lang="en-US" sz="1900" dirty="0">
                <a:latin typeface="Calibri" panose="020F0502020204030204" pitchFamily="34" charset="0"/>
              </a:rPr>
              <a:t>{"title":"Scream","year":1996,"director":"Wes </a:t>
            </a:r>
            <a:r>
              <a:rPr lang="en-US" sz="1900" dirty="0">
                <a:latin typeface="Calibri" panose="020F0502020204030204" pitchFamily="34" charset="0"/>
              </a:rPr>
              <a:t>Craven"}</a:t>
            </a:r>
            <a:endParaRPr lang="en-US" sz="1900" dirty="0" smtClean="0">
              <a:latin typeface="Calibri" panose="020F0502020204030204" pitchFamily="34" charset="0"/>
            </a:endParaRPr>
          </a:p>
          <a:p>
            <a:pPr lvl="1"/>
            <a:r>
              <a:rPr lang="en-US" sz="1900" dirty="0">
                <a:latin typeface="Calibri" panose="020F0502020204030204" pitchFamily="34" charset="0"/>
              </a:rPr>
              <a:t>{"title":"Halloween","year":1978,"director":"John </a:t>
            </a:r>
            <a:r>
              <a:rPr lang="en-US" sz="1900" dirty="0">
                <a:latin typeface="Calibri" panose="020F0502020204030204" pitchFamily="34" charset="0"/>
              </a:rPr>
              <a:t>Carpenter"}</a:t>
            </a:r>
            <a:endParaRPr lang="en-US" sz="1900" dirty="0" smtClean="0">
              <a:latin typeface="Calibri" panose="020F0502020204030204" pitchFamily="34" charset="0"/>
            </a:endParaRPr>
          </a:p>
          <a:p>
            <a:r>
              <a:rPr lang="en-US" dirty="0" smtClean="0"/>
              <a:t>JSON Data Types</a:t>
            </a:r>
          </a:p>
          <a:p>
            <a:pPr lvl="1"/>
            <a:r>
              <a:rPr lang="en-US" dirty="0" smtClean="0"/>
              <a:t>String, Number, Boolean (true or false), null</a:t>
            </a:r>
            <a:endParaRPr lang="en-US" dirty="0"/>
          </a:p>
          <a:p>
            <a:pPr lvl="1"/>
            <a:r>
              <a:rPr lang="en-US" dirty="0" smtClean="0"/>
              <a:t>Array</a:t>
            </a:r>
            <a:endParaRPr lang="en-US" dirty="0" smtClean="0"/>
          </a:p>
          <a:p>
            <a:pPr lvl="2"/>
            <a:r>
              <a:rPr lang="en-US" sz="1900" dirty="0" smtClean="0">
                <a:latin typeface="Calibri" panose="020F0502020204030204" pitchFamily="34" charset="0"/>
              </a:rPr>
              <a:t>"</a:t>
            </a:r>
            <a:r>
              <a:rPr lang="en-US" sz="1900" dirty="0">
                <a:latin typeface="Calibri" panose="020F0502020204030204" pitchFamily="34" charset="0"/>
              </a:rPr>
              <a:t>genre</a:t>
            </a:r>
            <a:r>
              <a:rPr lang="en-US" sz="1900" dirty="0" smtClean="0">
                <a:latin typeface="Calibri" panose="020F0502020204030204" pitchFamily="34" charset="0"/>
              </a:rPr>
              <a:t>":["</a:t>
            </a:r>
            <a:r>
              <a:rPr lang="en-US" sz="1900" dirty="0">
                <a:latin typeface="Calibri" panose="020F0502020204030204" pitchFamily="34" charset="0"/>
              </a:rPr>
              <a:t>Horror", "Slasher</a:t>
            </a:r>
            <a:r>
              <a:rPr lang="en-US" sz="1900" dirty="0" smtClean="0">
                <a:latin typeface="Calibri" panose="020F0502020204030204" pitchFamily="34" charset="0"/>
              </a:rPr>
              <a:t>"]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Object</a:t>
            </a:r>
            <a:endParaRPr lang="en-US" dirty="0" smtClean="0">
              <a:latin typeface="Calibri" panose="020F0502020204030204" pitchFamily="34" charset="0"/>
            </a:endParaRPr>
          </a:p>
          <a:p>
            <a:pPr lvl="2"/>
            <a:r>
              <a:rPr lang="en-US" sz="1700" dirty="0" smtClean="0">
                <a:latin typeface="Calibri" panose="020F0502020204030204" pitchFamily="34" charset="0"/>
              </a:rPr>
              <a:t>"</a:t>
            </a:r>
            <a:r>
              <a:rPr lang="en-US" sz="1700" dirty="0">
                <a:latin typeface="Calibri" panose="020F0502020204030204" pitchFamily="34" charset="0"/>
              </a:rPr>
              <a:t>movie</a:t>
            </a:r>
            <a:r>
              <a:rPr lang="en-US" sz="1700" dirty="0" smtClean="0">
                <a:latin typeface="Calibri" panose="020F0502020204030204" pitchFamily="34" charset="0"/>
              </a:rPr>
              <a:t>":{"</a:t>
            </a:r>
            <a:r>
              <a:rPr lang="en-US" sz="1700" dirty="0">
                <a:latin typeface="Calibri" panose="020F0502020204030204" pitchFamily="34" charset="0"/>
              </a:rPr>
              <a:t>MovieId":29213,"Title":"Friday the 13th","ReleaseYear":1980,"Director":"Sean S. Cunningham","</a:t>
            </a:r>
            <a:r>
              <a:rPr lang="en-US" sz="1700" dirty="0" err="1">
                <a:latin typeface="Calibri" panose="020F0502020204030204" pitchFamily="34" charset="0"/>
              </a:rPr>
              <a:t>CastListing</a:t>
            </a:r>
            <a:r>
              <a:rPr lang="en-US" sz="1700" dirty="0" smtClean="0">
                <a:latin typeface="Calibri" panose="020F0502020204030204" pitchFamily="34" charset="0"/>
              </a:rPr>
              <a:t>":["</a:t>
            </a:r>
            <a:r>
              <a:rPr lang="en-US" sz="1700" dirty="0">
                <a:latin typeface="Calibri" panose="020F0502020204030204" pitchFamily="34" charset="0"/>
              </a:rPr>
              <a:t>Betsy </a:t>
            </a:r>
            <a:r>
              <a:rPr lang="en-US" sz="1700" dirty="0" smtClean="0">
                <a:latin typeface="Calibri" panose="020F0502020204030204" pitchFamily="34" charset="0"/>
              </a:rPr>
              <a:t>Palmer</a:t>
            </a:r>
            <a:r>
              <a:rPr lang="en-US" sz="1700" dirty="0">
                <a:latin typeface="Calibri" panose="020F0502020204030204" pitchFamily="34" charset="0"/>
              </a:rPr>
              <a:t>"</a:t>
            </a:r>
            <a:r>
              <a:rPr lang="en-US" sz="1700" dirty="0" smtClean="0">
                <a:latin typeface="Calibri" panose="020F0502020204030204" pitchFamily="34" charset="0"/>
              </a:rPr>
              <a:t>, </a:t>
            </a:r>
            <a:r>
              <a:rPr lang="en-US" sz="1700" dirty="0">
                <a:latin typeface="Calibri" panose="020F0502020204030204" pitchFamily="34" charset="0"/>
              </a:rPr>
              <a:t>"</a:t>
            </a:r>
            <a:r>
              <a:rPr lang="en-US" sz="1700" dirty="0" smtClean="0">
                <a:latin typeface="Calibri" panose="020F0502020204030204" pitchFamily="34" charset="0"/>
              </a:rPr>
              <a:t>Adrienne King</a:t>
            </a:r>
            <a:r>
              <a:rPr lang="en-US" sz="1700" dirty="0">
                <a:latin typeface="Calibri" panose="020F0502020204030204" pitchFamily="34" charset="0"/>
              </a:rPr>
              <a:t>"</a:t>
            </a:r>
            <a:r>
              <a:rPr lang="en-US" sz="1700" dirty="0" smtClean="0">
                <a:latin typeface="Calibri" panose="020F0502020204030204" pitchFamily="34" charset="0"/>
              </a:rPr>
              <a:t>, </a:t>
            </a:r>
            <a:r>
              <a:rPr lang="en-US" sz="1700" dirty="0">
                <a:latin typeface="Calibri" panose="020F0502020204030204" pitchFamily="34" charset="0"/>
              </a:rPr>
              <a:t>"</a:t>
            </a:r>
            <a:r>
              <a:rPr lang="en-US" sz="1700" dirty="0" smtClean="0">
                <a:latin typeface="Calibri" panose="020F0502020204030204" pitchFamily="34" charset="0"/>
              </a:rPr>
              <a:t>Kevin Bacon</a:t>
            </a:r>
            <a:r>
              <a:rPr lang="en-US" sz="1700" dirty="0">
                <a:latin typeface="Calibri" panose="020F0502020204030204" pitchFamily="34" charset="0"/>
              </a:rPr>
              <a:t>"</a:t>
            </a:r>
            <a:r>
              <a:rPr lang="en-US" sz="1700" dirty="0" smtClean="0">
                <a:latin typeface="Calibri" panose="020F0502020204030204" pitchFamily="34" charset="0"/>
              </a:rPr>
              <a:t>],"</a:t>
            </a:r>
            <a:r>
              <a:rPr lang="en-US" sz="1700" dirty="0" err="1">
                <a:latin typeface="Calibri" panose="020F0502020204030204" pitchFamily="34" charset="0"/>
              </a:rPr>
              <a:t>Genre":"Horror</a:t>
            </a:r>
            <a:r>
              <a:rPr lang="en-US" sz="1700" dirty="0" smtClean="0">
                <a:latin typeface="Calibri" panose="020F0502020204030204" pitchFamily="34" charset="0"/>
              </a:rPr>
              <a:t>"}</a:t>
            </a:r>
            <a:endParaRPr lang="en-US" sz="17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Photo taken </a:t>
            </a:r>
            <a:r>
              <a:rPr lang="en-US" sz="1400" dirty="0"/>
              <a:t>at Museum of Pop Culture – Seattle, WA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18863" y="1981200"/>
            <a:ext cx="2235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4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Movies JSON Data Set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501" y="1701800"/>
            <a:ext cx="8317023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7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JSON with SQL Server?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 Data In to SQL Server From NoSQL Sources</a:t>
            </a:r>
            <a:endParaRPr lang="en-US" dirty="0"/>
          </a:p>
          <a:p>
            <a:r>
              <a:rPr lang="en-US" dirty="0" smtClean="0"/>
              <a:t>Automate Data Out From SQL Server from NoSQL Sources</a:t>
            </a:r>
          </a:p>
          <a:p>
            <a:r>
              <a:rPr lang="en-US" dirty="0" smtClean="0"/>
              <a:t>Integrate Data To / From Many Cloud-Based Services</a:t>
            </a:r>
            <a:endParaRPr lang="en-US" dirty="0"/>
          </a:p>
          <a:p>
            <a:r>
              <a:rPr lang="en-US" dirty="0" smtClean="0"/>
              <a:t>Represents Nested Relationships Flexibly</a:t>
            </a:r>
          </a:p>
          <a:p>
            <a:r>
              <a:rPr lang="en-US" dirty="0"/>
              <a:t>More </a:t>
            </a:r>
            <a:r>
              <a:rPr lang="en-US" dirty="0" smtClean="0"/>
              <a:t>Compact and Readable Than </a:t>
            </a:r>
            <a:r>
              <a:rPr lang="en-US" dirty="0"/>
              <a:t>CSV </a:t>
            </a:r>
            <a:r>
              <a:rPr lang="en-US" dirty="0" smtClean="0"/>
              <a:t>and XML Formats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Photo taken </a:t>
            </a:r>
            <a:r>
              <a:rPr lang="en-US" sz="1400" dirty="0"/>
              <a:t>at Museum of Pop Culture – Seattle, WA</a:t>
            </a:r>
          </a:p>
          <a:p>
            <a:pPr marL="0" indent="0">
              <a:buNone/>
            </a:pPr>
            <a:endParaRPr lang="en-US" sz="1400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914" y="4628138"/>
            <a:ext cx="2058749" cy="154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2016 Support for JSON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09" y="1066800"/>
            <a:ext cx="9766520" cy="49320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6611" y="5998892"/>
            <a:ext cx="100472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Source: https://docs.microsoft.com/en-us/sql/relational-databases/json/json-data-sql-server?view=sql-server-2017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2016 Support for JSON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Facilitating Data </a:t>
            </a:r>
            <a:r>
              <a:rPr lang="en-US" dirty="0" smtClean="0"/>
              <a:t>In</a:t>
            </a:r>
            <a:endParaRPr lang="en-US" dirty="0" smtClean="0"/>
          </a:p>
          <a:p>
            <a:pPr lvl="1"/>
            <a:r>
              <a:rPr lang="en-US" dirty="0" smtClean="0"/>
              <a:t>ISJSON</a:t>
            </a:r>
          </a:p>
          <a:p>
            <a:pPr lvl="1"/>
            <a:r>
              <a:rPr lang="en-US" dirty="0" smtClean="0"/>
              <a:t>OPENROWSET</a:t>
            </a:r>
          </a:p>
          <a:p>
            <a:pPr lvl="1"/>
            <a:r>
              <a:rPr lang="en-US" dirty="0" smtClean="0"/>
              <a:t>OPENJSON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No JSON-specific column data type. Use </a:t>
            </a:r>
            <a:r>
              <a:rPr lang="en-US" dirty="0" err="1" smtClean="0"/>
              <a:t>nvarchar</a:t>
            </a:r>
            <a:r>
              <a:rPr lang="en-US" dirty="0" smtClean="0"/>
              <a:t>(max)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400" dirty="0"/>
              <a:t>Photo </a:t>
            </a:r>
            <a:r>
              <a:rPr lang="en-US" sz="1400" dirty="0" smtClean="0"/>
              <a:t>taken </a:t>
            </a:r>
            <a:r>
              <a:rPr lang="en-US" sz="1400" dirty="0"/>
              <a:t>at Museum of Pop Culture – Seattle, WA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Facilitating Data Out</a:t>
            </a:r>
          </a:p>
          <a:p>
            <a:pPr lvl="1"/>
            <a:r>
              <a:rPr lang="en-US" dirty="0"/>
              <a:t>FOR JSON AUTO</a:t>
            </a:r>
          </a:p>
          <a:p>
            <a:pPr lvl="1"/>
            <a:r>
              <a:rPr lang="en-US" dirty="0"/>
              <a:t>FOR JSON PATH</a:t>
            </a:r>
          </a:p>
          <a:p>
            <a:pPr lvl="1"/>
            <a:r>
              <a:rPr lang="en-US" dirty="0"/>
              <a:t>FOR JSON PATH, ROOT</a:t>
            </a:r>
          </a:p>
          <a:p>
            <a:pPr lvl="1"/>
            <a:r>
              <a:rPr lang="en-US" dirty="0"/>
              <a:t>INCLUDE_NULL_VALUES</a:t>
            </a:r>
          </a:p>
          <a:p>
            <a:pPr lvl="1"/>
            <a:r>
              <a:rPr lang="en-US" dirty="0"/>
              <a:t>JSON_VALUE</a:t>
            </a:r>
          </a:p>
          <a:p>
            <a:pPr lvl="1"/>
            <a:r>
              <a:rPr lang="en-US" dirty="0"/>
              <a:t>JSON_QUERY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07763" y="4305300"/>
            <a:ext cx="2133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4873beb7-5857-4685-be1f-d57550cc96cc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805</TotalTime>
  <Words>565</Words>
  <Application>Microsoft Office PowerPoint</Application>
  <PresentationFormat>Custom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Books 16x9</vt:lpstr>
      <vt:lpstr>SQL Server and JSON</vt:lpstr>
      <vt:lpstr>About Me</vt:lpstr>
      <vt:lpstr>AGENDA</vt:lpstr>
      <vt:lpstr>What is JSON?</vt:lpstr>
      <vt:lpstr>What is JSON?</vt:lpstr>
      <vt:lpstr>Movies JSON Data Set</vt:lpstr>
      <vt:lpstr>Why Use JSON with SQL Server?</vt:lpstr>
      <vt:lpstr>SQL Server 2016 Support for JSON </vt:lpstr>
      <vt:lpstr>SQL Server 2016 Support for JSON</vt:lpstr>
      <vt:lpstr>Get JSON Formatted Data Into SQL Server Tables</vt:lpstr>
      <vt:lpstr>SQL Server 2016 – JSON In Demo</vt:lpstr>
      <vt:lpstr>Get Data Out from SQL Server Tables in JSON Format</vt:lpstr>
      <vt:lpstr>SQL Server 2016 – JSON Out Demo</vt:lpstr>
      <vt:lpstr>Power BI / JSON Data Visualization Demo</vt:lpstr>
      <vt:lpstr>References</vt:lpstr>
      <vt:lpstr>Thank You!</vt:lpstr>
    </vt:vector>
  </TitlesOfParts>
  <Company>Wellesley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Tony P. DiPesa</dc:creator>
  <cp:lastModifiedBy>Tony P. DiPesa</cp:lastModifiedBy>
  <cp:revision>51</cp:revision>
  <dcterms:created xsi:type="dcterms:W3CDTF">2018-10-02T20:42:33Z</dcterms:created>
  <dcterms:modified xsi:type="dcterms:W3CDTF">2018-11-16T01:27:23Z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