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4" r:id="rId5"/>
    <p:sldId id="288" r:id="rId6"/>
    <p:sldId id="276" r:id="rId7"/>
    <p:sldId id="282" r:id="rId8"/>
    <p:sldId id="284" r:id="rId9"/>
    <p:sldId id="292" r:id="rId10"/>
    <p:sldId id="283" r:id="rId11"/>
    <p:sldId id="269" r:id="rId12"/>
    <p:sldId id="287" r:id="rId13"/>
    <p:sldId id="293" r:id="rId14"/>
    <p:sldId id="296" r:id="rId15"/>
    <p:sldId id="294" r:id="rId16"/>
    <p:sldId id="297" r:id="rId17"/>
    <p:sldId id="291" r:id="rId18"/>
    <p:sldId id="286" r:id="rId19"/>
    <p:sldId id="29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280" autoAdjust="0"/>
  </p:normalViewPr>
  <p:slideViewPr>
    <p:cSldViewPr showGuides="1">
      <p:cViewPr varScale="1">
        <p:scale>
          <a:sx n="78" d="100"/>
          <a:sy n="78" d="100"/>
        </p:scale>
        <p:origin x="16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10/05/2018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10/05/2018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10/05/2018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10/05/2018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10/05/2018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10/05/2018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10/05/2018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10/05/2018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10/05/2018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10/05/2018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10/05/2018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learn-sql-server/json-support-in-sql-server-2016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Shows/Data-Exposed/Using-JSON-in-SQL-Server-2016-and-Azure-SQL-Database" TargetMode="External"/><Relationship Id="rId4" Type="http://schemas.openxmlformats.org/officeDocument/2006/relationships/hyperlink" Target="https://channel9.msdn.com/Shows/Data-Exposed/SQL-Server-2016-and-JSON-Suppor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mailto:adipesa@Wellesle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0013" y="1498600"/>
            <a:ext cx="7008812" cy="3298825"/>
          </a:xfrm>
        </p:spPr>
        <p:txBody>
          <a:bodyPr/>
          <a:lstStyle/>
          <a:p>
            <a:pPr algn="ctr"/>
            <a:r>
              <a:rPr lang="en-US" dirty="0" smtClean="0"/>
              <a:t>SQL Server and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0013" y="4927600"/>
            <a:ext cx="7008812" cy="1244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not a Horror Movie!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15240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1433" y="304800"/>
            <a:ext cx="10157354" cy="1066800"/>
          </a:xfrm>
        </p:spPr>
        <p:txBody>
          <a:bodyPr>
            <a:noAutofit/>
          </a:bodyPr>
          <a:lstStyle/>
          <a:p>
            <a:r>
              <a:rPr lang="en-US" dirty="0"/>
              <a:t>Get JSON Formatted Data Into SQL Server Tables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981200"/>
            <a:ext cx="10157354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dbo.MoviesJSON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MoviesJSON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MoviesData.*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openrowset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(bulk 'C:\Presentations\Boston Code Camp\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-movie-data-master\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movies.json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single_clob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MoviesData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ISJSON(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MoviesJSON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MoviesJSON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MoviesJSON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LengthMoviesJSON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dbo.MoviesJSON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73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en-US" dirty="0" smtClean="0"/>
              <a:t>2016 – JSON In Demo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file:///C:/Users/adipesa/Pictures/scary_sha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600200"/>
            <a:ext cx="7772400" cy="4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4812" y="6233162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Source</a:t>
            </a:r>
            <a:r>
              <a:rPr lang="en-US" dirty="0"/>
              <a:t>: </a:t>
            </a:r>
            <a:r>
              <a:rPr lang="en-US" dirty="0" err="1" smtClean="0"/>
              <a:t>Pixabay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Out from SQL Server Tables in JSON Format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1200"/>
            <a:ext cx="10157354" cy="447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dbo.Movies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JSON PATH, ROOT('Movies');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dbo.Movies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JSON PATH, WITHOUT_ARRAY_WRAPPER;</a:t>
            </a:r>
          </a:p>
        </p:txBody>
      </p:sp>
    </p:spTree>
    <p:extLst>
      <p:ext uri="{BB962C8B-B14F-4D97-AF65-F5344CB8AC3E}">
        <p14:creationId xmlns:p14="http://schemas.microsoft.com/office/powerpoint/2010/main" val="36933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en-US" dirty="0" smtClean="0"/>
              <a:t>2016 – JSON Out Demo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01800"/>
            <a:ext cx="7162801" cy="4407878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269709" y="18542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22109" y="20066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74812" y="6383978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Source</a:t>
            </a:r>
            <a:r>
              <a:rPr lang="en-US" dirty="0"/>
              <a:t>: </a:t>
            </a:r>
            <a:r>
              <a:rPr lang="en-US" dirty="0" err="1" smtClean="0"/>
              <a:t>Pixabay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BI / </a:t>
            </a:r>
            <a:r>
              <a:rPr lang="en-US" sz="3600" dirty="0" smtClean="0"/>
              <a:t>JSON Data Visualization Demo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22627"/>
            <a:ext cx="6934200" cy="4622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4812" y="6383978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Source</a:t>
            </a:r>
            <a:r>
              <a:rPr lang="en-US" dirty="0"/>
              <a:t>: </a:t>
            </a:r>
            <a:r>
              <a:rPr lang="en-US" dirty="0" err="1" smtClean="0"/>
              <a:t>Pixabay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000" dirty="0"/>
              <a:t>https://github.com/prust/wikipedia-movie-data</a:t>
            </a:r>
          </a:p>
          <a:p>
            <a:r>
              <a:rPr lang="en-US" sz="4000" dirty="0">
                <a:hlinkClick r:id="rId2"/>
              </a:rPr>
              <a:t>http://www.json.org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r>
              <a:rPr lang="en-US" sz="4000" dirty="0"/>
              <a:t>https://docs.microsoft.com/en-us/sql/relational-databases/json/json-data-sql-server?view=sql-server-2017</a:t>
            </a:r>
            <a:endParaRPr lang="en-US" sz="4000" dirty="0" smtClean="0"/>
          </a:p>
          <a:p>
            <a:r>
              <a:rPr lang="en-US" sz="4000" dirty="0">
                <a:hlinkClick r:id="rId3"/>
              </a:rPr>
              <a:t>https://www.red-gate.com/simple-talk/sql/learn-sql-server/json-support-in-sql-server-2016</a:t>
            </a:r>
            <a:r>
              <a:rPr lang="en-US" sz="4000" dirty="0" smtClean="0">
                <a:hlinkClick r:id="rId3"/>
              </a:rPr>
              <a:t>/</a:t>
            </a:r>
            <a:endParaRPr lang="en-US" sz="4000" dirty="0" smtClean="0"/>
          </a:p>
          <a:p>
            <a:r>
              <a:rPr lang="en-US" sz="4000" dirty="0"/>
              <a:t>https://docs.microsoft.com/en-us/sql/relational-databases/json/solve-common-issues-with-json-in-sql-server?view=sql-server-2017</a:t>
            </a:r>
            <a:endParaRPr lang="en-US" sz="4000" dirty="0" smtClean="0"/>
          </a:p>
          <a:p>
            <a:r>
              <a:rPr lang="en-US" sz="4000" dirty="0">
                <a:hlinkClick r:id="rId4"/>
              </a:rPr>
              <a:t>https://</a:t>
            </a:r>
            <a:r>
              <a:rPr lang="en-US" sz="4000" dirty="0" smtClean="0">
                <a:hlinkClick r:id="rId4"/>
              </a:rPr>
              <a:t>channel9.msdn.com/Shows/Data-Exposed/SQL-Server-2016-and-JSON-Support</a:t>
            </a:r>
            <a:endParaRPr lang="en-US" sz="4000" dirty="0" smtClean="0"/>
          </a:p>
          <a:p>
            <a:r>
              <a:rPr lang="en-US" sz="4000" dirty="0">
                <a:hlinkClick r:id="rId5"/>
              </a:rPr>
              <a:t>https://</a:t>
            </a:r>
            <a:r>
              <a:rPr lang="en-US" sz="4000" dirty="0" smtClean="0">
                <a:hlinkClick r:id="rId5"/>
              </a:rPr>
              <a:t>channel9.msdn.com/Shows/Data-Exposed/Using-JSON-in-SQL-Server-2016-and-Azure-SQL-Database</a:t>
            </a:r>
            <a:endParaRPr lang="en-US" sz="4000" dirty="0" smtClean="0"/>
          </a:p>
          <a:p>
            <a:r>
              <a:rPr lang="en-US" sz="4000" dirty="0"/>
              <a:t>https://channel9.msdn.com/events/DataDriven/SQLServer2016/JSON-as-a-bridge-betwen-NoSQL-and-relational-worlds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83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Contact Info:</a:t>
            </a:r>
            <a:endParaRPr lang="en-US" dirty="0"/>
          </a:p>
          <a:p>
            <a:r>
              <a:rPr lang="en-US" dirty="0" smtClean="0"/>
              <a:t>E</a:t>
            </a:r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adipesa@wellesley.edu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adipesa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646881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Intelligence and Integration Architect at Wellesley College</a:t>
            </a:r>
            <a:endParaRPr lang="en-US" dirty="0"/>
          </a:p>
          <a:p>
            <a:r>
              <a:rPr lang="en-US" dirty="0" smtClean="0"/>
              <a:t>Oracle Database Design and Development – 30 years</a:t>
            </a:r>
            <a:endParaRPr lang="en-US" dirty="0"/>
          </a:p>
          <a:p>
            <a:r>
              <a:rPr lang="en-US" dirty="0" smtClean="0"/>
              <a:t>SQL Server Database and Business Intelligence Stack – 5 years</a:t>
            </a:r>
          </a:p>
          <a:p>
            <a:r>
              <a:rPr lang="en-US" dirty="0" smtClean="0"/>
              <a:t>Boston Code Camp 26, 27, 28, 29 Attendee</a:t>
            </a:r>
          </a:p>
          <a:p>
            <a:r>
              <a:rPr lang="en-US" dirty="0" smtClean="0"/>
              <a:t>First Time </a:t>
            </a:r>
            <a:r>
              <a:rPr lang="en-US" dirty="0" smtClean="0"/>
              <a:t>Presenter</a:t>
            </a:r>
          </a:p>
          <a:p>
            <a:r>
              <a:rPr lang="en-US" dirty="0" smtClean="0"/>
              <a:t>Email: adipesa@wellesley.edu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adipesa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875903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  <a:p>
            <a:r>
              <a:rPr lang="en-US" dirty="0" smtClean="0"/>
              <a:t>Why Use JSON with SQL Server?</a:t>
            </a:r>
            <a:endParaRPr lang="en-US" dirty="0"/>
          </a:p>
          <a:p>
            <a:r>
              <a:rPr lang="en-US" dirty="0" smtClean="0"/>
              <a:t>SQL Server 2016 Support for JSON</a:t>
            </a:r>
          </a:p>
          <a:p>
            <a:r>
              <a:rPr lang="en-US" dirty="0" smtClean="0"/>
              <a:t>Get JSON Formatted Data </a:t>
            </a:r>
            <a:r>
              <a:rPr lang="en-US" dirty="0" smtClean="0"/>
              <a:t>Into SQL Server Tables</a:t>
            </a:r>
          </a:p>
          <a:p>
            <a:r>
              <a:rPr lang="en-US" dirty="0" smtClean="0"/>
              <a:t>Get Data Out from SQL </a:t>
            </a:r>
            <a:r>
              <a:rPr lang="en-US" dirty="0" smtClean="0"/>
              <a:t>Server </a:t>
            </a:r>
            <a:r>
              <a:rPr lang="en-US" dirty="0" smtClean="0"/>
              <a:t>Tables </a:t>
            </a:r>
            <a:r>
              <a:rPr lang="en-US" dirty="0" smtClean="0"/>
              <a:t>in </a:t>
            </a:r>
            <a:r>
              <a:rPr lang="en-US" dirty="0" smtClean="0"/>
              <a:t>JSON Format</a:t>
            </a:r>
            <a:endParaRPr lang="en-US" dirty="0" smtClean="0"/>
          </a:p>
          <a:p>
            <a:r>
              <a:rPr lang="en-US" dirty="0" smtClean="0"/>
              <a:t>Power BI Visualization of JSON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  <a:endParaRPr lang="en-US" dirty="0"/>
          </a:p>
          <a:p>
            <a:r>
              <a:rPr lang="en-US" dirty="0" smtClean="0"/>
              <a:t>Lightweight Data Interchange Format</a:t>
            </a:r>
          </a:p>
          <a:p>
            <a:r>
              <a:rPr lang="en-US" dirty="0" smtClean="0"/>
              <a:t>Facilitates Integration of Data Between Systems / Applications</a:t>
            </a:r>
            <a:endParaRPr lang="en-US" dirty="0"/>
          </a:p>
          <a:p>
            <a:r>
              <a:rPr lang="en-US" dirty="0" smtClean="0"/>
              <a:t>Easy to Read and Write</a:t>
            </a:r>
          </a:p>
          <a:p>
            <a:r>
              <a:rPr lang="en-US" dirty="0" smtClean="0"/>
              <a:t>Easy to Parse and Generate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/>
              <a:t>Source: http://www.json.org/</a:t>
            </a:r>
          </a:p>
        </p:txBody>
      </p:sp>
    </p:spTree>
    <p:extLst>
      <p:ext uri="{BB962C8B-B14F-4D97-AF65-F5344CB8AC3E}">
        <p14:creationId xmlns:p14="http://schemas.microsoft.com/office/powerpoint/2010/main" val="1282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/ Value Pairs</a:t>
            </a:r>
          </a:p>
          <a:p>
            <a:pPr lvl="1"/>
            <a:r>
              <a:rPr lang="en-US" dirty="0"/>
              <a:t>{"title":"Scream","year":1996,"director":"Wes </a:t>
            </a:r>
            <a:r>
              <a:rPr lang="en-US" dirty="0" smtClean="0"/>
              <a:t>Craven“}</a:t>
            </a:r>
          </a:p>
          <a:p>
            <a:pPr lvl="1"/>
            <a:r>
              <a:rPr lang="en-US" dirty="0"/>
              <a:t>{"title":"Halloween","year":1978,"director":"John </a:t>
            </a:r>
            <a:r>
              <a:rPr lang="en-US" dirty="0" smtClean="0"/>
              <a:t>Carpenter“}</a:t>
            </a:r>
          </a:p>
          <a:p>
            <a:r>
              <a:rPr lang="en-US" dirty="0" smtClean="0"/>
              <a:t>Ordered List of Values (i.e. Array)</a:t>
            </a:r>
          </a:p>
          <a:p>
            <a:pPr lvl="1"/>
            <a:r>
              <a:rPr lang="en-US" dirty="0" smtClean="0"/>
              <a:t>{"</a:t>
            </a:r>
            <a:r>
              <a:rPr lang="en-US" dirty="0"/>
              <a:t>genre</a:t>
            </a:r>
            <a:r>
              <a:rPr lang="en-US" dirty="0" smtClean="0"/>
              <a:t>":["</a:t>
            </a:r>
            <a:r>
              <a:rPr lang="en-US" dirty="0"/>
              <a:t>Horror, </a:t>
            </a:r>
            <a:r>
              <a:rPr lang="en-US" dirty="0" smtClean="0"/>
              <a:t>Slasher</a:t>
            </a:r>
            <a:r>
              <a:rPr lang="en-US" dirty="0"/>
              <a:t>"</a:t>
            </a:r>
            <a:r>
              <a:rPr lang="en-US" dirty="0" smtClean="0"/>
              <a:t>]}</a:t>
            </a:r>
          </a:p>
          <a:p>
            <a:pPr lvl="1"/>
            <a:r>
              <a:rPr lang="en-US" dirty="0"/>
              <a:t>{"cast</a:t>
            </a:r>
            <a:r>
              <a:rPr lang="en-US" dirty="0" smtClean="0"/>
              <a:t>":["</a:t>
            </a:r>
            <a:r>
              <a:rPr lang="en-US" dirty="0"/>
              <a:t>David Arquette, Neve Campbell, </a:t>
            </a:r>
            <a:r>
              <a:rPr lang="en-US" dirty="0" err="1"/>
              <a:t>Courteney</a:t>
            </a:r>
            <a:r>
              <a:rPr lang="en-US" dirty="0"/>
              <a:t> Cox, Rose McGowan, Skeet Ulrich, Matthew </a:t>
            </a:r>
            <a:r>
              <a:rPr lang="en-US" dirty="0" err="1"/>
              <a:t>Lillard</a:t>
            </a:r>
            <a:r>
              <a:rPr lang="en-US" dirty="0"/>
              <a:t>, Jamie Kennedy, Drew </a:t>
            </a:r>
            <a:r>
              <a:rPr lang="en-US" dirty="0" smtClean="0"/>
              <a:t>Barrymore</a:t>
            </a:r>
            <a:r>
              <a:rPr lang="en-US" dirty="0"/>
              <a:t>"</a:t>
            </a:r>
            <a:r>
              <a:rPr lang="en-US" dirty="0" smtClean="0"/>
              <a:t>]}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</a:t>
            </a:r>
            <a:r>
              <a:rPr lang="en-US" dirty="0" smtClean="0"/>
              <a:t>JSON Data Set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01" y="1701800"/>
            <a:ext cx="831702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 with SQL Server?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 Data In to SQL </a:t>
            </a:r>
            <a:r>
              <a:rPr lang="en-US" dirty="0" smtClean="0"/>
              <a:t>Server From NoSQL Sources</a:t>
            </a:r>
            <a:endParaRPr lang="en-US" dirty="0"/>
          </a:p>
          <a:p>
            <a:r>
              <a:rPr lang="en-US" dirty="0" smtClean="0"/>
              <a:t>Automate Data Out From SQL </a:t>
            </a:r>
            <a:r>
              <a:rPr lang="en-US" dirty="0" smtClean="0"/>
              <a:t>Server from NoSQL Sources</a:t>
            </a:r>
            <a:endParaRPr lang="en-US" dirty="0" smtClean="0"/>
          </a:p>
          <a:p>
            <a:r>
              <a:rPr lang="en-US" dirty="0" smtClean="0"/>
              <a:t>Integrate Data To / From Many Cloud-Based Services</a:t>
            </a:r>
            <a:endParaRPr lang="en-US" dirty="0"/>
          </a:p>
          <a:p>
            <a:r>
              <a:rPr lang="en-US" dirty="0" smtClean="0"/>
              <a:t>Represents Nested Relationships Flexibly</a:t>
            </a:r>
            <a:endParaRPr lang="en-US" dirty="0" smtClean="0"/>
          </a:p>
          <a:p>
            <a:r>
              <a:rPr lang="en-US" dirty="0"/>
              <a:t>More </a:t>
            </a:r>
            <a:r>
              <a:rPr lang="en-US" dirty="0" smtClean="0"/>
              <a:t>Compact and Readable Than </a:t>
            </a:r>
            <a:r>
              <a:rPr lang="en-US" dirty="0"/>
              <a:t>CSV </a:t>
            </a:r>
            <a:r>
              <a:rPr lang="en-US" dirty="0" smtClean="0"/>
              <a:t>and XML Formats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2016 Support for JSON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066800"/>
            <a:ext cx="9766520" cy="4932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612" y="5998892"/>
            <a:ext cx="8973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https://docs.microsoft.com/en-us/sql/relational-databases/json/json-data-sql-server?view=sql-server-2017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Facilitating Data In</a:t>
            </a:r>
          </a:p>
          <a:p>
            <a:pPr lvl="1"/>
            <a:r>
              <a:rPr lang="en-US" dirty="0"/>
              <a:t>ISJSON</a:t>
            </a:r>
          </a:p>
          <a:p>
            <a:pPr lvl="1"/>
            <a:r>
              <a:rPr lang="en-US" dirty="0" smtClean="0"/>
              <a:t>OPENROWSET</a:t>
            </a:r>
          </a:p>
          <a:p>
            <a:pPr lvl="1"/>
            <a:r>
              <a:rPr lang="en-US" dirty="0" smtClean="0"/>
              <a:t>OPENJSON</a:t>
            </a:r>
          </a:p>
          <a:p>
            <a:r>
              <a:rPr lang="en-US" dirty="0"/>
              <a:t>Facilitating Data Out</a:t>
            </a:r>
          </a:p>
          <a:p>
            <a:pPr lvl="1"/>
            <a:r>
              <a:rPr lang="en-US" dirty="0"/>
              <a:t>FOR JSON AUTO</a:t>
            </a:r>
          </a:p>
          <a:p>
            <a:pPr lvl="1"/>
            <a:r>
              <a:rPr lang="en-US" dirty="0"/>
              <a:t>FOR JSON PATH</a:t>
            </a:r>
          </a:p>
          <a:p>
            <a:pPr lvl="1"/>
            <a:r>
              <a:rPr lang="en-US" dirty="0"/>
              <a:t>FOR JSON PATH, ROOT</a:t>
            </a:r>
          </a:p>
          <a:p>
            <a:pPr lvl="1"/>
            <a:r>
              <a:rPr lang="en-US" dirty="0"/>
              <a:t>INCLUDE_NULL_VALUES</a:t>
            </a:r>
          </a:p>
          <a:p>
            <a:pPr lvl="1"/>
            <a:r>
              <a:rPr lang="en-US" dirty="0"/>
              <a:t>JSON_VALUE</a:t>
            </a:r>
          </a:p>
          <a:p>
            <a:pPr lvl="1"/>
            <a:r>
              <a:rPr lang="en-US" dirty="0"/>
              <a:t>JSON_QUERY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4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openxmlformats.org/package/2006/metadata/core-properties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616</TotalTime>
  <Words>467</Words>
  <Application>Microsoft Office PowerPoint</Application>
  <PresentationFormat>Custom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Books 16x9</vt:lpstr>
      <vt:lpstr>SQL Server and JSON</vt:lpstr>
      <vt:lpstr>About Me</vt:lpstr>
      <vt:lpstr>AGENDA</vt:lpstr>
      <vt:lpstr>What is JSON?</vt:lpstr>
      <vt:lpstr>What is JSON?</vt:lpstr>
      <vt:lpstr>Movies JSON Data Set</vt:lpstr>
      <vt:lpstr>Why Use JSON with SQL Server?</vt:lpstr>
      <vt:lpstr>SQL Server 2016 Support for JSON </vt:lpstr>
      <vt:lpstr>SQL Server 2016 Support for JSON</vt:lpstr>
      <vt:lpstr>Get JSON Formatted Data Into SQL Server Tables</vt:lpstr>
      <vt:lpstr>SQL Server 2016 – JSON In Demo</vt:lpstr>
      <vt:lpstr>Get Data Out from SQL Server Tables in JSON Format</vt:lpstr>
      <vt:lpstr>SQL Server 2016 – JSON Out Demo</vt:lpstr>
      <vt:lpstr>Power BI / JSON Data Visualization Demo</vt:lpstr>
      <vt:lpstr>References</vt:lpstr>
      <vt:lpstr>Thank You!</vt:lpstr>
    </vt:vector>
  </TitlesOfParts>
  <Company>Wellesley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Tony P. DiPesa</dc:creator>
  <cp:lastModifiedBy>Tony P. DiPesa</cp:lastModifiedBy>
  <cp:revision>39</cp:revision>
  <dcterms:created xsi:type="dcterms:W3CDTF">2018-10-02T20:42:33Z</dcterms:created>
  <dcterms:modified xsi:type="dcterms:W3CDTF">2018-10-05T22:27:50Z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