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1" r:id="rId14"/>
    <p:sldId id="274" r:id="rId15"/>
    <p:sldId id="275" r:id="rId16"/>
    <p:sldId id="273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5109E11-3D4A-497F-8324-A399A7D38560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1DE5-0149-4E33-94F6-B9188C0C464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58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E11-3D4A-497F-8324-A399A7D38560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1DE5-0149-4E33-94F6-B9188C0C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E11-3D4A-497F-8324-A399A7D38560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1DE5-0149-4E33-94F6-B9188C0C464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18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E11-3D4A-497F-8324-A399A7D38560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1DE5-0149-4E33-94F6-B9188C0C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7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E11-3D4A-497F-8324-A399A7D38560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1DE5-0149-4E33-94F6-B9188C0C464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83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E11-3D4A-497F-8324-A399A7D38560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1DE5-0149-4E33-94F6-B9188C0C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6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E11-3D4A-497F-8324-A399A7D38560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1DE5-0149-4E33-94F6-B9188C0C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5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E11-3D4A-497F-8324-A399A7D38560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1DE5-0149-4E33-94F6-B9188C0C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1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E11-3D4A-497F-8324-A399A7D38560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1DE5-0149-4E33-94F6-B9188C0C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7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E11-3D4A-497F-8324-A399A7D38560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1DE5-0149-4E33-94F6-B9188C0C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1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E11-3D4A-497F-8324-A399A7D38560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1DE5-0149-4E33-94F6-B9188C0C464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99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5109E11-3D4A-497F-8324-A399A7D38560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EBA1DE5-0149-4E33-94F6-B9188C0C464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40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5" Type="http://schemas.openxmlformats.org/officeDocument/2006/relationships/image" Target="../media/image16.gif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review of mazes: generation, solving and usability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Student: </a:t>
            </a:r>
            <a:r>
              <a:rPr lang="en-US" dirty="0" err="1"/>
              <a:t>Peterc</a:t>
            </a:r>
            <a:r>
              <a:rPr lang="ro-RO" dirty="0"/>
              <a:t>ă Adrian</a:t>
            </a:r>
          </a:p>
          <a:p>
            <a:r>
              <a:rPr lang="ro-RO" dirty="0"/>
              <a:t>Coordinating teacher: Croitoru Eugen</a:t>
            </a:r>
          </a:p>
        </p:txBody>
      </p:sp>
    </p:spTree>
    <p:extLst>
      <p:ext uri="{BB962C8B-B14F-4D97-AF65-F5344CB8AC3E}">
        <p14:creationId xmlns:p14="http://schemas.microsoft.com/office/powerpoint/2010/main" val="182495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E1862-06AB-2D35-FE48-090891140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A085D-C301-23C3-DC0C-16569276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– Single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E23AFE-4115-71BD-3E65-304BC440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215" y="2362202"/>
            <a:ext cx="3357372" cy="33573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431FD5-E98E-23AC-7793-4FBBD605C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362202"/>
            <a:ext cx="3357372" cy="33573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07A3B3-03D4-6850-58C2-6C4E683ED29D}"/>
              </a:ext>
            </a:extLst>
          </p:cNvPr>
          <p:cNvSpPr txBox="1"/>
          <p:nvPr/>
        </p:nvSpPr>
        <p:spPr>
          <a:xfrm>
            <a:off x="2371725" y="6219825"/>
            <a:ext cx="680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DFS – A* – DFS Heuristic</a:t>
            </a:r>
          </a:p>
        </p:txBody>
      </p:sp>
    </p:spTree>
    <p:extLst>
      <p:ext uri="{BB962C8B-B14F-4D97-AF65-F5344CB8AC3E}">
        <p14:creationId xmlns:p14="http://schemas.microsoft.com/office/powerpoint/2010/main" val="2216232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DB4EE-ACD1-A577-C5F9-102DDDA69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BA00-D8C1-3EDA-A7C8-EBAF36BE3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– Multiple solutions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1501BA-B3E2-8A99-BC22-FC8B972AC4A2}"/>
              </a:ext>
            </a:extLst>
          </p:cNvPr>
          <p:cNvSpPr txBox="1"/>
          <p:nvPr/>
        </p:nvSpPr>
        <p:spPr>
          <a:xfrm>
            <a:off x="4276725" y="6272784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DFS – A* – DFS Heuristic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93666C-9F76-8AC5-D5B6-8AF8D64E3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1725169"/>
            <a:ext cx="2238375" cy="2238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D331E6-64CC-1C18-A6F0-79BC82B88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899" y="1725168"/>
            <a:ext cx="2238375" cy="22383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D98898-9EF9-148A-A835-B15A20644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073" y="1734122"/>
            <a:ext cx="2238375" cy="22383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CCB556B-58C4-3244-F960-9B3CA3BEC2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899" y="4034409"/>
            <a:ext cx="2238375" cy="22383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9D68D11-4C43-B195-724D-122A72D8DB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4034409"/>
            <a:ext cx="2238375" cy="22383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2C1C548-B2A0-4227-54B2-A349453AE5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073" y="4034409"/>
            <a:ext cx="2238374" cy="223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23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8181E-2AC3-D589-84A7-CACE9D4B4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C45B-C304-BED2-2DF0-1546503E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SolvinG</a:t>
            </a:r>
            <a:r>
              <a:rPr lang="en-US" dirty="0"/>
              <a:t> – Various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D6460-0F92-D1BA-DC67-023FA070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6767322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400" dirty="0"/>
              <a:t>Can we jump from one known cell to another?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Do all cells have the same traverse speed?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For example, is there a difference between corridor travel (where the direction is constant) vs turn travel?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Can we move in 4 or 8 directions?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Is it faster to cut corners?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Is there a limit to how much an agent can see?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 Can it see only tiles that are within movable reach? Or can it see tiles which he cannot move to in a single move?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92B2BC-96CB-73B6-A18C-A076D4EA5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352" y="2286000"/>
            <a:ext cx="2476846" cy="1257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7858FB-6E4C-A4AB-3D7B-FA68A68E8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267" y="4028868"/>
            <a:ext cx="1257508" cy="12575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7A0133-CD63-FE26-53C6-3B004AA56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3837" y="4028868"/>
            <a:ext cx="1257508" cy="125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56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63C55-DB8E-BE1A-7643-6E559B0AB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5E7C-6C1F-EEDC-F127-D2B1E5C5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– Esoteric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44BF2-99C7-3DC5-ECD4-E042E3069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6853046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Mazes can be used as a form of obfuscation of program execution.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Given a limited set of instructions, create a program by having three parts: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The maze itself, where each cell encodes a specific action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The solution (or executable path)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The input (a binary string/file)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0E3571-FCDB-7F9D-FE9F-FFBB2718D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499" y="2649094"/>
            <a:ext cx="2124075" cy="2124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85F7FC-8322-091A-EF33-D74D00A6770D}"/>
              </a:ext>
            </a:extLst>
          </p:cNvPr>
          <p:cNvSpPr txBox="1"/>
          <p:nvPr/>
        </p:nvSpPr>
        <p:spPr>
          <a:xfrm>
            <a:off x="8825242" y="4968099"/>
            <a:ext cx="238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Where is the start/end?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31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8F402-220F-1242-565B-07AD83C8D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382C-6708-14D7-13D4-B1B9F7BA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– Esoteric language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BA62C-209B-22B4-D906-5A05C9F8F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10110596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Always start at index 0 in the input.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Always start with a standard file opened for output.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The execution can start &amp; end at any cell in the maze.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The movement in the maze is dictated by the solution: a list of directions on how to navigate the maze.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A stored value is always available.</a:t>
            </a:r>
          </a:p>
        </p:txBody>
      </p:sp>
    </p:spTree>
    <p:extLst>
      <p:ext uri="{BB962C8B-B14F-4D97-AF65-F5344CB8AC3E}">
        <p14:creationId xmlns:p14="http://schemas.microsoft.com/office/powerpoint/2010/main" val="1125889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DBA84-4B04-B9F0-9164-CA312C29D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A777-2F2C-1517-D40D-0D944DC4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– Esoteric language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AB32D-930C-E23A-01F4-71DC04A73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10110596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Consider the following actions: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/>
              <a:t> SWITCH FILE</a:t>
            </a:r>
            <a:r>
              <a:rPr lang="en-US" sz="2400" dirty="0"/>
              <a:t>: read the current position in the input and expect a number </a:t>
            </a:r>
            <a:r>
              <a:rPr lang="en-US" sz="2400" b="1" dirty="0"/>
              <a:t>X</a:t>
            </a:r>
            <a:r>
              <a:rPr lang="en-US" sz="2400" dirty="0"/>
              <a:t>.</a:t>
            </a:r>
            <a:r>
              <a:rPr lang="en-US" sz="2400" b="1" dirty="0"/>
              <a:t> </a:t>
            </a:r>
            <a:r>
              <a:rPr lang="en-US" sz="2400" dirty="0"/>
              <a:t>The next X cells will describe a path for a file. Open that file for writing.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SKIP:</a:t>
            </a:r>
            <a:r>
              <a:rPr lang="en-US" sz="2400" dirty="0"/>
              <a:t> read the current position in the input and expect a number </a:t>
            </a:r>
            <a:r>
              <a:rPr lang="en-US" sz="2400" b="1" dirty="0"/>
              <a:t>X. </a:t>
            </a:r>
            <a:r>
              <a:rPr lang="en-US" sz="2400" dirty="0"/>
              <a:t>Move the indicator for the current position by X cells to the right.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WRITE FILE</a:t>
            </a:r>
            <a:r>
              <a:rPr lang="en-US" sz="2400" dirty="0"/>
              <a:t>: write the current stored value to the current opened file.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/>
              <a:t> DEC: </a:t>
            </a:r>
            <a:r>
              <a:rPr lang="en-US" sz="2400" dirty="0"/>
              <a:t>decrease by 1 the current stored value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/>
              <a:t> INC: </a:t>
            </a:r>
            <a:r>
              <a:rPr lang="en-US" sz="2400" dirty="0"/>
              <a:t>increase by 1 the current stored value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/>
              <a:t> MOVE LEFT: </a:t>
            </a:r>
            <a:r>
              <a:rPr lang="en-US" sz="2400" dirty="0"/>
              <a:t>move the indicator for the current position to the left.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/>
              <a:t> MOVE RIGHT: </a:t>
            </a:r>
            <a:r>
              <a:rPr lang="en-US" sz="2400" dirty="0"/>
              <a:t>move the indicator for the current position to the right.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29614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40BAA-4DE0-64CA-1E09-4B59C9D16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F925-BEDB-A285-977B-A0192932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– Esoteric language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49F11-7AB6-CEFC-9D86-AC53530D2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6548246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 First case: simple </a:t>
            </a:r>
            <a:r>
              <a:rPr lang="en-GB" sz="2400" b="1" dirty="0"/>
              <a:t>Hello world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000" dirty="0"/>
              <a:t>Input: </a:t>
            </a:r>
            <a:r>
              <a:rPr lang="en-GB" sz="2000" b="1" dirty="0"/>
              <a:t>b’16'dlrow_olleh.txt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000" dirty="0"/>
              <a:t>Solution: 3, 1 &gt; 3, 2 &gt; 3, 3 &gt; 2, 3 &gt; 2, 2 &gt; 2,3 &gt; 2, 2&gt; 2,1 &gt; 2, 2 &gt;2,1 &gt; 2, 2 &gt;2,1 &gt; 2, 2 &gt;2,1 &gt; 2, 2 &gt;2,1 &gt; 2, 2 &gt;2,1 &gt; 2, 2 &gt;2,1 &gt; 2, 2 &gt;2,1 &gt; 2, 2 &gt;2,1 &gt; 2, 2 &gt;2,1 &gt; 2, 2 &gt;2,1 &gt; 2, 2 &gt;2,1 &gt; 2, 2 &gt;2,1 &gt; 2, 2 &gt;2,1 &gt; 2, 2 &gt;2,1 &gt; 2, 2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000" dirty="0"/>
              <a:t>Output: “</a:t>
            </a:r>
            <a:r>
              <a:rPr lang="en-GB" sz="2000" dirty="0" err="1"/>
              <a:t>hello_world</a:t>
            </a:r>
            <a:r>
              <a:rPr lang="en-GB" sz="2000" dirty="0"/>
              <a:t>” written in “hello_world.txt”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F0753D-240C-C586-2D6D-8DDFBA04A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524" y="2084832"/>
            <a:ext cx="2867425" cy="287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72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1EB23-72B8-0584-6F1E-5FCAE7FE2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8A0E-A734-90E9-292B-0414D804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– Esoteric language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A83FA-7EEB-AEAF-2392-874816B01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6548246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 Second case: simple </a:t>
            </a:r>
            <a:r>
              <a:rPr lang="en-GB" sz="2400" b="1" dirty="0"/>
              <a:t>Caesar decrypt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000" dirty="0"/>
              <a:t>Input: </a:t>
            </a:r>
            <a:r>
              <a:rPr lang="en-GB" sz="2000" b="1" dirty="0"/>
              <a:t>b'15'/</a:t>
            </a:r>
            <a:r>
              <a:rPr lang="en-GB" sz="2000" b="1" dirty="0" err="1"/>
              <a:t>tmp</a:t>
            </a:r>
            <a:r>
              <a:rPr lang="en-GB" sz="2000" b="1" dirty="0"/>
              <a:t>/caesar.txtb'3'PGOJ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000" dirty="0"/>
              <a:t>Solution: 0,0 &gt; 0,1 &gt; 0,2 &gt; 1,2 &gt; 1,1 &gt; 1,0 &gt; 2,0 &gt; 3,0 &gt; 3,1 &gt; 2,1 &gt; 2,2 &gt; 1,2 &gt; 1,1 &gt; 1,0 &gt; 2,0 &gt; 3,0 &gt; 3,1 &gt; 2,1 &gt; 2,2 &gt; 1,2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2B60A-F600-C8DE-EA44-C14627097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881" y="2234517"/>
            <a:ext cx="2717989" cy="27225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3A834E-490A-90FB-7DA6-0224CFB27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524" y="2084832"/>
            <a:ext cx="2867425" cy="28721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972A54-C7D6-44A3-C182-DDCA6313C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524" y="2084831"/>
            <a:ext cx="2867426" cy="287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77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76CA4-8E2B-B7A2-72BF-5A6DF8E31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82CD-23DA-4392-DF84-A7A3E0EC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– Controllable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D180E-16B8-E608-E672-1EF24AEB9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10282046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 Using mazes, one can control the differences between each entry more easily (rather than, for example, stock photos).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4C96FA-A716-F481-1FE1-395589619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4" y="3429000"/>
            <a:ext cx="2352675" cy="2352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DFA3BB-C121-F6F5-5385-90781D79B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663" y="3428999"/>
            <a:ext cx="2352675" cy="2352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F5AC49-58EB-49E4-45D6-401FB6E1CE38}"/>
              </a:ext>
            </a:extLst>
          </p:cNvPr>
          <p:cNvSpPr txBox="1"/>
          <p:nvPr/>
        </p:nvSpPr>
        <p:spPr>
          <a:xfrm>
            <a:off x="2045513" y="5940028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8153E4-ED15-14FA-DEBC-2EF9F83C7C9C}"/>
              </a:ext>
            </a:extLst>
          </p:cNvPr>
          <p:cNvSpPr txBox="1"/>
          <p:nvPr/>
        </p:nvSpPr>
        <p:spPr>
          <a:xfrm>
            <a:off x="5214188" y="595919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modification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73BD54-53AA-B968-77D5-76BD720589E4}"/>
              </a:ext>
            </a:extLst>
          </p:cNvPr>
          <p:cNvSpPr txBox="1"/>
          <p:nvPr/>
        </p:nvSpPr>
        <p:spPr>
          <a:xfrm>
            <a:off x="8772424" y="5959435"/>
            <a:ext cx="180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modifications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3BF619-FAAA-79EB-7424-690E0A7B5081}"/>
              </a:ext>
            </a:extLst>
          </p:cNvPr>
          <p:cNvSpPr/>
          <p:nvPr/>
        </p:nvSpPr>
        <p:spPr>
          <a:xfrm>
            <a:off x="4781550" y="3819525"/>
            <a:ext cx="571499" cy="628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4AC9D0A-E18D-C7EA-2BD8-E9C965B69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301" y="3428998"/>
            <a:ext cx="2511029" cy="2511029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98D2A8DD-A846-A11E-6DEB-CF1AFF50B48F}"/>
              </a:ext>
            </a:extLst>
          </p:cNvPr>
          <p:cNvSpPr/>
          <p:nvPr/>
        </p:nvSpPr>
        <p:spPr>
          <a:xfrm>
            <a:off x="9163050" y="4524375"/>
            <a:ext cx="438150" cy="3905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33B3E2E-2AA6-F50A-B21F-C9E11DD3B21C}"/>
              </a:ext>
            </a:extLst>
          </p:cNvPr>
          <p:cNvSpPr/>
          <p:nvPr/>
        </p:nvSpPr>
        <p:spPr>
          <a:xfrm>
            <a:off x="9677400" y="4524375"/>
            <a:ext cx="438150" cy="3905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05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DEEF0-ADE6-F8AD-C5C5-305DD6390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8F2B-661A-101D-DE0A-8A00E66C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on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2E199-29EF-F4F7-9542-7B624DB28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10282046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 Further improving the esoteric language action list &amp; implementing simple algorithms</a:t>
            </a:r>
            <a:endParaRPr lang="ro-RO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400" dirty="0"/>
              <a:t> Adding the option to generate mazes using the wave-function collapse principle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400" dirty="0"/>
              <a:t> </a:t>
            </a:r>
            <a:r>
              <a:rPr lang="en-GB" sz="2400" dirty="0"/>
              <a:t>Reinforcement learning agents for solving sparse mazes</a:t>
            </a:r>
            <a:endParaRPr lang="ro-RO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400" dirty="0"/>
              <a:t> Evol</a:t>
            </a:r>
            <a:r>
              <a:rPr lang="en-GB" sz="2400" dirty="0" err="1"/>
              <a:t>ving</a:t>
            </a:r>
            <a:r>
              <a:rPr lang="ro-RO" sz="2400" dirty="0"/>
              <a:t> agents on mazes with diverse challenges (such as the ability to move faster along corridors rather than corners)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400" dirty="0"/>
              <a:t> Benchmarking known algorithms for solving 3D mazes (2D mazes with </a:t>
            </a:r>
            <a:r>
              <a:rPr lang="en-GB" sz="2400" dirty="0"/>
              <a:t>ladders)</a:t>
            </a:r>
          </a:p>
        </p:txBody>
      </p:sp>
    </p:spTree>
    <p:extLst>
      <p:ext uri="{BB962C8B-B14F-4D97-AF65-F5344CB8AC3E}">
        <p14:creationId xmlns:p14="http://schemas.microsoft.com/office/powerpoint/2010/main" val="87875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66E6-547E-671D-C774-AE074A3C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876D3D-5B4B-880C-7725-A0E82D297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986784"/>
          </a:xfrm>
        </p:spPr>
        <p:txBody>
          <a:bodyPr numCol="1">
            <a:normAutofit/>
          </a:bodyPr>
          <a:lstStyle/>
          <a:p>
            <a:pPr marL="514350" indent="-514350">
              <a:buAutoNum type="arabicPeriod"/>
            </a:pPr>
            <a:r>
              <a:rPr lang="ro-RO" dirty="0"/>
              <a:t>Generation</a:t>
            </a:r>
          </a:p>
          <a:p>
            <a:pPr marL="971550" lvl="1" indent="-514350">
              <a:buAutoNum type="arabicPeriod"/>
            </a:pPr>
            <a:r>
              <a:rPr lang="ro-RO" dirty="0"/>
              <a:t>Using </a:t>
            </a:r>
            <a:r>
              <a:rPr lang="en-US" dirty="0"/>
              <a:t>standard</a:t>
            </a:r>
            <a:r>
              <a:rPr lang="ro-RO" dirty="0"/>
              <a:t> approaches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dirty="0"/>
              <a:t>Using trained models</a:t>
            </a:r>
          </a:p>
          <a:p>
            <a:pPr marL="514350" indent="-514350">
              <a:buAutoNum type="arabicPeriod"/>
            </a:pPr>
            <a:r>
              <a:rPr lang="en-US" dirty="0"/>
              <a:t>Solving</a:t>
            </a:r>
          </a:p>
          <a:p>
            <a:pPr marL="971550" lvl="1" indent="-514350">
              <a:buAutoNum type="arabicPeriod"/>
            </a:pPr>
            <a:r>
              <a:rPr lang="en-US" dirty="0"/>
              <a:t>Simple techniques (a solution)</a:t>
            </a:r>
          </a:p>
          <a:p>
            <a:pPr marL="971550" lvl="1" indent="-514350">
              <a:buAutoNum type="arabicPeriod"/>
            </a:pPr>
            <a:r>
              <a:rPr lang="en-US" dirty="0"/>
              <a:t>Complex techniques (the best solution)</a:t>
            </a:r>
          </a:p>
          <a:p>
            <a:pPr marL="514350" indent="-514350">
              <a:buAutoNum type="arabicPeriod"/>
            </a:pPr>
            <a:r>
              <a:rPr lang="en-US" dirty="0"/>
              <a:t>Usability</a:t>
            </a:r>
          </a:p>
          <a:p>
            <a:pPr marL="971550" lvl="1" indent="-514350">
              <a:buAutoNum type="arabicPeriod"/>
            </a:pPr>
            <a:r>
              <a:rPr lang="en-US" dirty="0"/>
              <a:t>Esoteric language (</a:t>
            </a:r>
            <a:r>
              <a:rPr lang="en-US" b="1" dirty="0" err="1"/>
              <a:t>aMaze</a:t>
            </a:r>
            <a:r>
              <a:rPr lang="en-US" b="1" dirty="0"/>
              <a:t>(d)</a:t>
            </a:r>
            <a:r>
              <a:rPr lang="en-US" dirty="0"/>
              <a:t>)</a:t>
            </a:r>
          </a:p>
          <a:p>
            <a:pPr marL="971550" lvl="1" indent="-514350">
              <a:buAutoNum type="arabicPeriod"/>
            </a:pPr>
            <a:r>
              <a:rPr lang="en-US" dirty="0"/>
              <a:t>Controllable dataset</a:t>
            </a:r>
          </a:p>
        </p:txBody>
      </p:sp>
    </p:spTree>
    <p:extLst>
      <p:ext uri="{BB962C8B-B14F-4D97-AF65-F5344CB8AC3E}">
        <p14:creationId xmlns:p14="http://schemas.microsoft.com/office/powerpoint/2010/main" val="2437520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3A8E4-9BA3-C083-98EA-D75CE53A8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E3A4-AB5C-E519-1A91-CBA2B28B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81727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7460-2D3E-D884-8A81-443F8028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– standard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65A92-639D-9780-CD87-54B6A914D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628423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Based on established algorithms, such as: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/>
              <a:t> DFS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/>
              <a:t> Kruskal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/>
              <a:t> Hunt &amp; Kill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/>
              <a:t>Aldous Broder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Alternative approaches: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/>
              <a:t> Spiral + Random Carving</a:t>
            </a:r>
          </a:p>
        </p:txBody>
      </p:sp>
    </p:spTree>
    <p:extLst>
      <p:ext uri="{BB962C8B-B14F-4D97-AF65-F5344CB8AC3E}">
        <p14:creationId xmlns:p14="http://schemas.microsoft.com/office/powerpoint/2010/main" val="227412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1416-76DF-EF1C-2D9E-01FD128F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– standard approach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100D8-8F27-91E4-64CF-F1F5FB0D7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84832"/>
            <a:ext cx="3968318" cy="3968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2BAB00-E005-2B97-6894-AE132EC60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882" y="2084832"/>
            <a:ext cx="3968318" cy="39683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E04822-6260-4A21-653C-8B3EB42C94D9}"/>
              </a:ext>
            </a:extLst>
          </p:cNvPr>
          <p:cNvSpPr txBox="1"/>
          <p:nvPr/>
        </p:nvSpPr>
        <p:spPr>
          <a:xfrm>
            <a:off x="1195644" y="6187736"/>
            <a:ext cx="362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Depth First Search with bias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53FA5D-A010-EB22-E943-096A2A0F74FA}"/>
              </a:ext>
            </a:extLst>
          </p:cNvPr>
          <p:cNvSpPr txBox="1"/>
          <p:nvPr/>
        </p:nvSpPr>
        <p:spPr>
          <a:xfrm>
            <a:off x="6947398" y="6187735"/>
            <a:ext cx="362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Kruskal Randomized</a:t>
            </a:r>
          </a:p>
        </p:txBody>
      </p:sp>
    </p:spTree>
    <p:extLst>
      <p:ext uri="{BB962C8B-B14F-4D97-AF65-F5344CB8AC3E}">
        <p14:creationId xmlns:p14="http://schemas.microsoft.com/office/powerpoint/2010/main" val="476140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75D02-BCB3-67CE-6141-8319DE039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D4D65-79D2-071D-EF6F-516798BA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– standard approach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D66F6D-B6A3-BC79-60AF-6E0C99E65CFA}"/>
              </a:ext>
            </a:extLst>
          </p:cNvPr>
          <p:cNvSpPr txBox="1"/>
          <p:nvPr/>
        </p:nvSpPr>
        <p:spPr>
          <a:xfrm>
            <a:off x="1195644" y="6187736"/>
            <a:ext cx="362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Spiral (Cinnamon Buns)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240B88-D354-5274-ECBA-0E8E1C60C9EC}"/>
              </a:ext>
            </a:extLst>
          </p:cNvPr>
          <p:cNvSpPr txBox="1"/>
          <p:nvPr/>
        </p:nvSpPr>
        <p:spPr>
          <a:xfrm>
            <a:off x="6947398" y="6187735"/>
            <a:ext cx="362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Random Carving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861F3F-EB44-9EBB-CBEB-E37633B7A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7" y="2084832"/>
            <a:ext cx="3968318" cy="3968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C3AAFC-5074-87AF-3013-643FC3BBB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881" y="2084832"/>
            <a:ext cx="3968317" cy="396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8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12E55-320F-402E-CAC4-15995C086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D8C7-68D2-528C-03FB-82779F1D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– Trained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30899-3313-FFED-6DCB-0AEF431AE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700772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Based on GANs trained on maze data, not photos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Significant improvement over the last version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73388F-6563-2113-1761-6174BC233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4" y="3305971"/>
            <a:ext cx="3003390" cy="300339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2FC9723-BBB8-3963-3308-56BFD6EDAED0}"/>
              </a:ext>
            </a:extLst>
          </p:cNvPr>
          <p:cNvSpPr/>
          <p:nvPr/>
        </p:nvSpPr>
        <p:spPr>
          <a:xfrm>
            <a:off x="4657725" y="4619625"/>
            <a:ext cx="2171700" cy="5429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BBF2CE-A2A4-25EB-1D35-846AA93F1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051" y="3274887"/>
            <a:ext cx="3003390" cy="299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50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324DE-383C-9CD9-CCAB-F6F1F2CE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– Trained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95997-7928-37EF-1E69-46798FAA6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7" y="2145378"/>
            <a:ext cx="3862197" cy="3862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B68926-EA40-A5F0-80B8-958DF7519357}"/>
              </a:ext>
            </a:extLst>
          </p:cNvPr>
          <p:cNvSpPr txBox="1"/>
          <p:nvPr/>
        </p:nvSpPr>
        <p:spPr>
          <a:xfrm>
            <a:off x="1206324" y="6088118"/>
            <a:ext cx="349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Maze generated using image GANs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B77C5-E6A3-BD48-7636-DBD43E267EF3}"/>
              </a:ext>
            </a:extLst>
          </p:cNvPr>
          <p:cNvSpPr txBox="1"/>
          <p:nvPr/>
        </p:nvSpPr>
        <p:spPr>
          <a:xfrm>
            <a:off x="7064200" y="6041484"/>
            <a:ext cx="349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Maze generated using data GANs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BFCFF9-CC02-B3ED-A8BB-55F074894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311" y="2145378"/>
            <a:ext cx="3862197" cy="389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5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A57DD-1E4E-635F-CE2E-25703253D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E0F4-94F9-2596-26FD-1BF30EF62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SolvinG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A60BB-F559-1204-ED33-55867F387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301097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Three distinct categories based on paths: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Complete mazes </a:t>
            </a:r>
            <a:r>
              <a:rPr lang="en-US" sz="2400" dirty="0"/>
              <a:t>: each pair of (distinct) cells is reachable by one and only one path.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(Complete) </a:t>
            </a:r>
            <a:r>
              <a:rPr lang="en-US" sz="2400" b="1" dirty="0"/>
              <a:t>Looped mazes </a:t>
            </a:r>
            <a:r>
              <a:rPr lang="en-US" sz="2400" dirty="0"/>
              <a:t>: there is at least one pair of cells that has two or more possible paths between them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Incomplete mazes </a:t>
            </a:r>
            <a:r>
              <a:rPr lang="en-US" sz="2400" dirty="0"/>
              <a:t>: at least one pair of cells has no path between them.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Two distinct categories based on cell/wall ratio: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Dense</a:t>
            </a:r>
            <a:r>
              <a:rPr lang="en-US" sz="2400" dirty="0"/>
              <a:t> </a:t>
            </a:r>
            <a:r>
              <a:rPr lang="en-US" sz="2400" b="1" dirty="0"/>
              <a:t>mazes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Sparse</a:t>
            </a:r>
            <a:r>
              <a:rPr lang="en-US" sz="2400" dirty="0"/>
              <a:t> </a:t>
            </a:r>
            <a:r>
              <a:rPr lang="en-US" sz="2400" b="1" dirty="0"/>
              <a:t>mazes</a:t>
            </a:r>
          </a:p>
          <a:p>
            <a:pPr marL="128016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266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2D6BF-A65D-7B66-176E-08318128A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A05D5-8F7D-FEC2-7CAB-CEC219D4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SolvinG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4F0A4-5611-75A0-AD17-E2B618F80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672197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For complete mazes, </a:t>
            </a:r>
            <a:r>
              <a:rPr lang="en-US" sz="2800" b="1" dirty="0"/>
              <a:t>DFS</a:t>
            </a:r>
            <a:r>
              <a:rPr lang="en-US" sz="2800" dirty="0"/>
              <a:t> is almost always the best choice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For looping mazes, one question arises: what to prioritize?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Solution needed only once (for example, for verifying that two cells are reachable) : use </a:t>
            </a:r>
            <a:r>
              <a:rPr lang="en-US" sz="2400" b="1" dirty="0"/>
              <a:t>DFS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Solution needed multiple times : use </a:t>
            </a:r>
            <a:r>
              <a:rPr lang="en-US" sz="2400" b="1" dirty="0"/>
              <a:t>A*</a:t>
            </a: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Not sure of future uses : use </a:t>
            </a:r>
            <a:r>
              <a:rPr lang="en-US" sz="2400" b="1" dirty="0"/>
              <a:t>DFS Heuristic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A8160-280E-BC11-0463-531413470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346" y="2348866"/>
            <a:ext cx="2424303" cy="2424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E77E8D-9CA9-83C8-6471-F12178ED0F67}"/>
              </a:ext>
            </a:extLst>
          </p:cNvPr>
          <p:cNvSpPr txBox="1"/>
          <p:nvPr/>
        </p:nvSpPr>
        <p:spPr>
          <a:xfrm>
            <a:off x="8968324" y="4852537"/>
            <a:ext cx="29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DFS is </a:t>
            </a:r>
            <a:r>
              <a:rPr lang="en-US" b="1" dirty="0"/>
              <a:t>not</a:t>
            </a:r>
            <a:r>
              <a:rPr lang="en-US" dirty="0"/>
              <a:t> the best choice here</a:t>
            </a:r>
          </a:p>
        </p:txBody>
      </p:sp>
    </p:spTree>
    <p:extLst>
      <p:ext uri="{BB962C8B-B14F-4D97-AF65-F5344CB8AC3E}">
        <p14:creationId xmlns:p14="http://schemas.microsoft.com/office/powerpoint/2010/main" val="386082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305</TotalTime>
  <Words>1034</Words>
  <Application>Microsoft Office PowerPoint</Application>
  <PresentationFormat>Widescreen</PresentationFormat>
  <Paragraphs>104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Tw Cen MT</vt:lpstr>
      <vt:lpstr>Tw Cen MT Condensed</vt:lpstr>
      <vt:lpstr>Wingdings 3</vt:lpstr>
      <vt:lpstr>Integral</vt:lpstr>
      <vt:lpstr>A review of mazes: generation, solving and usability</vt:lpstr>
      <vt:lpstr>Content</vt:lpstr>
      <vt:lpstr>Generation – standard approach</vt:lpstr>
      <vt:lpstr>Generation – standard approach</vt:lpstr>
      <vt:lpstr>Generation – standard approach</vt:lpstr>
      <vt:lpstr>Generation – Trained Models</vt:lpstr>
      <vt:lpstr>Generation – Trained Models</vt:lpstr>
      <vt:lpstr>SolvinG</vt:lpstr>
      <vt:lpstr>SolvinG</vt:lpstr>
      <vt:lpstr>Solving – Single solution</vt:lpstr>
      <vt:lpstr>Solving – Multiple solutions</vt:lpstr>
      <vt:lpstr>SolvinG – Various Questions</vt:lpstr>
      <vt:lpstr>Usability – Esoteric language</vt:lpstr>
      <vt:lpstr>Usability – Esoteric language Rules</vt:lpstr>
      <vt:lpstr>Usability – Esoteric language (Example)</vt:lpstr>
      <vt:lpstr>Usability – Esoteric language (EXAMPLE)</vt:lpstr>
      <vt:lpstr>Usability – Esoteric language (EXAMPLE)</vt:lpstr>
      <vt:lpstr>Usability – Controllable Dataset</vt:lpstr>
      <vt:lpstr>Next on improvements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review of mazes: generation, solving and usability</dc:title>
  <dc:creator>Adrian Peterca</dc:creator>
  <cp:lastModifiedBy>Adrian</cp:lastModifiedBy>
  <cp:revision>12</cp:revision>
  <dcterms:created xsi:type="dcterms:W3CDTF">2024-01-29T16:31:55Z</dcterms:created>
  <dcterms:modified xsi:type="dcterms:W3CDTF">2024-02-08T12:10:03Z</dcterms:modified>
</cp:coreProperties>
</file>