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4" r:id="rId7"/>
    <p:sldId id="262" r:id="rId8"/>
    <p:sldId id="265" r:id="rId9"/>
    <p:sldId id="266" r:id="rId10"/>
    <p:sldId id="263" r:id="rId11"/>
    <p:sldId id="267" r:id="rId12"/>
    <p:sldId id="278" r:id="rId13"/>
    <p:sldId id="268" r:id="rId14"/>
    <p:sldId id="269" r:id="rId15"/>
    <p:sldId id="270" r:id="rId16"/>
    <p:sldId id="279" r:id="rId17"/>
    <p:sldId id="281" r:id="rId18"/>
    <p:sldId id="282"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0CB43A9-5A2C-4810-8E14-9EC68E610911}"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E4153-C554-4E58-9EEA-C687A709EEA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9488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CB43A9-5A2C-4810-8E14-9EC68E610911}"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E4153-C554-4E58-9EEA-C687A709EEA1}" type="slidenum">
              <a:rPr lang="en-US" smtClean="0"/>
              <a:t>‹#›</a:t>
            </a:fld>
            <a:endParaRPr lang="en-US"/>
          </a:p>
        </p:txBody>
      </p:sp>
    </p:spTree>
    <p:extLst>
      <p:ext uri="{BB962C8B-B14F-4D97-AF65-F5344CB8AC3E}">
        <p14:creationId xmlns:p14="http://schemas.microsoft.com/office/powerpoint/2010/main" val="730183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CB43A9-5A2C-4810-8E14-9EC68E610911}"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E4153-C554-4E58-9EEA-C687A709EEA1}"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0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CB43A9-5A2C-4810-8E14-9EC68E610911}"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E4153-C554-4E58-9EEA-C687A709EEA1}" type="slidenum">
              <a:rPr lang="en-US" smtClean="0"/>
              <a:t>‹#›</a:t>
            </a:fld>
            <a:endParaRPr lang="en-US"/>
          </a:p>
        </p:txBody>
      </p:sp>
    </p:spTree>
    <p:extLst>
      <p:ext uri="{BB962C8B-B14F-4D97-AF65-F5344CB8AC3E}">
        <p14:creationId xmlns:p14="http://schemas.microsoft.com/office/powerpoint/2010/main" val="453394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CB43A9-5A2C-4810-8E14-9EC68E610911}"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E4153-C554-4E58-9EEA-C687A709EEA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1521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CB43A9-5A2C-4810-8E14-9EC68E610911}"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E4153-C554-4E58-9EEA-C687A709EEA1}" type="slidenum">
              <a:rPr lang="en-US" smtClean="0"/>
              <a:t>‹#›</a:t>
            </a:fld>
            <a:endParaRPr lang="en-US"/>
          </a:p>
        </p:txBody>
      </p:sp>
    </p:spTree>
    <p:extLst>
      <p:ext uri="{BB962C8B-B14F-4D97-AF65-F5344CB8AC3E}">
        <p14:creationId xmlns:p14="http://schemas.microsoft.com/office/powerpoint/2010/main" val="313067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CB43A9-5A2C-4810-8E14-9EC68E610911}" type="datetimeFigureOut">
              <a:rPr lang="en-US" smtClean="0"/>
              <a:t>6/25/2024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CE4153-C554-4E58-9EEA-C687A709EEA1}" type="slidenum">
              <a:rPr lang="en-US" smtClean="0"/>
              <a:t>‹#›</a:t>
            </a:fld>
            <a:endParaRPr lang="en-US"/>
          </a:p>
        </p:txBody>
      </p:sp>
    </p:spTree>
    <p:extLst>
      <p:ext uri="{BB962C8B-B14F-4D97-AF65-F5344CB8AC3E}">
        <p14:creationId xmlns:p14="http://schemas.microsoft.com/office/powerpoint/2010/main" val="2422015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CB43A9-5A2C-4810-8E14-9EC68E610911}"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CE4153-C554-4E58-9EEA-C687A709EEA1}" type="slidenum">
              <a:rPr lang="en-US" smtClean="0"/>
              <a:t>‹#›</a:t>
            </a:fld>
            <a:endParaRPr lang="en-US"/>
          </a:p>
        </p:txBody>
      </p:sp>
    </p:spTree>
    <p:extLst>
      <p:ext uri="{BB962C8B-B14F-4D97-AF65-F5344CB8AC3E}">
        <p14:creationId xmlns:p14="http://schemas.microsoft.com/office/powerpoint/2010/main" val="750597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CB43A9-5A2C-4810-8E14-9EC68E610911}" type="datetimeFigureOut">
              <a:rPr lang="en-US" smtClean="0"/>
              <a:t>6/25/2024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CE4153-C554-4E58-9EEA-C687A709EEA1}" type="slidenum">
              <a:rPr lang="en-US" smtClean="0"/>
              <a:t>‹#›</a:t>
            </a:fld>
            <a:endParaRPr lang="en-US"/>
          </a:p>
        </p:txBody>
      </p:sp>
    </p:spTree>
    <p:extLst>
      <p:ext uri="{BB962C8B-B14F-4D97-AF65-F5344CB8AC3E}">
        <p14:creationId xmlns:p14="http://schemas.microsoft.com/office/powerpoint/2010/main" val="2513557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CB43A9-5A2C-4810-8E14-9EC68E610911}"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E4153-C554-4E58-9EEA-C687A709EEA1}" type="slidenum">
              <a:rPr lang="en-US" smtClean="0"/>
              <a:t>‹#›</a:t>
            </a:fld>
            <a:endParaRPr lang="en-US"/>
          </a:p>
        </p:txBody>
      </p:sp>
    </p:spTree>
    <p:extLst>
      <p:ext uri="{BB962C8B-B14F-4D97-AF65-F5344CB8AC3E}">
        <p14:creationId xmlns:p14="http://schemas.microsoft.com/office/powerpoint/2010/main" val="801867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CB43A9-5A2C-4810-8E14-9EC68E610911}"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E4153-C554-4E58-9EEA-C687A709EEA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8907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0CB43A9-5A2C-4810-8E14-9EC68E610911}" type="datetimeFigureOut">
              <a:rPr lang="en-US" smtClean="0"/>
              <a:t>6/25/2024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ECE4153-C554-4E58-9EEA-C687A709EEA1}"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9891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8E0F8-A231-EF0C-16CF-A0F64B3FCA7C}"/>
              </a:ext>
            </a:extLst>
          </p:cNvPr>
          <p:cNvSpPr>
            <a:spLocks noGrp="1"/>
          </p:cNvSpPr>
          <p:nvPr>
            <p:ph type="ctrTitle"/>
          </p:nvPr>
        </p:nvSpPr>
        <p:spPr/>
        <p:txBody>
          <a:bodyPr/>
          <a:lstStyle/>
          <a:p>
            <a:r>
              <a:rPr lang="en-US" dirty="0"/>
              <a:t>COLAB – A Maze game</a:t>
            </a:r>
          </a:p>
        </p:txBody>
      </p:sp>
      <p:sp>
        <p:nvSpPr>
          <p:cNvPr id="3" name="Subtitle 2">
            <a:extLst>
              <a:ext uri="{FF2B5EF4-FFF2-40B4-BE49-F238E27FC236}">
                <a16:creationId xmlns:a16="http://schemas.microsoft.com/office/drawing/2014/main" id="{5BECEF9E-71C7-FC3E-AE93-69A8307E07CD}"/>
              </a:ext>
            </a:extLst>
          </p:cNvPr>
          <p:cNvSpPr>
            <a:spLocks noGrp="1"/>
          </p:cNvSpPr>
          <p:nvPr>
            <p:ph type="subTitle" idx="1"/>
          </p:nvPr>
        </p:nvSpPr>
        <p:spPr/>
        <p:txBody>
          <a:bodyPr/>
          <a:lstStyle/>
          <a:p>
            <a:r>
              <a:rPr lang="en-US" dirty="0" err="1"/>
              <a:t>Peterc</a:t>
            </a:r>
            <a:r>
              <a:rPr lang="ro-RO" dirty="0"/>
              <a:t>ă Adrian</a:t>
            </a:r>
          </a:p>
          <a:p>
            <a:r>
              <a:rPr lang="ro-RO" dirty="0"/>
              <a:t>Conf. Dr. Croitoru Eugen</a:t>
            </a:r>
            <a:endParaRPr lang="en-US" dirty="0"/>
          </a:p>
        </p:txBody>
      </p:sp>
    </p:spTree>
    <p:extLst>
      <p:ext uri="{BB962C8B-B14F-4D97-AF65-F5344CB8AC3E}">
        <p14:creationId xmlns:p14="http://schemas.microsoft.com/office/powerpoint/2010/main" val="858097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A917185-BB8E-A839-448C-04FB8C549116}"/>
              </a:ext>
            </a:extLst>
          </p:cNvPr>
          <p:cNvPicPr>
            <a:picLocks noChangeAspect="1"/>
          </p:cNvPicPr>
          <p:nvPr/>
        </p:nvPicPr>
        <p:blipFill>
          <a:blip r:embed="rId2"/>
          <a:stretch>
            <a:fillRect/>
          </a:stretch>
        </p:blipFill>
        <p:spPr>
          <a:xfrm>
            <a:off x="2200275" y="723900"/>
            <a:ext cx="7791450" cy="5410200"/>
          </a:xfrm>
          <a:prstGeom prst="rect">
            <a:avLst/>
          </a:prstGeom>
        </p:spPr>
      </p:pic>
    </p:spTree>
    <p:extLst>
      <p:ext uri="{BB962C8B-B14F-4D97-AF65-F5344CB8AC3E}">
        <p14:creationId xmlns:p14="http://schemas.microsoft.com/office/powerpoint/2010/main" val="4088316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A8D5-300A-E3DE-AD89-2A9D20298BC4}"/>
              </a:ext>
            </a:extLst>
          </p:cNvPr>
          <p:cNvSpPr>
            <a:spLocks noGrp="1"/>
          </p:cNvSpPr>
          <p:nvPr>
            <p:ph type="title"/>
          </p:nvPr>
        </p:nvSpPr>
        <p:spPr/>
        <p:txBody>
          <a:bodyPr/>
          <a:lstStyle/>
          <a:p>
            <a:r>
              <a:rPr lang="en-US" dirty="0"/>
              <a:t>How to play?</a:t>
            </a:r>
          </a:p>
        </p:txBody>
      </p:sp>
      <p:sp>
        <p:nvSpPr>
          <p:cNvPr id="5" name="Content Placeholder 2">
            <a:extLst>
              <a:ext uri="{FF2B5EF4-FFF2-40B4-BE49-F238E27FC236}">
                <a16:creationId xmlns:a16="http://schemas.microsoft.com/office/drawing/2014/main" id="{5A9CE9B1-5048-886A-CD17-E58D75C79446}"/>
              </a:ext>
            </a:extLst>
          </p:cNvPr>
          <p:cNvSpPr>
            <a:spLocks noGrp="1"/>
          </p:cNvSpPr>
          <p:nvPr>
            <p:ph idx="1"/>
          </p:nvPr>
        </p:nvSpPr>
        <p:spPr>
          <a:xfrm>
            <a:off x="1024128" y="2286000"/>
            <a:ext cx="5563103" cy="4023360"/>
          </a:xfrm>
        </p:spPr>
        <p:txBody>
          <a:bodyPr>
            <a:normAutofit lnSpcReduction="10000"/>
          </a:bodyPr>
          <a:lstStyle/>
          <a:p>
            <a:pPr>
              <a:buFont typeface="Wingdings" panose="05000000000000000000" pitchFamily="2" charset="2"/>
              <a:buChar char="Ø"/>
            </a:pPr>
            <a:r>
              <a:rPr lang="en-US" dirty="0"/>
              <a:t>The User Interface was built with simplicity in mind, displaying the absolute necessary information (such as </a:t>
            </a:r>
            <a:r>
              <a:rPr lang="en-US" b="1" dirty="0"/>
              <a:t>score</a:t>
            </a:r>
            <a:r>
              <a:rPr lang="en-US" dirty="0"/>
              <a:t> and </a:t>
            </a:r>
            <a:r>
              <a:rPr lang="en-US" b="1" dirty="0"/>
              <a:t>approximate steps</a:t>
            </a:r>
            <a:r>
              <a:rPr lang="en-US" dirty="0"/>
              <a:t>) and having two buttons:</a:t>
            </a:r>
          </a:p>
          <a:p>
            <a:pPr lvl="1">
              <a:buFont typeface="Wingdings" panose="05000000000000000000" pitchFamily="2" charset="2"/>
              <a:buChar char="Ø"/>
            </a:pPr>
            <a:r>
              <a:rPr lang="en-US" b="1" dirty="0"/>
              <a:t>LOOP</a:t>
            </a:r>
            <a:r>
              <a:rPr lang="en-US" dirty="0"/>
              <a:t>, which allows the program to run automatically without user input</a:t>
            </a:r>
          </a:p>
          <a:p>
            <a:pPr lvl="1">
              <a:buFont typeface="Wingdings" panose="05000000000000000000" pitchFamily="2" charset="2"/>
              <a:buChar char="Ø"/>
            </a:pPr>
            <a:r>
              <a:rPr lang="en-US" b="1" dirty="0"/>
              <a:t>NEXT MOVE</a:t>
            </a:r>
            <a:r>
              <a:rPr lang="en-US" dirty="0"/>
              <a:t>, which will perform only one move for each player, allowing for fine control and understandability.</a:t>
            </a:r>
          </a:p>
          <a:p>
            <a:pPr>
              <a:buFont typeface="Wingdings" panose="05000000000000000000" pitchFamily="2" charset="2"/>
              <a:buChar char="Ø"/>
            </a:pPr>
            <a:r>
              <a:rPr lang="en-US" dirty="0"/>
              <a:t>Each player is colored differently, the agent being the bigger square and the target cell being the smaller one.</a:t>
            </a:r>
          </a:p>
          <a:p>
            <a:pPr>
              <a:buFont typeface="Wingdings" panose="05000000000000000000" pitchFamily="2" charset="2"/>
              <a:buChar char="Ø"/>
            </a:pPr>
            <a:r>
              <a:rPr lang="en-US" dirty="0"/>
              <a:t>A cell is colored in </a:t>
            </a:r>
            <a:r>
              <a:rPr lang="en-US" b="1" dirty="0"/>
              <a:t>gray</a:t>
            </a:r>
            <a:r>
              <a:rPr lang="en-US" dirty="0"/>
              <a:t> if both players know it, or in </a:t>
            </a:r>
            <a:r>
              <a:rPr lang="en-US" b="1" dirty="0"/>
              <a:t>black</a:t>
            </a:r>
            <a:r>
              <a:rPr lang="en-US" dirty="0"/>
              <a:t> if neither knows it.</a:t>
            </a:r>
          </a:p>
        </p:txBody>
      </p:sp>
    </p:spTree>
    <p:extLst>
      <p:ext uri="{BB962C8B-B14F-4D97-AF65-F5344CB8AC3E}">
        <p14:creationId xmlns:p14="http://schemas.microsoft.com/office/powerpoint/2010/main" val="3885592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FB57571-8C87-E0EF-710F-A537D4F423EB}"/>
              </a:ext>
            </a:extLst>
          </p:cNvPr>
          <p:cNvPicPr>
            <a:picLocks noChangeAspect="1"/>
          </p:cNvPicPr>
          <p:nvPr/>
        </p:nvPicPr>
        <p:blipFill>
          <a:blip r:embed="rId2"/>
          <a:stretch>
            <a:fillRect/>
          </a:stretch>
        </p:blipFill>
        <p:spPr>
          <a:xfrm>
            <a:off x="2261652" y="409153"/>
            <a:ext cx="7668695" cy="6039693"/>
          </a:xfrm>
          <a:prstGeom prst="rect">
            <a:avLst/>
          </a:prstGeom>
        </p:spPr>
      </p:pic>
    </p:spTree>
    <p:extLst>
      <p:ext uri="{BB962C8B-B14F-4D97-AF65-F5344CB8AC3E}">
        <p14:creationId xmlns:p14="http://schemas.microsoft.com/office/powerpoint/2010/main" val="3017638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A8D5-300A-E3DE-AD89-2A9D20298BC4}"/>
              </a:ext>
            </a:extLst>
          </p:cNvPr>
          <p:cNvSpPr>
            <a:spLocks noGrp="1"/>
          </p:cNvSpPr>
          <p:nvPr>
            <p:ph type="title"/>
          </p:nvPr>
        </p:nvSpPr>
        <p:spPr/>
        <p:txBody>
          <a:bodyPr/>
          <a:lstStyle/>
          <a:p>
            <a:r>
              <a:rPr lang="en-US" dirty="0"/>
              <a:t>How to play?</a:t>
            </a:r>
          </a:p>
        </p:txBody>
      </p:sp>
      <p:sp>
        <p:nvSpPr>
          <p:cNvPr id="5" name="Content Placeholder 2">
            <a:extLst>
              <a:ext uri="{FF2B5EF4-FFF2-40B4-BE49-F238E27FC236}">
                <a16:creationId xmlns:a16="http://schemas.microsoft.com/office/drawing/2014/main" id="{5A9CE9B1-5048-886A-CD17-E58D75C79446}"/>
              </a:ext>
            </a:extLst>
          </p:cNvPr>
          <p:cNvSpPr>
            <a:spLocks noGrp="1"/>
          </p:cNvSpPr>
          <p:nvPr>
            <p:ph idx="1"/>
          </p:nvPr>
        </p:nvSpPr>
        <p:spPr>
          <a:xfrm>
            <a:off x="1024128" y="2286000"/>
            <a:ext cx="5563103" cy="4023360"/>
          </a:xfrm>
        </p:spPr>
        <p:txBody>
          <a:bodyPr>
            <a:normAutofit lnSpcReduction="10000"/>
          </a:bodyPr>
          <a:lstStyle/>
          <a:p>
            <a:pPr>
              <a:buFont typeface="Wingdings" panose="05000000000000000000" pitchFamily="2" charset="2"/>
              <a:buChar char="Ø"/>
            </a:pPr>
            <a:r>
              <a:rPr lang="en-US" dirty="0"/>
              <a:t>The game can be played in a tournament-like fashion or just as a single round.</a:t>
            </a:r>
          </a:p>
          <a:p>
            <a:pPr>
              <a:buFont typeface="Wingdings" panose="05000000000000000000" pitchFamily="2" charset="2"/>
              <a:buChar char="Ø"/>
            </a:pPr>
            <a:r>
              <a:rPr lang="en-US" dirty="0"/>
              <a:t>The game ends in one of the following situations:</a:t>
            </a:r>
          </a:p>
          <a:p>
            <a:pPr lvl="1">
              <a:buFont typeface="Wingdings" panose="05000000000000000000" pitchFamily="2" charset="2"/>
              <a:buChar char="Ø"/>
            </a:pPr>
            <a:r>
              <a:rPr lang="en-US" dirty="0"/>
              <a:t>either Player A or Player B won, meaning that only one of them reached the goal cell in one action</a:t>
            </a:r>
          </a:p>
          <a:p>
            <a:pPr lvl="1">
              <a:buFont typeface="Wingdings" panose="05000000000000000000" pitchFamily="2" charset="2"/>
              <a:buChar char="Ø"/>
            </a:pPr>
            <a:r>
              <a:rPr lang="en-US" dirty="0"/>
              <a:t>either both of them won, moving at the same time on their goal cell</a:t>
            </a:r>
          </a:p>
          <a:p>
            <a:pPr lvl="1">
              <a:buFont typeface="Wingdings" panose="05000000000000000000" pitchFamily="2" charset="2"/>
              <a:buChar char="Ø"/>
            </a:pPr>
            <a:r>
              <a:rPr lang="en-US" dirty="0"/>
              <a:t>either the maximum number of moves was reached.</a:t>
            </a:r>
          </a:p>
          <a:p>
            <a:pPr>
              <a:buFont typeface="Wingdings" panose="05000000000000000000" pitchFamily="2" charset="2"/>
              <a:buChar char="Ø"/>
            </a:pPr>
            <a:r>
              <a:rPr lang="en-US" dirty="0"/>
              <a:t>Each game guarantees a fair challenge by using </a:t>
            </a:r>
            <a:r>
              <a:rPr lang="en-US" i="1" dirty="0"/>
              <a:t>almost zero sum goals</a:t>
            </a:r>
            <a:r>
              <a:rPr lang="en-US" b="1" i="1" dirty="0"/>
              <a:t>: </a:t>
            </a:r>
            <a:endParaRPr lang="en-US" dirty="0"/>
          </a:p>
          <a:p>
            <a:pPr lvl="1">
              <a:buFont typeface="Wingdings" panose="05000000000000000000" pitchFamily="2" charset="2"/>
              <a:buChar char="Ø"/>
            </a:pPr>
            <a:r>
              <a:rPr lang="en-US" dirty="0"/>
              <a:t>Player A starts from </a:t>
            </a:r>
            <a:r>
              <a:rPr lang="en-US" i="1" dirty="0"/>
              <a:t>X </a:t>
            </a:r>
            <a:r>
              <a:rPr lang="en-US" dirty="0"/>
              <a:t>and must reach </a:t>
            </a:r>
            <a:r>
              <a:rPr lang="en-US" i="1" dirty="0"/>
              <a:t>Y</a:t>
            </a:r>
            <a:endParaRPr lang="en-US" dirty="0"/>
          </a:p>
          <a:p>
            <a:pPr lvl="1">
              <a:buFont typeface="Wingdings" panose="05000000000000000000" pitchFamily="2" charset="2"/>
              <a:buChar char="Ø"/>
            </a:pPr>
            <a:r>
              <a:rPr lang="en-US" dirty="0"/>
              <a:t>Player B starts from </a:t>
            </a:r>
            <a:r>
              <a:rPr lang="en-US" i="1" dirty="0"/>
              <a:t>Y </a:t>
            </a:r>
            <a:r>
              <a:rPr lang="en-US" dirty="0"/>
              <a:t>and must reach </a:t>
            </a:r>
            <a:r>
              <a:rPr lang="en-US" i="1" dirty="0"/>
              <a:t>X</a:t>
            </a:r>
            <a:endParaRPr lang="en-US" dirty="0"/>
          </a:p>
        </p:txBody>
      </p:sp>
    </p:spTree>
    <p:extLst>
      <p:ext uri="{BB962C8B-B14F-4D97-AF65-F5344CB8AC3E}">
        <p14:creationId xmlns:p14="http://schemas.microsoft.com/office/powerpoint/2010/main" val="394372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A8D5-300A-E3DE-AD89-2A9D20298BC4}"/>
              </a:ext>
            </a:extLst>
          </p:cNvPr>
          <p:cNvSpPr>
            <a:spLocks noGrp="1"/>
          </p:cNvSpPr>
          <p:nvPr>
            <p:ph type="title"/>
          </p:nvPr>
        </p:nvSpPr>
        <p:spPr/>
        <p:txBody>
          <a:bodyPr/>
          <a:lstStyle/>
          <a:p>
            <a:r>
              <a:rPr lang="en-US" dirty="0"/>
              <a:t>Important questions</a:t>
            </a:r>
          </a:p>
        </p:txBody>
      </p:sp>
      <p:sp>
        <p:nvSpPr>
          <p:cNvPr id="5" name="Content Placeholder 2">
            <a:extLst>
              <a:ext uri="{FF2B5EF4-FFF2-40B4-BE49-F238E27FC236}">
                <a16:creationId xmlns:a16="http://schemas.microsoft.com/office/drawing/2014/main" id="{5A9CE9B1-5048-886A-CD17-E58D75C79446}"/>
              </a:ext>
            </a:extLst>
          </p:cNvPr>
          <p:cNvSpPr>
            <a:spLocks noGrp="1"/>
          </p:cNvSpPr>
          <p:nvPr>
            <p:ph idx="1"/>
          </p:nvPr>
        </p:nvSpPr>
        <p:spPr>
          <a:xfrm>
            <a:off x="1024128" y="2286000"/>
            <a:ext cx="9913161" cy="4023360"/>
          </a:xfrm>
        </p:spPr>
        <p:txBody>
          <a:bodyPr>
            <a:normAutofit/>
          </a:bodyPr>
          <a:lstStyle/>
          <a:p>
            <a:pPr>
              <a:buFont typeface="Wingdings" panose="05000000000000000000" pitchFamily="2" charset="2"/>
              <a:buChar char="Ø"/>
            </a:pPr>
            <a:r>
              <a:rPr lang="en-US" dirty="0"/>
              <a:t>When implementing the game, different tweaks were considered and revised:</a:t>
            </a:r>
          </a:p>
          <a:p>
            <a:pPr lvl="1">
              <a:buFont typeface="Wingdings" panose="05000000000000000000" pitchFamily="2" charset="2"/>
              <a:buChar char="Ø"/>
            </a:pPr>
            <a:r>
              <a:rPr lang="en-US" dirty="0"/>
              <a:t>Is it fair to split the maze 50/50 or just a limited number of cells?</a:t>
            </a:r>
          </a:p>
          <a:p>
            <a:pPr lvl="1">
              <a:buFont typeface="Wingdings" panose="05000000000000000000" pitchFamily="2" charset="2"/>
              <a:buChar char="Ø"/>
            </a:pPr>
            <a:r>
              <a:rPr lang="en-US" dirty="0"/>
              <a:t>Should there be a limit to how much each agent can “remember” from the maze?</a:t>
            </a:r>
          </a:p>
          <a:p>
            <a:pPr lvl="1">
              <a:buFont typeface="Wingdings" panose="05000000000000000000" pitchFamily="2" charset="2"/>
              <a:buChar char="Ø"/>
            </a:pPr>
            <a:r>
              <a:rPr lang="en-US" dirty="0"/>
              <a:t>What should happen if agents cannot negotiation not because they do not want to, but because they have no information to offer?</a:t>
            </a:r>
          </a:p>
          <a:p>
            <a:pPr lvl="1">
              <a:buFont typeface="Wingdings" panose="05000000000000000000" pitchFamily="2" charset="2"/>
              <a:buChar char="Ø"/>
            </a:pPr>
            <a:r>
              <a:rPr lang="en-US" dirty="0"/>
              <a:t>What should happen if an agent tries to move into an unknown cell, but the path is blocked by a wall?</a:t>
            </a:r>
          </a:p>
          <a:p>
            <a:pPr lvl="1">
              <a:buFont typeface="Wingdings" panose="05000000000000000000" pitchFamily="2" charset="2"/>
              <a:buChar char="Ø"/>
            </a:pPr>
            <a:r>
              <a:rPr lang="en-US" dirty="0"/>
              <a:t>Should players know a cell or the walls?</a:t>
            </a:r>
          </a:p>
        </p:txBody>
      </p:sp>
    </p:spTree>
    <p:extLst>
      <p:ext uri="{BB962C8B-B14F-4D97-AF65-F5344CB8AC3E}">
        <p14:creationId xmlns:p14="http://schemas.microsoft.com/office/powerpoint/2010/main" val="677883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A8D5-300A-E3DE-AD89-2A9D20298BC4}"/>
              </a:ext>
            </a:extLst>
          </p:cNvPr>
          <p:cNvSpPr>
            <a:spLocks noGrp="1"/>
          </p:cNvSpPr>
          <p:nvPr>
            <p:ph type="title"/>
          </p:nvPr>
        </p:nvSpPr>
        <p:spPr/>
        <p:txBody>
          <a:bodyPr/>
          <a:lstStyle/>
          <a:p>
            <a:r>
              <a:rPr lang="en-US" dirty="0"/>
              <a:t>Simulated evolution using Genetic Algorithms</a:t>
            </a:r>
          </a:p>
        </p:txBody>
      </p:sp>
      <p:sp>
        <p:nvSpPr>
          <p:cNvPr id="5" name="Content Placeholder 2">
            <a:extLst>
              <a:ext uri="{FF2B5EF4-FFF2-40B4-BE49-F238E27FC236}">
                <a16:creationId xmlns:a16="http://schemas.microsoft.com/office/drawing/2014/main" id="{5A9CE9B1-5048-886A-CD17-E58D75C79446}"/>
              </a:ext>
            </a:extLst>
          </p:cNvPr>
          <p:cNvSpPr>
            <a:spLocks noGrp="1"/>
          </p:cNvSpPr>
          <p:nvPr>
            <p:ph idx="1"/>
          </p:nvPr>
        </p:nvSpPr>
        <p:spPr>
          <a:xfrm>
            <a:off x="1024128" y="2286000"/>
            <a:ext cx="10294901" cy="4023360"/>
          </a:xfrm>
        </p:spPr>
        <p:txBody>
          <a:bodyPr>
            <a:normAutofit/>
          </a:bodyPr>
          <a:lstStyle/>
          <a:p>
            <a:pPr>
              <a:buFont typeface="Wingdings" panose="05000000000000000000" pitchFamily="2" charset="2"/>
              <a:buChar char="Ø"/>
            </a:pPr>
            <a:r>
              <a:rPr lang="en-US" dirty="0"/>
              <a:t>The structure of a strategy is as follows:</a:t>
            </a:r>
          </a:p>
          <a:p>
            <a:pPr lvl="1">
              <a:buFont typeface="Wingdings" panose="05000000000000000000" pitchFamily="2" charset="2"/>
              <a:buChar char="Ø"/>
            </a:pPr>
            <a:r>
              <a:rPr lang="en-US" sz="1800" b="0" i="0" u="none" strike="noStrike" baseline="0" dirty="0">
                <a:latin typeface="NimbusMonL-Regu"/>
              </a:rPr>
              <a:t>DNEXT </a:t>
            </a:r>
            <a:r>
              <a:rPr lang="en-US" sz="1800" b="0" i="0" u="none" strike="noStrike" baseline="0" dirty="0">
                <a:latin typeface="URWPalladioL-Roma"/>
              </a:rPr>
              <a:t>: defines which unknown cell in the current stack should be requested.</a:t>
            </a:r>
          </a:p>
          <a:p>
            <a:pPr lvl="1">
              <a:buFont typeface="Wingdings" panose="05000000000000000000" pitchFamily="2" charset="2"/>
              <a:buChar char="Ø"/>
            </a:pPr>
            <a:r>
              <a:rPr lang="en-US" sz="1800" b="0" i="0" u="none" strike="noStrike" baseline="0" dirty="0">
                <a:latin typeface="NimbusMonL-Regu"/>
              </a:rPr>
              <a:t>DXNEXT </a:t>
            </a:r>
            <a:r>
              <a:rPr lang="en-US" sz="1800" b="0" i="0" u="none" strike="noStrike" baseline="0" dirty="0">
                <a:latin typeface="URWPalladioL-Roma"/>
              </a:rPr>
              <a:t>: defines which known cell in the current stack should be requested.</a:t>
            </a:r>
            <a:endParaRPr lang="en-US" dirty="0">
              <a:latin typeface="URWPalladioL-Roma"/>
            </a:endParaRPr>
          </a:p>
          <a:p>
            <a:pPr lvl="1">
              <a:buFont typeface="Wingdings" panose="05000000000000000000" pitchFamily="2" charset="2"/>
              <a:buChar char="Ø"/>
            </a:pPr>
            <a:r>
              <a:rPr lang="en-US" dirty="0"/>
              <a:t>MOFF : multiplier used to express how important it is to be requested the offered cell.</a:t>
            </a:r>
          </a:p>
          <a:p>
            <a:pPr lvl="1">
              <a:buFont typeface="Wingdings" panose="05000000000000000000" pitchFamily="2" charset="2"/>
              <a:buChar char="Ø"/>
            </a:pPr>
            <a:r>
              <a:rPr lang="en-US" dirty="0"/>
              <a:t>MREQ : multiplier used to express how important it is to be offered the requested cell.</a:t>
            </a:r>
          </a:p>
          <a:p>
            <a:pPr lvl="1">
              <a:buFont typeface="Wingdings" panose="05000000000000000000" pitchFamily="2" charset="2"/>
              <a:buChar char="Ø"/>
            </a:pPr>
            <a:r>
              <a:rPr lang="en-US" dirty="0"/>
              <a:t>SCORE THRESHOLD : defines a maximum ”bad” score. If the current proposal score is under or equal to this value, it will be accepted, otherwise denied.</a:t>
            </a:r>
          </a:p>
          <a:p>
            <a:pPr lvl="1">
              <a:buFont typeface="Wingdings" panose="05000000000000000000" pitchFamily="2" charset="2"/>
              <a:buChar char="Ø"/>
            </a:pPr>
            <a:r>
              <a:rPr lang="en-US" dirty="0"/>
              <a:t>EXPLORATION CHANCE : defines a chance to take the a ”suboptimal” route when calculating a solution with DFS. Inspired by the temperature used in Simulated Annealing algorithms.</a:t>
            </a:r>
          </a:p>
          <a:p>
            <a:pPr lvl="1">
              <a:buFont typeface="Wingdings" panose="05000000000000000000" pitchFamily="2" charset="2"/>
              <a:buChar char="Ø"/>
            </a:pPr>
            <a:r>
              <a:rPr lang="en-US" dirty="0"/>
              <a:t>UNKNOWN CELL MODIFIER : defines how the value for an unknown cell will change when a path is calculated.</a:t>
            </a:r>
          </a:p>
        </p:txBody>
      </p:sp>
    </p:spTree>
    <p:extLst>
      <p:ext uri="{BB962C8B-B14F-4D97-AF65-F5344CB8AC3E}">
        <p14:creationId xmlns:p14="http://schemas.microsoft.com/office/powerpoint/2010/main" val="2760854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A8D5-300A-E3DE-AD89-2A9D20298BC4}"/>
              </a:ext>
            </a:extLst>
          </p:cNvPr>
          <p:cNvSpPr>
            <a:spLocks noGrp="1"/>
          </p:cNvSpPr>
          <p:nvPr>
            <p:ph type="title"/>
          </p:nvPr>
        </p:nvSpPr>
        <p:spPr/>
        <p:txBody>
          <a:bodyPr/>
          <a:lstStyle/>
          <a:p>
            <a:r>
              <a:rPr lang="en-US" dirty="0"/>
              <a:t>Fitness function</a:t>
            </a:r>
          </a:p>
        </p:txBody>
      </p:sp>
      <p:pic>
        <p:nvPicPr>
          <p:cNvPr id="4" name="Content Placeholder 3">
            <a:extLst>
              <a:ext uri="{FF2B5EF4-FFF2-40B4-BE49-F238E27FC236}">
                <a16:creationId xmlns:a16="http://schemas.microsoft.com/office/drawing/2014/main" id="{56B601CD-22A1-B5B7-E26E-E9898C521D71}"/>
              </a:ext>
            </a:extLst>
          </p:cNvPr>
          <p:cNvPicPr>
            <a:picLocks noGrp="1" noChangeAspect="1"/>
          </p:cNvPicPr>
          <p:nvPr>
            <p:ph idx="1"/>
          </p:nvPr>
        </p:nvPicPr>
        <p:blipFill>
          <a:blip r:embed="rId2"/>
          <a:stretch>
            <a:fillRect/>
          </a:stretch>
        </p:blipFill>
        <p:spPr>
          <a:xfrm>
            <a:off x="7662170" y="2927174"/>
            <a:ext cx="3954858" cy="1003651"/>
          </a:xfrm>
        </p:spPr>
      </p:pic>
      <p:sp>
        <p:nvSpPr>
          <p:cNvPr id="10" name="Content Placeholder 2">
            <a:extLst>
              <a:ext uri="{FF2B5EF4-FFF2-40B4-BE49-F238E27FC236}">
                <a16:creationId xmlns:a16="http://schemas.microsoft.com/office/drawing/2014/main" id="{DFA65C90-4F59-C8C5-7436-4726DED57F73}"/>
              </a:ext>
            </a:extLst>
          </p:cNvPr>
          <p:cNvSpPr txBox="1">
            <a:spLocks/>
          </p:cNvSpPr>
          <p:nvPr/>
        </p:nvSpPr>
        <p:spPr>
          <a:xfrm>
            <a:off x="1024128" y="2286000"/>
            <a:ext cx="5563103"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Ø"/>
            </a:pPr>
            <a:r>
              <a:rPr lang="en-US" dirty="0"/>
              <a:t>The first attempt is rather simple, yet it has some disadvantages:</a:t>
            </a:r>
          </a:p>
          <a:p>
            <a:pPr lvl="1">
              <a:buFont typeface="Wingdings" panose="05000000000000000000" pitchFamily="2" charset="2"/>
              <a:buChar char="Ø"/>
            </a:pPr>
            <a:r>
              <a:rPr lang="en-US" dirty="0"/>
              <a:t>It only takes into consideration wins, ignoring draws and loses</a:t>
            </a:r>
          </a:p>
          <a:p>
            <a:pPr lvl="1">
              <a:buFont typeface="Wingdings" panose="05000000000000000000" pitchFamily="2" charset="2"/>
              <a:buChar char="Ø"/>
            </a:pPr>
            <a:r>
              <a:rPr lang="en-US" dirty="0"/>
              <a:t>It does not allow for fine grained differences between players of same “level”, due to randomness in maze generation. For example, some wins may be biased just because of random luck or discovery.</a:t>
            </a:r>
          </a:p>
        </p:txBody>
      </p:sp>
    </p:spTree>
    <p:extLst>
      <p:ext uri="{BB962C8B-B14F-4D97-AF65-F5344CB8AC3E}">
        <p14:creationId xmlns:p14="http://schemas.microsoft.com/office/powerpoint/2010/main" val="1398141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A8D5-300A-E3DE-AD89-2A9D20298BC4}"/>
              </a:ext>
            </a:extLst>
          </p:cNvPr>
          <p:cNvSpPr>
            <a:spLocks noGrp="1"/>
          </p:cNvSpPr>
          <p:nvPr>
            <p:ph type="title"/>
          </p:nvPr>
        </p:nvSpPr>
        <p:spPr/>
        <p:txBody>
          <a:bodyPr/>
          <a:lstStyle/>
          <a:p>
            <a:r>
              <a:rPr lang="en-US" dirty="0"/>
              <a:t>Fitness function</a:t>
            </a:r>
          </a:p>
        </p:txBody>
      </p:sp>
      <p:sp>
        <p:nvSpPr>
          <p:cNvPr id="10" name="Content Placeholder 2">
            <a:extLst>
              <a:ext uri="{FF2B5EF4-FFF2-40B4-BE49-F238E27FC236}">
                <a16:creationId xmlns:a16="http://schemas.microsoft.com/office/drawing/2014/main" id="{DFA65C90-4F59-C8C5-7436-4726DED57F73}"/>
              </a:ext>
            </a:extLst>
          </p:cNvPr>
          <p:cNvSpPr txBox="1">
            <a:spLocks/>
          </p:cNvSpPr>
          <p:nvPr/>
        </p:nvSpPr>
        <p:spPr>
          <a:xfrm>
            <a:off x="1024128" y="2286000"/>
            <a:ext cx="5563103"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Ø"/>
            </a:pPr>
            <a:r>
              <a:rPr lang="en-US" dirty="0"/>
              <a:t>The second approach attempts to fix some caveats, but can be too punishing for players of the same level, leading to slow convergence. </a:t>
            </a:r>
          </a:p>
          <a:p>
            <a:pPr>
              <a:buFont typeface="Wingdings" panose="05000000000000000000" pitchFamily="2" charset="2"/>
              <a:buChar char="Ø"/>
            </a:pPr>
            <a:r>
              <a:rPr lang="en-US" dirty="0"/>
              <a:t>The squashing is done to ensure a uniform score regardless of the total rounds played.</a:t>
            </a:r>
          </a:p>
        </p:txBody>
      </p:sp>
      <p:pic>
        <p:nvPicPr>
          <p:cNvPr id="6" name="Picture 5">
            <a:extLst>
              <a:ext uri="{FF2B5EF4-FFF2-40B4-BE49-F238E27FC236}">
                <a16:creationId xmlns:a16="http://schemas.microsoft.com/office/drawing/2014/main" id="{26A3D716-85BB-EAD0-E2C8-F61E483518B6}"/>
              </a:ext>
            </a:extLst>
          </p:cNvPr>
          <p:cNvPicPr>
            <a:picLocks noChangeAspect="1"/>
          </p:cNvPicPr>
          <p:nvPr/>
        </p:nvPicPr>
        <p:blipFill>
          <a:blip r:embed="rId2"/>
          <a:stretch>
            <a:fillRect/>
          </a:stretch>
        </p:blipFill>
        <p:spPr>
          <a:xfrm>
            <a:off x="7706629" y="2320920"/>
            <a:ext cx="3703396" cy="2452249"/>
          </a:xfrm>
          <a:prstGeom prst="rect">
            <a:avLst/>
          </a:prstGeom>
        </p:spPr>
      </p:pic>
    </p:spTree>
    <p:extLst>
      <p:ext uri="{BB962C8B-B14F-4D97-AF65-F5344CB8AC3E}">
        <p14:creationId xmlns:p14="http://schemas.microsoft.com/office/powerpoint/2010/main" val="3306237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A8D5-300A-E3DE-AD89-2A9D20298BC4}"/>
              </a:ext>
            </a:extLst>
          </p:cNvPr>
          <p:cNvSpPr>
            <a:spLocks noGrp="1"/>
          </p:cNvSpPr>
          <p:nvPr>
            <p:ph type="title"/>
          </p:nvPr>
        </p:nvSpPr>
        <p:spPr/>
        <p:txBody>
          <a:bodyPr/>
          <a:lstStyle/>
          <a:p>
            <a:r>
              <a:rPr lang="en-US" dirty="0"/>
              <a:t>Fitness function</a:t>
            </a:r>
          </a:p>
        </p:txBody>
      </p:sp>
      <p:sp>
        <p:nvSpPr>
          <p:cNvPr id="10" name="Content Placeholder 2">
            <a:extLst>
              <a:ext uri="{FF2B5EF4-FFF2-40B4-BE49-F238E27FC236}">
                <a16:creationId xmlns:a16="http://schemas.microsoft.com/office/drawing/2014/main" id="{DFA65C90-4F59-C8C5-7436-4726DED57F73}"/>
              </a:ext>
            </a:extLst>
          </p:cNvPr>
          <p:cNvSpPr txBox="1">
            <a:spLocks/>
          </p:cNvSpPr>
          <p:nvPr/>
        </p:nvSpPr>
        <p:spPr>
          <a:xfrm>
            <a:off x="1024129" y="2286000"/>
            <a:ext cx="3227770"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Ø"/>
            </a:pPr>
            <a:r>
              <a:rPr lang="en-US" dirty="0"/>
              <a:t>The last approach was the best, yielding strategies that perform considerably better.</a:t>
            </a:r>
          </a:p>
          <a:p>
            <a:pPr>
              <a:buFont typeface="Wingdings" panose="05000000000000000000" pitchFamily="2" charset="2"/>
              <a:buChar char="Ø"/>
            </a:pPr>
            <a:r>
              <a:rPr lang="en-US" dirty="0"/>
              <a:t>One advantage is that it accounts for how close was a player to winning, which allows for fine grained differences between agents.</a:t>
            </a:r>
          </a:p>
        </p:txBody>
      </p:sp>
      <p:pic>
        <p:nvPicPr>
          <p:cNvPr id="3" name="Picture 2">
            <a:extLst>
              <a:ext uri="{FF2B5EF4-FFF2-40B4-BE49-F238E27FC236}">
                <a16:creationId xmlns:a16="http://schemas.microsoft.com/office/drawing/2014/main" id="{CAE1027F-AB83-2A57-9042-3DC9891ED0D4}"/>
              </a:ext>
            </a:extLst>
          </p:cNvPr>
          <p:cNvPicPr>
            <a:picLocks noChangeAspect="1"/>
          </p:cNvPicPr>
          <p:nvPr/>
        </p:nvPicPr>
        <p:blipFill>
          <a:blip r:embed="rId2"/>
          <a:stretch>
            <a:fillRect/>
          </a:stretch>
        </p:blipFill>
        <p:spPr>
          <a:xfrm>
            <a:off x="4251899" y="2684207"/>
            <a:ext cx="7602011" cy="1724266"/>
          </a:xfrm>
          <a:prstGeom prst="rect">
            <a:avLst/>
          </a:prstGeom>
        </p:spPr>
      </p:pic>
    </p:spTree>
    <p:extLst>
      <p:ext uri="{BB962C8B-B14F-4D97-AF65-F5344CB8AC3E}">
        <p14:creationId xmlns:p14="http://schemas.microsoft.com/office/powerpoint/2010/main" val="846269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A8D5-300A-E3DE-AD89-2A9D20298BC4}"/>
              </a:ext>
            </a:extLst>
          </p:cNvPr>
          <p:cNvSpPr>
            <a:spLocks noGrp="1"/>
          </p:cNvSpPr>
          <p:nvPr>
            <p:ph type="title"/>
          </p:nvPr>
        </p:nvSpPr>
        <p:spPr/>
        <p:txBody>
          <a:bodyPr/>
          <a:lstStyle/>
          <a:p>
            <a:r>
              <a:rPr lang="en-US" dirty="0"/>
              <a:t>Future work</a:t>
            </a:r>
          </a:p>
        </p:txBody>
      </p:sp>
      <p:sp>
        <p:nvSpPr>
          <p:cNvPr id="5" name="Content Placeholder 2">
            <a:extLst>
              <a:ext uri="{FF2B5EF4-FFF2-40B4-BE49-F238E27FC236}">
                <a16:creationId xmlns:a16="http://schemas.microsoft.com/office/drawing/2014/main" id="{5A9CE9B1-5048-886A-CD17-E58D75C79446}"/>
              </a:ext>
            </a:extLst>
          </p:cNvPr>
          <p:cNvSpPr>
            <a:spLocks noGrp="1"/>
          </p:cNvSpPr>
          <p:nvPr>
            <p:ph idx="1"/>
          </p:nvPr>
        </p:nvSpPr>
        <p:spPr>
          <a:xfrm>
            <a:off x="1024128" y="2286000"/>
            <a:ext cx="5563103" cy="4023360"/>
          </a:xfrm>
        </p:spPr>
        <p:txBody>
          <a:bodyPr>
            <a:normAutofit/>
          </a:bodyPr>
          <a:lstStyle/>
          <a:p>
            <a:pPr>
              <a:buFont typeface="Wingdings" panose="05000000000000000000" pitchFamily="2" charset="2"/>
              <a:buChar char="Ø"/>
            </a:pPr>
            <a:r>
              <a:rPr lang="en-US" dirty="0"/>
              <a:t>The main focus is to bring the environments onto a public server, where strategies can be uploaded and tested against one another.</a:t>
            </a:r>
          </a:p>
          <a:p>
            <a:pPr>
              <a:buFont typeface="Wingdings" panose="05000000000000000000" pitchFamily="2" charset="2"/>
              <a:buChar char="Ø"/>
            </a:pPr>
            <a:r>
              <a:rPr lang="en-US" dirty="0"/>
              <a:t>This will allow me to get feedback for tweaks and balance changes, while also encouraging research into more advanced techniques for winning.</a:t>
            </a:r>
          </a:p>
        </p:txBody>
      </p:sp>
    </p:spTree>
    <p:extLst>
      <p:ext uri="{BB962C8B-B14F-4D97-AF65-F5344CB8AC3E}">
        <p14:creationId xmlns:p14="http://schemas.microsoft.com/office/powerpoint/2010/main" val="2833347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42696-E693-DCC1-B4E2-A50B2F17C52E}"/>
              </a:ext>
            </a:extLst>
          </p:cNvPr>
          <p:cNvSpPr>
            <a:spLocks noGrp="1"/>
          </p:cNvSpPr>
          <p:nvPr>
            <p:ph type="title"/>
          </p:nvPr>
        </p:nvSpPr>
        <p:spPr/>
        <p:txBody>
          <a:bodyPr/>
          <a:lstStyle/>
          <a:p>
            <a:r>
              <a:rPr lang="ro-RO" dirty="0"/>
              <a:t>Table of Contents</a:t>
            </a:r>
            <a:endParaRPr lang="en-US" dirty="0"/>
          </a:p>
        </p:txBody>
      </p:sp>
      <p:sp>
        <p:nvSpPr>
          <p:cNvPr id="3" name="Content Placeholder 2">
            <a:extLst>
              <a:ext uri="{FF2B5EF4-FFF2-40B4-BE49-F238E27FC236}">
                <a16:creationId xmlns:a16="http://schemas.microsoft.com/office/drawing/2014/main" id="{183A0008-1996-28B4-C029-CB9B83E5902C}"/>
              </a:ext>
            </a:extLst>
          </p:cNvPr>
          <p:cNvSpPr>
            <a:spLocks noGrp="1"/>
          </p:cNvSpPr>
          <p:nvPr>
            <p:ph idx="1"/>
          </p:nvPr>
        </p:nvSpPr>
        <p:spPr/>
        <p:txBody>
          <a:bodyPr/>
          <a:lstStyle/>
          <a:p>
            <a:pPr marL="457200" indent="-457200">
              <a:buFont typeface="+mj-lt"/>
              <a:buAutoNum type="arabicPeriod"/>
            </a:pPr>
            <a:r>
              <a:rPr lang="ro-RO" dirty="0"/>
              <a:t>Inspiration</a:t>
            </a:r>
            <a:r>
              <a:rPr lang="en-US" dirty="0"/>
              <a:t> &amp; target</a:t>
            </a:r>
          </a:p>
          <a:p>
            <a:pPr marL="630936" lvl="1" indent="-457200">
              <a:buFont typeface="+mj-lt"/>
              <a:buAutoNum type="arabicPeriod"/>
            </a:pPr>
            <a:r>
              <a:rPr lang="en-US" dirty="0"/>
              <a:t>Iterated Prisoner’s Dilemma</a:t>
            </a:r>
          </a:p>
          <a:p>
            <a:pPr marL="630936" lvl="1" indent="-457200">
              <a:buFont typeface="+mj-lt"/>
              <a:buAutoNum type="arabicPeriod"/>
            </a:pPr>
            <a:r>
              <a:rPr lang="en-US" dirty="0"/>
              <a:t>A complex environment for mutual competitive strategies</a:t>
            </a:r>
          </a:p>
          <a:p>
            <a:pPr marL="457200" indent="-457200">
              <a:buFont typeface="+mj-lt"/>
              <a:buAutoNum type="arabicPeriod"/>
            </a:pPr>
            <a:r>
              <a:rPr lang="ro-RO" dirty="0"/>
              <a:t>What is </a:t>
            </a:r>
            <a:r>
              <a:rPr lang="ro-RO" b="1" dirty="0"/>
              <a:t>CoLab</a:t>
            </a:r>
            <a:r>
              <a:rPr lang="ro-RO" dirty="0"/>
              <a:t>?</a:t>
            </a:r>
            <a:endParaRPr lang="en-US" dirty="0"/>
          </a:p>
          <a:p>
            <a:pPr marL="630936" lvl="1" indent="-457200">
              <a:buFont typeface="+mj-lt"/>
              <a:buAutoNum type="arabicPeriod"/>
            </a:pPr>
            <a:r>
              <a:rPr lang="en-US" dirty="0"/>
              <a:t>How to play</a:t>
            </a:r>
          </a:p>
          <a:p>
            <a:pPr marL="630936" lvl="1" indent="-457200">
              <a:buFont typeface="+mj-lt"/>
              <a:buAutoNum type="arabicPeriod"/>
            </a:pPr>
            <a:r>
              <a:rPr lang="en-US" dirty="0"/>
              <a:t>Important questions</a:t>
            </a:r>
          </a:p>
          <a:p>
            <a:pPr marL="630936" lvl="1" indent="-457200">
              <a:buFont typeface="+mj-lt"/>
              <a:buAutoNum type="arabicPeriod"/>
            </a:pPr>
            <a:r>
              <a:rPr lang="en-US" dirty="0"/>
              <a:t>Simulated evolution using Genetic Algorithms</a:t>
            </a:r>
          </a:p>
          <a:p>
            <a:pPr marL="457200" indent="-457200">
              <a:buFont typeface="+mj-lt"/>
              <a:buAutoNum type="arabicPeriod"/>
            </a:pPr>
            <a:r>
              <a:rPr lang="en-US" dirty="0"/>
              <a:t>Future directions</a:t>
            </a:r>
          </a:p>
          <a:p>
            <a:pPr marL="630936" lvl="1" indent="-457200">
              <a:buFont typeface="+mj-lt"/>
              <a:buAutoNum type="arabicPeriod"/>
            </a:pPr>
            <a:r>
              <a:rPr lang="en-US" dirty="0"/>
              <a:t>Online training gym &amp; tournaments</a:t>
            </a:r>
          </a:p>
          <a:p>
            <a:pPr marL="630936" lvl="1" indent="-457200">
              <a:buFont typeface="+mj-lt"/>
              <a:buAutoNum type="arabicPeriod"/>
            </a:pPr>
            <a:r>
              <a:rPr lang="en-US" dirty="0"/>
              <a:t>More than two players</a:t>
            </a:r>
          </a:p>
        </p:txBody>
      </p:sp>
    </p:spTree>
    <p:extLst>
      <p:ext uri="{BB962C8B-B14F-4D97-AF65-F5344CB8AC3E}">
        <p14:creationId xmlns:p14="http://schemas.microsoft.com/office/powerpoint/2010/main" val="1448301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A8D5-300A-E3DE-AD89-2A9D20298BC4}"/>
              </a:ext>
            </a:extLst>
          </p:cNvPr>
          <p:cNvSpPr>
            <a:spLocks noGrp="1"/>
          </p:cNvSpPr>
          <p:nvPr>
            <p:ph type="title"/>
          </p:nvPr>
        </p:nvSpPr>
        <p:spPr/>
        <p:txBody>
          <a:bodyPr/>
          <a:lstStyle/>
          <a:p>
            <a:r>
              <a:rPr lang="en-US" dirty="0"/>
              <a:t>FUTURE WORK</a:t>
            </a:r>
          </a:p>
        </p:txBody>
      </p:sp>
      <p:sp>
        <p:nvSpPr>
          <p:cNvPr id="5" name="Content Placeholder 2">
            <a:extLst>
              <a:ext uri="{FF2B5EF4-FFF2-40B4-BE49-F238E27FC236}">
                <a16:creationId xmlns:a16="http://schemas.microsoft.com/office/drawing/2014/main" id="{5A9CE9B1-5048-886A-CD17-E58D75C79446}"/>
              </a:ext>
            </a:extLst>
          </p:cNvPr>
          <p:cNvSpPr>
            <a:spLocks noGrp="1"/>
          </p:cNvSpPr>
          <p:nvPr>
            <p:ph idx="1"/>
          </p:nvPr>
        </p:nvSpPr>
        <p:spPr>
          <a:xfrm>
            <a:off x="1024128" y="2286000"/>
            <a:ext cx="4648703" cy="4023360"/>
          </a:xfrm>
        </p:spPr>
        <p:txBody>
          <a:bodyPr>
            <a:normAutofit lnSpcReduction="10000"/>
          </a:bodyPr>
          <a:lstStyle/>
          <a:p>
            <a:pPr>
              <a:buFont typeface="Wingdings" panose="05000000000000000000" pitchFamily="2" charset="2"/>
              <a:buChar char="Ø"/>
            </a:pPr>
            <a:r>
              <a:rPr lang="en-US" dirty="0"/>
              <a:t>Although the initial idea was to make the game work for </a:t>
            </a:r>
            <a:r>
              <a:rPr lang="en-US" b="1" dirty="0"/>
              <a:t>only two players</a:t>
            </a:r>
            <a:r>
              <a:rPr lang="en-US" dirty="0"/>
              <a:t>, more agents on a bigger maze may provide a new view of the subject of cooperation: relations such as </a:t>
            </a:r>
            <a:r>
              <a:rPr lang="en-US" i="1" dirty="0"/>
              <a:t>the enemy of my enemy is my friend</a:t>
            </a:r>
            <a:r>
              <a:rPr lang="en-US" dirty="0"/>
              <a:t> or </a:t>
            </a:r>
            <a:r>
              <a:rPr lang="en-US" i="1" dirty="0"/>
              <a:t>birds of a feather flock together </a:t>
            </a:r>
            <a:r>
              <a:rPr lang="en-US" dirty="0"/>
              <a:t>could develop between autonomous players, such as in IPD populations.</a:t>
            </a:r>
          </a:p>
          <a:p>
            <a:pPr>
              <a:buFont typeface="Wingdings" panose="05000000000000000000" pitchFamily="2" charset="2"/>
              <a:buChar char="Ø"/>
            </a:pPr>
            <a:endParaRPr lang="en-US" i="1" dirty="0"/>
          </a:p>
          <a:p>
            <a:pPr marL="0" indent="0">
              <a:buNone/>
            </a:pPr>
            <a:r>
              <a:rPr lang="en-US" i="1" dirty="0"/>
              <a:t>(image taken from </a:t>
            </a:r>
            <a:r>
              <a:rPr lang="en-US" b="1" i="1" dirty="0"/>
              <a:t>The Evolution of Trust - https://ncase.me/trust/</a:t>
            </a:r>
            <a:r>
              <a:rPr lang="en-US" i="1" dirty="0"/>
              <a:t>)</a:t>
            </a:r>
          </a:p>
        </p:txBody>
      </p:sp>
      <p:pic>
        <p:nvPicPr>
          <p:cNvPr id="4" name="Picture 3">
            <a:extLst>
              <a:ext uri="{FF2B5EF4-FFF2-40B4-BE49-F238E27FC236}">
                <a16:creationId xmlns:a16="http://schemas.microsoft.com/office/drawing/2014/main" id="{75C6A06B-7D6B-A0DC-80F9-0CF7D97DF52B}"/>
              </a:ext>
            </a:extLst>
          </p:cNvPr>
          <p:cNvPicPr>
            <a:picLocks noChangeAspect="1"/>
          </p:cNvPicPr>
          <p:nvPr/>
        </p:nvPicPr>
        <p:blipFill>
          <a:blip r:embed="rId2"/>
          <a:stretch>
            <a:fillRect/>
          </a:stretch>
        </p:blipFill>
        <p:spPr>
          <a:xfrm>
            <a:off x="5672831" y="1958080"/>
            <a:ext cx="5793078" cy="2941839"/>
          </a:xfrm>
          <a:prstGeom prst="rect">
            <a:avLst/>
          </a:prstGeom>
        </p:spPr>
      </p:pic>
    </p:spTree>
    <p:extLst>
      <p:ext uri="{BB962C8B-B14F-4D97-AF65-F5344CB8AC3E}">
        <p14:creationId xmlns:p14="http://schemas.microsoft.com/office/powerpoint/2010/main" val="4258869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A8D5-300A-E3DE-AD89-2A9D20298BC4}"/>
              </a:ext>
            </a:extLst>
          </p:cNvPr>
          <p:cNvSpPr>
            <a:spLocks noGrp="1"/>
          </p:cNvSpPr>
          <p:nvPr>
            <p:ph type="title"/>
          </p:nvPr>
        </p:nvSpPr>
        <p:spPr/>
        <p:txBody>
          <a:bodyPr/>
          <a:lstStyle/>
          <a:p>
            <a:r>
              <a:rPr lang="en-US" dirty="0"/>
              <a:t>Q &amp; A</a:t>
            </a:r>
          </a:p>
        </p:txBody>
      </p:sp>
      <p:sp>
        <p:nvSpPr>
          <p:cNvPr id="4" name="Content Placeholder 3">
            <a:extLst>
              <a:ext uri="{FF2B5EF4-FFF2-40B4-BE49-F238E27FC236}">
                <a16:creationId xmlns:a16="http://schemas.microsoft.com/office/drawing/2014/main" id="{48035A66-3B92-A876-3434-71C7EEBB12D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93639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BF218-7561-4CE2-9AD0-3D5EB6D07F80}"/>
              </a:ext>
            </a:extLst>
          </p:cNvPr>
          <p:cNvSpPr>
            <a:spLocks noGrp="1"/>
          </p:cNvSpPr>
          <p:nvPr>
            <p:ph type="title"/>
          </p:nvPr>
        </p:nvSpPr>
        <p:spPr/>
        <p:txBody>
          <a:bodyPr/>
          <a:lstStyle/>
          <a:p>
            <a:r>
              <a:rPr lang="en-US" dirty="0"/>
              <a:t>Inspiration: (Iterated) Prisoner’s Dilemma</a:t>
            </a:r>
          </a:p>
        </p:txBody>
      </p:sp>
      <p:sp>
        <p:nvSpPr>
          <p:cNvPr id="3" name="Content Placeholder 2">
            <a:extLst>
              <a:ext uri="{FF2B5EF4-FFF2-40B4-BE49-F238E27FC236}">
                <a16:creationId xmlns:a16="http://schemas.microsoft.com/office/drawing/2014/main" id="{008CF316-6149-00FB-2BB2-A7616A9ECD13}"/>
              </a:ext>
            </a:extLst>
          </p:cNvPr>
          <p:cNvSpPr>
            <a:spLocks noGrp="1"/>
          </p:cNvSpPr>
          <p:nvPr>
            <p:ph idx="1"/>
          </p:nvPr>
        </p:nvSpPr>
        <p:spPr>
          <a:xfrm>
            <a:off x="1024128" y="2286000"/>
            <a:ext cx="5563103" cy="4023360"/>
          </a:xfrm>
        </p:spPr>
        <p:txBody>
          <a:bodyPr>
            <a:normAutofit/>
          </a:bodyPr>
          <a:lstStyle/>
          <a:p>
            <a:pPr>
              <a:buFont typeface="Wingdings" panose="05000000000000000000" pitchFamily="2" charset="2"/>
              <a:buChar char="Ø"/>
            </a:pPr>
            <a:r>
              <a:rPr lang="en-US" b="1" dirty="0"/>
              <a:t>Prisoner’s Dilemma</a:t>
            </a:r>
            <a:r>
              <a:rPr lang="en-US" dirty="0"/>
              <a:t> is a known behavior problem where two </a:t>
            </a:r>
            <a:r>
              <a:rPr lang="en-US" i="1" dirty="0"/>
              <a:t>rational agents </a:t>
            </a:r>
            <a:r>
              <a:rPr lang="en-US" dirty="0"/>
              <a:t>compete to maximize their personal gains, either by mutual cooperation or individual betrayal.</a:t>
            </a:r>
          </a:p>
          <a:p>
            <a:pPr>
              <a:buFont typeface="Wingdings" panose="05000000000000000000" pitchFamily="2" charset="2"/>
              <a:buChar char="Ø"/>
            </a:pPr>
            <a:r>
              <a:rPr lang="en-US" dirty="0"/>
              <a:t>It uses a score matrix to determine the outcome for each “round”.</a:t>
            </a:r>
          </a:p>
          <a:p>
            <a:pPr>
              <a:buFont typeface="Wingdings" panose="05000000000000000000" pitchFamily="2" charset="2"/>
              <a:buChar char="Ø"/>
            </a:pPr>
            <a:r>
              <a:rPr lang="en-US" dirty="0"/>
              <a:t>It was first proposed by Merrill Flood &amp; Melvin Dresher in 1950 and later “iterated” by Robert Axelrod in 1984, where he analyzed a </a:t>
            </a:r>
            <a:r>
              <a:rPr lang="en-US" i="1" dirty="0"/>
              <a:t>tournament </a:t>
            </a:r>
            <a:r>
              <a:rPr lang="en-US" dirty="0"/>
              <a:t>in which different </a:t>
            </a:r>
            <a:r>
              <a:rPr lang="en-US" i="1" dirty="0"/>
              <a:t>strategies </a:t>
            </a:r>
            <a:r>
              <a:rPr lang="en-US" dirty="0"/>
              <a:t>were put against one another.</a:t>
            </a:r>
          </a:p>
          <a:p>
            <a:pPr>
              <a:buFont typeface="Wingdings" panose="05000000000000000000" pitchFamily="2" charset="2"/>
              <a:buChar char="Ø"/>
            </a:pPr>
            <a:endParaRPr lang="en-US" dirty="0"/>
          </a:p>
        </p:txBody>
      </p:sp>
      <p:pic>
        <p:nvPicPr>
          <p:cNvPr id="1026" name="Picture 2" descr="New Dilemmas for the Prisoner | American Scientist">
            <a:extLst>
              <a:ext uri="{FF2B5EF4-FFF2-40B4-BE49-F238E27FC236}">
                <a16:creationId xmlns:a16="http://schemas.microsoft.com/office/drawing/2014/main" id="{D111A8DB-577F-6D4B-6ABE-06D9DCFDF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5693" y="2286000"/>
            <a:ext cx="3378507" cy="3344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538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A8D5-300A-E3DE-AD89-2A9D20298BC4}"/>
              </a:ext>
            </a:extLst>
          </p:cNvPr>
          <p:cNvSpPr>
            <a:spLocks noGrp="1"/>
          </p:cNvSpPr>
          <p:nvPr>
            <p:ph type="title"/>
          </p:nvPr>
        </p:nvSpPr>
        <p:spPr/>
        <p:txBody>
          <a:bodyPr/>
          <a:lstStyle/>
          <a:p>
            <a:r>
              <a:rPr lang="en-US" dirty="0"/>
              <a:t>Inspiration: (Iterated) Prisoner’s Dilemma</a:t>
            </a:r>
          </a:p>
        </p:txBody>
      </p:sp>
      <p:sp>
        <p:nvSpPr>
          <p:cNvPr id="5" name="Content Placeholder 2">
            <a:extLst>
              <a:ext uri="{FF2B5EF4-FFF2-40B4-BE49-F238E27FC236}">
                <a16:creationId xmlns:a16="http://schemas.microsoft.com/office/drawing/2014/main" id="{5A9CE9B1-5048-886A-CD17-E58D75C79446}"/>
              </a:ext>
            </a:extLst>
          </p:cNvPr>
          <p:cNvSpPr>
            <a:spLocks noGrp="1"/>
          </p:cNvSpPr>
          <p:nvPr>
            <p:ph idx="1"/>
          </p:nvPr>
        </p:nvSpPr>
        <p:spPr>
          <a:xfrm>
            <a:off x="1024128" y="2286000"/>
            <a:ext cx="5563103" cy="4023360"/>
          </a:xfrm>
        </p:spPr>
        <p:txBody>
          <a:bodyPr>
            <a:normAutofit lnSpcReduction="10000"/>
          </a:bodyPr>
          <a:lstStyle/>
          <a:p>
            <a:pPr>
              <a:buFont typeface="Wingdings" panose="05000000000000000000" pitchFamily="2" charset="2"/>
              <a:buChar char="Ø"/>
            </a:pPr>
            <a:r>
              <a:rPr lang="en-US" dirty="0"/>
              <a:t>For a single round, without additional information, </a:t>
            </a:r>
            <a:r>
              <a:rPr lang="en-US" b="1" dirty="0"/>
              <a:t>the best statistical strategy for either player is to deflect</a:t>
            </a:r>
            <a:r>
              <a:rPr lang="en-US" dirty="0"/>
              <a:t>, even if the natural instinct suggests a bigger score for both can be achieved </a:t>
            </a:r>
            <a:r>
              <a:rPr lang="en-US" b="1" dirty="0"/>
              <a:t>if</a:t>
            </a:r>
            <a:r>
              <a:rPr lang="en-US" dirty="0"/>
              <a:t> they cooperate.</a:t>
            </a:r>
          </a:p>
          <a:p>
            <a:pPr>
              <a:buFont typeface="Wingdings" panose="05000000000000000000" pitchFamily="2" charset="2"/>
              <a:buChar char="Ø"/>
            </a:pPr>
            <a:r>
              <a:rPr lang="en-US" dirty="0"/>
              <a:t>For the iterated version, a</a:t>
            </a:r>
            <a:r>
              <a:rPr lang="en-US" b="1" dirty="0"/>
              <a:t> strategy</a:t>
            </a:r>
            <a:r>
              <a:rPr lang="en-US" dirty="0"/>
              <a:t> can be defined, which dictates how the agent will behave based on </a:t>
            </a:r>
            <a:r>
              <a:rPr lang="en-US" b="1" dirty="0"/>
              <a:t>previous episodes:</a:t>
            </a:r>
            <a:endParaRPr lang="en-US" dirty="0"/>
          </a:p>
          <a:p>
            <a:pPr lvl="1">
              <a:buFont typeface="Wingdings" panose="05000000000000000000" pitchFamily="2" charset="2"/>
              <a:buChar char="Ø"/>
            </a:pPr>
            <a:r>
              <a:rPr lang="en-US" b="1" dirty="0"/>
              <a:t>Tit-for-Tat: </a:t>
            </a:r>
            <a:r>
              <a:rPr lang="en-US" dirty="0"/>
              <a:t>cooperate at first, then do what the opponent did last round.</a:t>
            </a:r>
          </a:p>
          <a:p>
            <a:pPr lvl="1">
              <a:buFont typeface="Wingdings" panose="05000000000000000000" pitchFamily="2" charset="2"/>
              <a:buChar char="Ø"/>
            </a:pPr>
            <a:r>
              <a:rPr lang="en-US" b="1" dirty="0"/>
              <a:t>Grudge: </a:t>
            </a:r>
            <a:r>
              <a:rPr lang="en-US" dirty="0"/>
              <a:t>cooperate until the opponent deflects, then just deflect.</a:t>
            </a:r>
          </a:p>
          <a:p>
            <a:pPr lvl="1">
              <a:buFont typeface="Wingdings" panose="05000000000000000000" pitchFamily="2" charset="2"/>
              <a:buChar char="Ø"/>
            </a:pPr>
            <a:r>
              <a:rPr lang="en-US" b="1" dirty="0"/>
              <a:t>CCD: </a:t>
            </a:r>
            <a:r>
              <a:rPr lang="en-US" dirty="0"/>
              <a:t>cooperate twice and deflect, then repeat.</a:t>
            </a:r>
            <a:endParaRPr lang="en-US" b="1" dirty="0"/>
          </a:p>
        </p:txBody>
      </p:sp>
      <p:pic>
        <p:nvPicPr>
          <p:cNvPr id="2050" name="Picture 2" descr="A prisoner's dilemma cheat sheet. Because cooperation is hard. | by Buster  Benson | Why Are We Yelling? | Medium">
            <a:extLst>
              <a:ext uri="{FF2B5EF4-FFF2-40B4-BE49-F238E27FC236}">
                <a16:creationId xmlns:a16="http://schemas.microsoft.com/office/drawing/2014/main" id="{4B899A4D-4A7A-1B97-5E8B-F2AB3FCC72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7231" y="2197223"/>
            <a:ext cx="4156969" cy="4156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254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A8D5-300A-E3DE-AD89-2A9D20298BC4}"/>
              </a:ext>
            </a:extLst>
          </p:cNvPr>
          <p:cNvSpPr>
            <a:spLocks noGrp="1"/>
          </p:cNvSpPr>
          <p:nvPr>
            <p:ph type="title"/>
          </p:nvPr>
        </p:nvSpPr>
        <p:spPr/>
        <p:txBody>
          <a:bodyPr/>
          <a:lstStyle/>
          <a:p>
            <a:r>
              <a:rPr lang="en-US" dirty="0"/>
              <a:t>Inspiration: (Iterated) Prisoner’s Dilemma</a:t>
            </a:r>
          </a:p>
        </p:txBody>
      </p:sp>
      <p:sp>
        <p:nvSpPr>
          <p:cNvPr id="5" name="Content Placeholder 2">
            <a:extLst>
              <a:ext uri="{FF2B5EF4-FFF2-40B4-BE49-F238E27FC236}">
                <a16:creationId xmlns:a16="http://schemas.microsoft.com/office/drawing/2014/main" id="{5A9CE9B1-5048-886A-CD17-E58D75C79446}"/>
              </a:ext>
            </a:extLst>
          </p:cNvPr>
          <p:cNvSpPr>
            <a:spLocks noGrp="1"/>
          </p:cNvSpPr>
          <p:nvPr>
            <p:ph idx="1"/>
          </p:nvPr>
        </p:nvSpPr>
        <p:spPr>
          <a:xfrm>
            <a:off x="1024128" y="2286000"/>
            <a:ext cx="5563103" cy="4023360"/>
          </a:xfrm>
        </p:spPr>
        <p:txBody>
          <a:bodyPr>
            <a:normAutofit/>
          </a:bodyPr>
          <a:lstStyle/>
          <a:p>
            <a:pPr>
              <a:buFont typeface="Wingdings" panose="05000000000000000000" pitchFamily="2" charset="2"/>
              <a:buChar char="Ø"/>
            </a:pPr>
            <a:r>
              <a:rPr lang="en-US" dirty="0"/>
              <a:t>Axelrod performed two tournaments, the first using 15 strategies, then 62. He concluded that a winning strategy needs to have four qualities:</a:t>
            </a:r>
          </a:p>
          <a:p>
            <a:pPr lvl="1">
              <a:buFont typeface="Wingdings" panose="05000000000000000000" pitchFamily="2" charset="2"/>
              <a:buChar char="Ø"/>
            </a:pPr>
            <a:r>
              <a:rPr lang="en-US" dirty="0"/>
              <a:t>it needs to be </a:t>
            </a:r>
            <a:r>
              <a:rPr lang="en-US" b="1" dirty="0"/>
              <a:t>nice</a:t>
            </a:r>
            <a:r>
              <a:rPr lang="en-US" dirty="0"/>
              <a:t> (do not be the first to deflect)</a:t>
            </a:r>
          </a:p>
          <a:p>
            <a:pPr lvl="1">
              <a:buFont typeface="Wingdings" panose="05000000000000000000" pitchFamily="2" charset="2"/>
              <a:buChar char="Ø"/>
            </a:pPr>
            <a:r>
              <a:rPr lang="en-US" dirty="0"/>
              <a:t>it needs to be capable of </a:t>
            </a:r>
            <a:r>
              <a:rPr lang="en-US" b="1" dirty="0"/>
              <a:t>retaliation</a:t>
            </a:r>
            <a:r>
              <a:rPr lang="en-US" dirty="0"/>
              <a:t> (do not let others take advantage of you)</a:t>
            </a:r>
          </a:p>
          <a:p>
            <a:pPr lvl="1">
              <a:buFont typeface="Wingdings" panose="05000000000000000000" pitchFamily="2" charset="2"/>
              <a:buChar char="Ø"/>
            </a:pPr>
            <a:r>
              <a:rPr lang="en-US" dirty="0"/>
              <a:t>it needs to be </a:t>
            </a:r>
            <a:r>
              <a:rPr lang="en-US" b="1" dirty="0"/>
              <a:t>forgiving</a:t>
            </a:r>
            <a:r>
              <a:rPr lang="en-US" dirty="0"/>
              <a:t> (forgive your opponent </a:t>
            </a:r>
            <a:r>
              <a:rPr lang="en-US" i="1" dirty="0"/>
              <a:t>sometimes</a:t>
            </a:r>
            <a:r>
              <a:rPr lang="en-US" dirty="0"/>
              <a:t>)</a:t>
            </a:r>
          </a:p>
          <a:p>
            <a:pPr lvl="1">
              <a:buFont typeface="Wingdings" panose="05000000000000000000" pitchFamily="2" charset="2"/>
              <a:buChar char="Ø"/>
            </a:pPr>
            <a:r>
              <a:rPr lang="en-US" dirty="0"/>
              <a:t>it needs to be </a:t>
            </a:r>
            <a:r>
              <a:rPr lang="en-US" b="1" dirty="0"/>
              <a:t>non-envious</a:t>
            </a:r>
            <a:r>
              <a:rPr lang="en-US" dirty="0"/>
              <a:t> (do not try to score more that your opponent)</a:t>
            </a:r>
          </a:p>
          <a:p>
            <a:pPr>
              <a:buFont typeface="Wingdings" panose="05000000000000000000" pitchFamily="2" charset="2"/>
              <a:buChar char="Ø"/>
            </a:pPr>
            <a:r>
              <a:rPr lang="en-US" dirty="0"/>
              <a:t>The winner? </a:t>
            </a:r>
            <a:r>
              <a:rPr lang="en-US" b="1" dirty="0"/>
              <a:t>Tit-for-Tat</a:t>
            </a:r>
            <a:r>
              <a:rPr lang="en-US" dirty="0"/>
              <a:t>, both times.</a:t>
            </a:r>
          </a:p>
        </p:txBody>
      </p:sp>
      <p:pic>
        <p:nvPicPr>
          <p:cNvPr id="8" name="Picture 7">
            <a:extLst>
              <a:ext uri="{FF2B5EF4-FFF2-40B4-BE49-F238E27FC236}">
                <a16:creationId xmlns:a16="http://schemas.microsoft.com/office/drawing/2014/main" id="{DD4FEAC6-CCA2-8C47-194F-AE5E6F88467C}"/>
              </a:ext>
            </a:extLst>
          </p:cNvPr>
          <p:cNvPicPr>
            <a:picLocks noChangeAspect="1"/>
          </p:cNvPicPr>
          <p:nvPr/>
        </p:nvPicPr>
        <p:blipFill>
          <a:blip r:embed="rId2"/>
          <a:stretch>
            <a:fillRect/>
          </a:stretch>
        </p:blipFill>
        <p:spPr>
          <a:xfrm>
            <a:off x="7023631" y="2286000"/>
            <a:ext cx="3931413" cy="3918635"/>
          </a:xfrm>
          <a:prstGeom prst="rect">
            <a:avLst/>
          </a:prstGeom>
        </p:spPr>
      </p:pic>
    </p:spTree>
    <p:extLst>
      <p:ext uri="{BB962C8B-B14F-4D97-AF65-F5344CB8AC3E}">
        <p14:creationId xmlns:p14="http://schemas.microsoft.com/office/powerpoint/2010/main" val="1086751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A8D5-300A-E3DE-AD89-2A9D20298BC4}"/>
              </a:ext>
            </a:extLst>
          </p:cNvPr>
          <p:cNvSpPr>
            <a:spLocks noGrp="1"/>
          </p:cNvSpPr>
          <p:nvPr>
            <p:ph type="title"/>
          </p:nvPr>
        </p:nvSpPr>
        <p:spPr/>
        <p:txBody>
          <a:bodyPr/>
          <a:lstStyle/>
          <a:p>
            <a:r>
              <a:rPr lang="en-US" dirty="0"/>
              <a:t>A more complex environment</a:t>
            </a:r>
          </a:p>
        </p:txBody>
      </p:sp>
      <p:sp>
        <p:nvSpPr>
          <p:cNvPr id="5" name="Content Placeholder 2">
            <a:extLst>
              <a:ext uri="{FF2B5EF4-FFF2-40B4-BE49-F238E27FC236}">
                <a16:creationId xmlns:a16="http://schemas.microsoft.com/office/drawing/2014/main" id="{5A9CE9B1-5048-886A-CD17-E58D75C79446}"/>
              </a:ext>
            </a:extLst>
          </p:cNvPr>
          <p:cNvSpPr>
            <a:spLocks noGrp="1"/>
          </p:cNvSpPr>
          <p:nvPr>
            <p:ph idx="1"/>
          </p:nvPr>
        </p:nvSpPr>
        <p:spPr>
          <a:xfrm>
            <a:off x="1024128" y="2286000"/>
            <a:ext cx="5563103" cy="4023360"/>
          </a:xfrm>
        </p:spPr>
        <p:txBody>
          <a:bodyPr>
            <a:normAutofit/>
          </a:bodyPr>
          <a:lstStyle/>
          <a:p>
            <a:pPr>
              <a:buFont typeface="Wingdings" panose="05000000000000000000" pitchFamily="2" charset="2"/>
              <a:buChar char="Ø"/>
            </a:pPr>
            <a:r>
              <a:rPr lang="en-US" dirty="0"/>
              <a:t>The idea was to build a new environment where strategies such as </a:t>
            </a:r>
            <a:r>
              <a:rPr lang="en-US" b="1" dirty="0"/>
              <a:t>Tit for Tat</a:t>
            </a:r>
            <a:r>
              <a:rPr lang="en-US" dirty="0"/>
              <a:t> could be evaluated in a more complex manner, not just using pointless scores with no definitive meaning.</a:t>
            </a:r>
          </a:p>
          <a:p>
            <a:pPr>
              <a:buFont typeface="Wingdings" panose="05000000000000000000" pitchFamily="2" charset="2"/>
              <a:buChar char="Ø"/>
            </a:pPr>
            <a:r>
              <a:rPr lang="en-US" dirty="0"/>
              <a:t>However, one first needed to define what </a:t>
            </a:r>
            <a:r>
              <a:rPr lang="en-US" i="1" dirty="0"/>
              <a:t>cooperation </a:t>
            </a:r>
            <a:r>
              <a:rPr lang="en-US" dirty="0"/>
              <a:t>and </a:t>
            </a:r>
            <a:r>
              <a:rPr lang="en-US" i="1" dirty="0"/>
              <a:t>deflection</a:t>
            </a:r>
            <a:r>
              <a:rPr lang="en-US" dirty="0"/>
              <a:t> mean in this new proposed context.</a:t>
            </a:r>
          </a:p>
          <a:p>
            <a:pPr>
              <a:buFont typeface="Wingdings" panose="05000000000000000000" pitchFamily="2" charset="2"/>
              <a:buChar char="Ø"/>
            </a:pPr>
            <a:r>
              <a:rPr lang="en-US" dirty="0"/>
              <a:t>Thus, the idea of a game using mazes was born, using knowledge trading as a way to define cooperation.</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26005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A8D5-300A-E3DE-AD89-2A9D20298BC4}"/>
              </a:ext>
            </a:extLst>
          </p:cNvPr>
          <p:cNvSpPr>
            <a:spLocks noGrp="1"/>
          </p:cNvSpPr>
          <p:nvPr>
            <p:ph type="title"/>
          </p:nvPr>
        </p:nvSpPr>
        <p:spPr/>
        <p:txBody>
          <a:bodyPr/>
          <a:lstStyle/>
          <a:p>
            <a:r>
              <a:rPr lang="en-US" dirty="0"/>
              <a:t>What is </a:t>
            </a:r>
            <a:r>
              <a:rPr lang="en-US" dirty="0" err="1"/>
              <a:t>Colab</a:t>
            </a:r>
            <a:r>
              <a:rPr lang="en-US" dirty="0"/>
              <a:t>?</a:t>
            </a:r>
          </a:p>
        </p:txBody>
      </p:sp>
      <p:sp>
        <p:nvSpPr>
          <p:cNvPr id="5" name="Content Placeholder 2">
            <a:extLst>
              <a:ext uri="{FF2B5EF4-FFF2-40B4-BE49-F238E27FC236}">
                <a16:creationId xmlns:a16="http://schemas.microsoft.com/office/drawing/2014/main" id="{5A9CE9B1-5048-886A-CD17-E58D75C79446}"/>
              </a:ext>
            </a:extLst>
          </p:cNvPr>
          <p:cNvSpPr>
            <a:spLocks noGrp="1"/>
          </p:cNvSpPr>
          <p:nvPr>
            <p:ph idx="1"/>
          </p:nvPr>
        </p:nvSpPr>
        <p:spPr>
          <a:xfrm>
            <a:off x="1024128" y="2286000"/>
            <a:ext cx="5563103" cy="4023360"/>
          </a:xfrm>
        </p:spPr>
        <p:txBody>
          <a:bodyPr>
            <a:normAutofit/>
          </a:bodyPr>
          <a:lstStyle/>
          <a:p>
            <a:pPr>
              <a:buFont typeface="Wingdings" panose="05000000000000000000" pitchFamily="2" charset="2"/>
              <a:buChar char="Ø"/>
            </a:pPr>
            <a:r>
              <a:rPr lang="en-US" b="1" dirty="0" err="1"/>
              <a:t>CoLab</a:t>
            </a:r>
            <a:r>
              <a:rPr lang="en-US" dirty="0"/>
              <a:t>, short for Collaboratory Labyrinth, is a two agents game set in a randomly generated maze, where each agent must get from a start cell to a finish cell as fast as possible.</a:t>
            </a:r>
          </a:p>
          <a:p>
            <a:pPr>
              <a:buFont typeface="Wingdings" panose="05000000000000000000" pitchFamily="2" charset="2"/>
              <a:buChar char="Ø"/>
            </a:pPr>
            <a:r>
              <a:rPr lang="en-US" dirty="0"/>
              <a:t>The game builds upon the idea of mutual cooperation and negotiation, allowing information trade between players.</a:t>
            </a:r>
          </a:p>
          <a:p>
            <a:pPr>
              <a:buFont typeface="Wingdings" panose="05000000000000000000" pitchFamily="2" charset="2"/>
              <a:buChar char="Ø"/>
            </a:pPr>
            <a:r>
              <a:rPr lang="en-US" dirty="0"/>
              <a:t>It is a </a:t>
            </a:r>
            <a:r>
              <a:rPr lang="en-US" b="1" dirty="0"/>
              <a:t>partial information game</a:t>
            </a:r>
            <a:r>
              <a:rPr lang="en-US" dirty="0"/>
              <a:t>, because each agent knows only a selected area of the maze, the rest being discoverable either by exploration or knowledge trading.</a:t>
            </a:r>
          </a:p>
        </p:txBody>
      </p:sp>
      <p:pic>
        <p:nvPicPr>
          <p:cNvPr id="10" name="Picture 9">
            <a:extLst>
              <a:ext uri="{FF2B5EF4-FFF2-40B4-BE49-F238E27FC236}">
                <a16:creationId xmlns:a16="http://schemas.microsoft.com/office/drawing/2014/main" id="{2A297D07-A91C-7BB5-5A8A-1653B53744DA}"/>
              </a:ext>
            </a:extLst>
          </p:cNvPr>
          <p:cNvPicPr>
            <a:picLocks noChangeAspect="1"/>
          </p:cNvPicPr>
          <p:nvPr/>
        </p:nvPicPr>
        <p:blipFill>
          <a:blip r:embed="rId2"/>
          <a:stretch>
            <a:fillRect/>
          </a:stretch>
        </p:blipFill>
        <p:spPr>
          <a:xfrm>
            <a:off x="7501630" y="2248208"/>
            <a:ext cx="3555665" cy="3548774"/>
          </a:xfrm>
          <a:prstGeom prst="rect">
            <a:avLst/>
          </a:prstGeom>
        </p:spPr>
      </p:pic>
    </p:spTree>
    <p:extLst>
      <p:ext uri="{BB962C8B-B14F-4D97-AF65-F5344CB8AC3E}">
        <p14:creationId xmlns:p14="http://schemas.microsoft.com/office/powerpoint/2010/main" val="1934276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A8D5-300A-E3DE-AD89-2A9D20298BC4}"/>
              </a:ext>
            </a:extLst>
          </p:cNvPr>
          <p:cNvSpPr>
            <a:spLocks noGrp="1"/>
          </p:cNvSpPr>
          <p:nvPr>
            <p:ph type="title"/>
          </p:nvPr>
        </p:nvSpPr>
        <p:spPr/>
        <p:txBody>
          <a:bodyPr/>
          <a:lstStyle/>
          <a:p>
            <a:r>
              <a:rPr lang="en-US" dirty="0"/>
              <a:t>What is </a:t>
            </a:r>
            <a:r>
              <a:rPr lang="en-US" dirty="0" err="1"/>
              <a:t>Colab</a:t>
            </a:r>
            <a:r>
              <a:rPr lang="en-US" dirty="0"/>
              <a:t>?</a:t>
            </a:r>
          </a:p>
        </p:txBody>
      </p:sp>
      <p:sp>
        <p:nvSpPr>
          <p:cNvPr id="5" name="Content Placeholder 2">
            <a:extLst>
              <a:ext uri="{FF2B5EF4-FFF2-40B4-BE49-F238E27FC236}">
                <a16:creationId xmlns:a16="http://schemas.microsoft.com/office/drawing/2014/main" id="{5A9CE9B1-5048-886A-CD17-E58D75C79446}"/>
              </a:ext>
            </a:extLst>
          </p:cNvPr>
          <p:cNvSpPr>
            <a:spLocks noGrp="1"/>
          </p:cNvSpPr>
          <p:nvPr>
            <p:ph idx="1"/>
          </p:nvPr>
        </p:nvSpPr>
        <p:spPr>
          <a:xfrm>
            <a:off x="1024128" y="2307129"/>
            <a:ext cx="5563103" cy="4023360"/>
          </a:xfrm>
        </p:spPr>
        <p:txBody>
          <a:bodyPr>
            <a:normAutofit/>
          </a:bodyPr>
          <a:lstStyle/>
          <a:p>
            <a:pPr>
              <a:buFont typeface="Wingdings" panose="05000000000000000000" pitchFamily="2" charset="2"/>
              <a:buChar char="Ø"/>
            </a:pPr>
            <a:r>
              <a:rPr lang="en-US" dirty="0"/>
              <a:t>Each turn, the agents are faced with a question:</a:t>
            </a:r>
          </a:p>
          <a:p>
            <a:pPr lvl="1">
              <a:buFont typeface="Wingdings" panose="05000000000000000000" pitchFamily="2" charset="2"/>
              <a:buChar char="Ø"/>
            </a:pPr>
            <a:r>
              <a:rPr lang="en-US" dirty="0"/>
              <a:t>they can try to negotiate, each offering a cell and requesting another cell</a:t>
            </a:r>
          </a:p>
          <a:p>
            <a:pPr lvl="1">
              <a:buFont typeface="Wingdings" panose="05000000000000000000" pitchFamily="2" charset="2"/>
              <a:buChar char="Ø"/>
            </a:pPr>
            <a:r>
              <a:rPr lang="en-US" dirty="0"/>
              <a:t>or they can ignore the opponent’s attempt and refuse</a:t>
            </a:r>
          </a:p>
          <a:p>
            <a:pPr>
              <a:buFont typeface="Wingdings" panose="05000000000000000000" pitchFamily="2" charset="2"/>
              <a:buChar char="Ø"/>
            </a:pPr>
            <a:r>
              <a:rPr lang="en-US" dirty="0"/>
              <a:t>The negotiation part works as follows:</a:t>
            </a:r>
          </a:p>
          <a:p>
            <a:pPr lvl="1">
              <a:buFont typeface="Wingdings" panose="05000000000000000000" pitchFamily="2" charset="2"/>
              <a:buChar char="Ø"/>
            </a:pPr>
            <a:r>
              <a:rPr lang="en-US" dirty="0"/>
              <a:t>each agent offers a known cell and requests an unknown cell</a:t>
            </a:r>
          </a:p>
          <a:p>
            <a:pPr lvl="1">
              <a:buFont typeface="Wingdings" panose="05000000000000000000" pitchFamily="2" charset="2"/>
              <a:buChar char="Ø"/>
            </a:pPr>
            <a:r>
              <a:rPr lang="en-US" dirty="0"/>
              <a:t>each agent evaluates the proposal: his offer, his request, the opponent’s offer and the opponent’s request</a:t>
            </a:r>
          </a:p>
          <a:p>
            <a:pPr lvl="1">
              <a:buFont typeface="Wingdings" panose="05000000000000000000" pitchFamily="2" charset="2"/>
              <a:buChar char="Ø"/>
            </a:pPr>
            <a:r>
              <a:rPr lang="en-US" dirty="0"/>
              <a:t>if both of them agree on the offers, they exchange information. Otherwise, the deal does not stand and they learn nothing new.</a:t>
            </a:r>
          </a:p>
        </p:txBody>
      </p:sp>
      <p:sp>
        <p:nvSpPr>
          <p:cNvPr id="3" name="Flowchart: Process 2">
            <a:extLst>
              <a:ext uri="{FF2B5EF4-FFF2-40B4-BE49-F238E27FC236}">
                <a16:creationId xmlns:a16="http://schemas.microsoft.com/office/drawing/2014/main" id="{81A2E73D-3CC6-51CE-E68A-AC91A013B42C}"/>
              </a:ext>
            </a:extLst>
          </p:cNvPr>
          <p:cNvSpPr/>
          <p:nvPr/>
        </p:nvSpPr>
        <p:spPr>
          <a:xfrm>
            <a:off x="7892247" y="1542848"/>
            <a:ext cx="1562470" cy="609186"/>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Negotiate?</a:t>
            </a:r>
          </a:p>
        </p:txBody>
      </p:sp>
      <p:sp>
        <p:nvSpPr>
          <p:cNvPr id="4" name="Flowchart: Process 3">
            <a:extLst>
              <a:ext uri="{FF2B5EF4-FFF2-40B4-BE49-F238E27FC236}">
                <a16:creationId xmlns:a16="http://schemas.microsoft.com/office/drawing/2014/main" id="{D3CBA6B2-3F7D-98D5-96F2-9B145EED0396}"/>
              </a:ext>
            </a:extLst>
          </p:cNvPr>
          <p:cNvSpPr/>
          <p:nvPr/>
        </p:nvSpPr>
        <p:spPr>
          <a:xfrm>
            <a:off x="6809171" y="2676084"/>
            <a:ext cx="1562470" cy="609186"/>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End.</a:t>
            </a:r>
          </a:p>
        </p:txBody>
      </p:sp>
      <p:sp>
        <p:nvSpPr>
          <p:cNvPr id="6" name="Flowchart: Process 5">
            <a:extLst>
              <a:ext uri="{FF2B5EF4-FFF2-40B4-BE49-F238E27FC236}">
                <a16:creationId xmlns:a16="http://schemas.microsoft.com/office/drawing/2014/main" id="{DCA79C49-0B73-ACDF-7538-CB4C6E678DBE}"/>
              </a:ext>
            </a:extLst>
          </p:cNvPr>
          <p:cNvSpPr/>
          <p:nvPr/>
        </p:nvSpPr>
        <p:spPr>
          <a:xfrm>
            <a:off x="9031548" y="2630053"/>
            <a:ext cx="1562470" cy="609186"/>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Begin.</a:t>
            </a:r>
          </a:p>
        </p:txBody>
      </p:sp>
      <p:sp>
        <p:nvSpPr>
          <p:cNvPr id="7" name="Flowchart: Process 6">
            <a:extLst>
              <a:ext uri="{FF2B5EF4-FFF2-40B4-BE49-F238E27FC236}">
                <a16:creationId xmlns:a16="http://schemas.microsoft.com/office/drawing/2014/main" id="{DB6CFBC0-042A-FADC-5F8A-8FAB489A75F5}"/>
              </a:ext>
            </a:extLst>
          </p:cNvPr>
          <p:cNvSpPr/>
          <p:nvPr/>
        </p:nvSpPr>
        <p:spPr>
          <a:xfrm>
            <a:off x="7554894" y="3717258"/>
            <a:ext cx="1715610" cy="609186"/>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Offer &amp; Request</a:t>
            </a:r>
          </a:p>
        </p:txBody>
      </p:sp>
      <p:sp>
        <p:nvSpPr>
          <p:cNvPr id="13" name="Flowchart: Process 12">
            <a:extLst>
              <a:ext uri="{FF2B5EF4-FFF2-40B4-BE49-F238E27FC236}">
                <a16:creationId xmlns:a16="http://schemas.microsoft.com/office/drawing/2014/main" id="{94B9B5DD-C9ED-86F5-2A30-3BC47AC434C7}"/>
              </a:ext>
            </a:extLst>
          </p:cNvPr>
          <p:cNvSpPr/>
          <p:nvPr/>
        </p:nvSpPr>
        <p:spPr>
          <a:xfrm>
            <a:off x="10238167" y="3709623"/>
            <a:ext cx="1715610" cy="609186"/>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Offer &amp; Request</a:t>
            </a:r>
          </a:p>
        </p:txBody>
      </p:sp>
      <p:sp>
        <p:nvSpPr>
          <p:cNvPr id="14" name="Flowchart: Process 13">
            <a:extLst>
              <a:ext uri="{FF2B5EF4-FFF2-40B4-BE49-F238E27FC236}">
                <a16:creationId xmlns:a16="http://schemas.microsoft.com/office/drawing/2014/main" id="{E4655FA6-AD74-43B6-8F9B-E0F47BB073B8}"/>
              </a:ext>
            </a:extLst>
          </p:cNvPr>
          <p:cNvSpPr/>
          <p:nvPr/>
        </p:nvSpPr>
        <p:spPr>
          <a:xfrm>
            <a:off x="7554894" y="4624260"/>
            <a:ext cx="1715610" cy="609186"/>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Analyze full proposal</a:t>
            </a:r>
          </a:p>
        </p:txBody>
      </p:sp>
      <p:sp>
        <p:nvSpPr>
          <p:cNvPr id="15" name="Flowchart: Process 14">
            <a:extLst>
              <a:ext uri="{FF2B5EF4-FFF2-40B4-BE49-F238E27FC236}">
                <a16:creationId xmlns:a16="http://schemas.microsoft.com/office/drawing/2014/main" id="{83444DEA-2DC0-588F-AA71-BDC116B39390}"/>
              </a:ext>
            </a:extLst>
          </p:cNvPr>
          <p:cNvSpPr/>
          <p:nvPr/>
        </p:nvSpPr>
        <p:spPr>
          <a:xfrm>
            <a:off x="10310067" y="4624260"/>
            <a:ext cx="1715610" cy="609186"/>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Analyze full proposal</a:t>
            </a:r>
          </a:p>
        </p:txBody>
      </p:sp>
      <p:sp>
        <p:nvSpPr>
          <p:cNvPr id="16" name="Flowchart: Process 15">
            <a:extLst>
              <a:ext uri="{FF2B5EF4-FFF2-40B4-BE49-F238E27FC236}">
                <a16:creationId xmlns:a16="http://schemas.microsoft.com/office/drawing/2014/main" id="{86DE9692-BCB4-195B-50D8-18B24F430A9F}"/>
              </a:ext>
            </a:extLst>
          </p:cNvPr>
          <p:cNvSpPr/>
          <p:nvPr/>
        </p:nvSpPr>
        <p:spPr>
          <a:xfrm>
            <a:off x="8954978" y="5884033"/>
            <a:ext cx="1715610" cy="609186"/>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Exchange information</a:t>
            </a:r>
          </a:p>
        </p:txBody>
      </p:sp>
      <p:cxnSp>
        <p:nvCxnSpPr>
          <p:cNvPr id="18" name="Straight Arrow Connector 17">
            <a:extLst>
              <a:ext uri="{FF2B5EF4-FFF2-40B4-BE49-F238E27FC236}">
                <a16:creationId xmlns:a16="http://schemas.microsoft.com/office/drawing/2014/main" id="{F7248819-3FDB-C47A-5FBA-7C26E234E41E}"/>
              </a:ext>
            </a:extLst>
          </p:cNvPr>
          <p:cNvCxnSpPr>
            <a:cxnSpLocks/>
          </p:cNvCxnSpPr>
          <p:nvPr/>
        </p:nvCxnSpPr>
        <p:spPr>
          <a:xfrm flipH="1">
            <a:off x="7892246" y="2152034"/>
            <a:ext cx="603684" cy="54360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67E1CCA5-D3E9-B7B9-A618-543D90475B13}"/>
              </a:ext>
            </a:extLst>
          </p:cNvPr>
          <p:cNvSpPr txBox="1"/>
          <p:nvPr/>
        </p:nvSpPr>
        <p:spPr>
          <a:xfrm>
            <a:off x="7562293" y="2157844"/>
            <a:ext cx="659907" cy="369332"/>
          </a:xfrm>
          <a:prstGeom prst="rect">
            <a:avLst/>
          </a:prstGeom>
          <a:noFill/>
        </p:spPr>
        <p:txBody>
          <a:bodyPr wrap="square" rtlCol="0">
            <a:spAutoFit/>
          </a:bodyPr>
          <a:lstStyle/>
          <a:p>
            <a:pPr algn="ctr"/>
            <a:r>
              <a:rPr lang="en-US" dirty="0"/>
              <a:t>No</a:t>
            </a:r>
          </a:p>
        </p:txBody>
      </p:sp>
      <p:cxnSp>
        <p:nvCxnSpPr>
          <p:cNvPr id="20" name="Straight Arrow Connector 19">
            <a:extLst>
              <a:ext uri="{FF2B5EF4-FFF2-40B4-BE49-F238E27FC236}">
                <a16:creationId xmlns:a16="http://schemas.microsoft.com/office/drawing/2014/main" id="{3AA023CA-10CA-81AF-653D-1CBEBA87B6C9}"/>
              </a:ext>
            </a:extLst>
          </p:cNvPr>
          <p:cNvCxnSpPr>
            <a:cxnSpLocks/>
          </p:cNvCxnSpPr>
          <p:nvPr/>
        </p:nvCxnSpPr>
        <p:spPr>
          <a:xfrm>
            <a:off x="8757818" y="2152034"/>
            <a:ext cx="696899" cy="46740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7EFA0B37-D80F-A380-E624-D5E0011977A6}"/>
              </a:ext>
            </a:extLst>
          </p:cNvPr>
          <p:cNvCxnSpPr>
            <a:cxnSpLocks/>
          </p:cNvCxnSpPr>
          <p:nvPr/>
        </p:nvCxnSpPr>
        <p:spPr>
          <a:xfrm>
            <a:off x="9973689" y="3234363"/>
            <a:ext cx="696899" cy="46740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1F08FF5C-9893-3CDF-F7F1-4A384EC671B9}"/>
              </a:ext>
            </a:extLst>
          </p:cNvPr>
          <p:cNvCxnSpPr>
            <a:cxnSpLocks/>
          </p:cNvCxnSpPr>
          <p:nvPr/>
        </p:nvCxnSpPr>
        <p:spPr>
          <a:xfrm flipH="1">
            <a:off x="8593581" y="3230646"/>
            <a:ext cx="606639" cy="48661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06B27D8E-B68D-AEF9-E19F-989E75DF3E56}"/>
              </a:ext>
            </a:extLst>
          </p:cNvPr>
          <p:cNvCxnSpPr>
            <a:cxnSpLocks/>
          </p:cNvCxnSpPr>
          <p:nvPr/>
        </p:nvCxnSpPr>
        <p:spPr>
          <a:xfrm>
            <a:off x="8485571" y="4317851"/>
            <a:ext cx="10359" cy="30640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6FA2CCF4-0A18-2C97-F660-8C1B9E22420A}"/>
              </a:ext>
            </a:extLst>
          </p:cNvPr>
          <p:cNvCxnSpPr>
            <a:cxnSpLocks/>
          </p:cNvCxnSpPr>
          <p:nvPr/>
        </p:nvCxnSpPr>
        <p:spPr>
          <a:xfrm>
            <a:off x="11194504" y="4317850"/>
            <a:ext cx="10359" cy="30640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193B32A0-CA03-2FB4-7363-14460D92F3C0}"/>
              </a:ext>
            </a:extLst>
          </p:cNvPr>
          <p:cNvCxnSpPr>
            <a:cxnSpLocks/>
          </p:cNvCxnSpPr>
          <p:nvPr/>
        </p:nvCxnSpPr>
        <p:spPr>
          <a:xfrm>
            <a:off x="8757818" y="5241317"/>
            <a:ext cx="696899" cy="65035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C889123F-BAEF-793E-C661-72408949F3C8}"/>
              </a:ext>
            </a:extLst>
          </p:cNvPr>
          <p:cNvCxnSpPr>
            <a:cxnSpLocks/>
          </p:cNvCxnSpPr>
          <p:nvPr/>
        </p:nvCxnSpPr>
        <p:spPr>
          <a:xfrm flipH="1">
            <a:off x="10310067" y="5213721"/>
            <a:ext cx="782574" cy="67794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1D0D6EB0-5373-AD21-4355-597D422A7DEF}"/>
              </a:ext>
            </a:extLst>
          </p:cNvPr>
          <p:cNvSpPr txBox="1"/>
          <p:nvPr/>
        </p:nvSpPr>
        <p:spPr>
          <a:xfrm>
            <a:off x="9185416" y="3262152"/>
            <a:ext cx="1136335" cy="646331"/>
          </a:xfrm>
          <a:prstGeom prst="rect">
            <a:avLst/>
          </a:prstGeom>
          <a:noFill/>
        </p:spPr>
        <p:txBody>
          <a:bodyPr wrap="square" rtlCol="0">
            <a:spAutoFit/>
          </a:bodyPr>
          <a:lstStyle/>
          <a:p>
            <a:pPr algn="ctr"/>
            <a:r>
              <a:rPr lang="en-US" dirty="0"/>
              <a:t>Each player</a:t>
            </a:r>
          </a:p>
        </p:txBody>
      </p:sp>
      <p:sp>
        <p:nvSpPr>
          <p:cNvPr id="37" name="TextBox 36">
            <a:extLst>
              <a:ext uri="{FF2B5EF4-FFF2-40B4-BE49-F238E27FC236}">
                <a16:creationId xmlns:a16="http://schemas.microsoft.com/office/drawing/2014/main" id="{44C3B31D-CE00-FC21-13C5-F9C6C45D1B6A}"/>
              </a:ext>
            </a:extLst>
          </p:cNvPr>
          <p:cNvSpPr txBox="1"/>
          <p:nvPr/>
        </p:nvSpPr>
        <p:spPr>
          <a:xfrm>
            <a:off x="9423629" y="2195792"/>
            <a:ext cx="659907" cy="369332"/>
          </a:xfrm>
          <a:prstGeom prst="rect">
            <a:avLst/>
          </a:prstGeom>
          <a:noFill/>
        </p:spPr>
        <p:txBody>
          <a:bodyPr wrap="square" rtlCol="0">
            <a:spAutoFit/>
          </a:bodyPr>
          <a:lstStyle/>
          <a:p>
            <a:pPr algn="ctr"/>
            <a:r>
              <a:rPr lang="en-US" dirty="0"/>
              <a:t>Yes</a:t>
            </a:r>
          </a:p>
        </p:txBody>
      </p:sp>
      <p:sp>
        <p:nvSpPr>
          <p:cNvPr id="38" name="TextBox 37">
            <a:extLst>
              <a:ext uri="{FF2B5EF4-FFF2-40B4-BE49-F238E27FC236}">
                <a16:creationId xmlns:a16="http://schemas.microsoft.com/office/drawing/2014/main" id="{ACF25DDD-C2CE-F4B1-8F05-30903365DAA5}"/>
              </a:ext>
            </a:extLst>
          </p:cNvPr>
          <p:cNvSpPr txBox="1"/>
          <p:nvPr/>
        </p:nvSpPr>
        <p:spPr>
          <a:xfrm>
            <a:off x="9353068" y="5171306"/>
            <a:ext cx="1136335" cy="646331"/>
          </a:xfrm>
          <a:prstGeom prst="rect">
            <a:avLst/>
          </a:prstGeom>
          <a:noFill/>
        </p:spPr>
        <p:txBody>
          <a:bodyPr wrap="square" rtlCol="0">
            <a:spAutoFit/>
          </a:bodyPr>
          <a:lstStyle/>
          <a:p>
            <a:pPr algn="ctr"/>
            <a:r>
              <a:rPr lang="en-US" dirty="0"/>
              <a:t>If both agree</a:t>
            </a:r>
          </a:p>
        </p:txBody>
      </p:sp>
    </p:spTree>
    <p:extLst>
      <p:ext uri="{BB962C8B-B14F-4D97-AF65-F5344CB8AC3E}">
        <p14:creationId xmlns:p14="http://schemas.microsoft.com/office/powerpoint/2010/main" val="3719485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A8D5-300A-E3DE-AD89-2A9D20298BC4}"/>
              </a:ext>
            </a:extLst>
          </p:cNvPr>
          <p:cNvSpPr>
            <a:spLocks noGrp="1"/>
          </p:cNvSpPr>
          <p:nvPr>
            <p:ph type="title"/>
          </p:nvPr>
        </p:nvSpPr>
        <p:spPr/>
        <p:txBody>
          <a:bodyPr/>
          <a:lstStyle/>
          <a:p>
            <a:r>
              <a:rPr lang="en-US" dirty="0"/>
              <a:t>What is COLAB?</a:t>
            </a:r>
          </a:p>
        </p:txBody>
      </p:sp>
      <p:sp>
        <p:nvSpPr>
          <p:cNvPr id="5" name="Content Placeholder 2">
            <a:extLst>
              <a:ext uri="{FF2B5EF4-FFF2-40B4-BE49-F238E27FC236}">
                <a16:creationId xmlns:a16="http://schemas.microsoft.com/office/drawing/2014/main" id="{5A9CE9B1-5048-886A-CD17-E58D75C79446}"/>
              </a:ext>
            </a:extLst>
          </p:cNvPr>
          <p:cNvSpPr>
            <a:spLocks noGrp="1"/>
          </p:cNvSpPr>
          <p:nvPr>
            <p:ph idx="1"/>
          </p:nvPr>
        </p:nvSpPr>
        <p:spPr>
          <a:xfrm>
            <a:off x="1024128" y="2286000"/>
            <a:ext cx="5563103" cy="4023360"/>
          </a:xfrm>
        </p:spPr>
        <p:txBody>
          <a:bodyPr>
            <a:normAutofit/>
          </a:bodyPr>
          <a:lstStyle/>
          <a:p>
            <a:pPr>
              <a:buFont typeface="Wingdings" panose="05000000000000000000" pitchFamily="2" charset="2"/>
              <a:buChar char="Ø"/>
            </a:pPr>
            <a:r>
              <a:rPr lang="en-US" dirty="0"/>
              <a:t>Each agent can have a different approach. Some may use memory buffers to remember previous trades, some will use metrics to assign a score to the current proposal, while others will simply try to match the requested information.</a:t>
            </a:r>
          </a:p>
          <a:p>
            <a:pPr>
              <a:buFont typeface="Wingdings" panose="05000000000000000000" pitchFamily="2" charset="2"/>
              <a:buChar char="Ø"/>
            </a:pPr>
            <a:r>
              <a:rPr lang="en-US" dirty="0"/>
              <a:t>The default agent uses a form of DFS to approximate a target to the goal, ranking cells first based on taxi cab distance, then on whether or not it knows that specific cell.</a:t>
            </a:r>
          </a:p>
          <a:p>
            <a:pPr>
              <a:buFont typeface="Wingdings" panose="05000000000000000000" pitchFamily="2" charset="2"/>
              <a:buChar char="Ø"/>
            </a:pPr>
            <a:r>
              <a:rPr lang="en-US" dirty="0"/>
              <a:t>Some implemented strategies: </a:t>
            </a:r>
            <a:r>
              <a:rPr lang="en-US" b="1" dirty="0" err="1"/>
              <a:t>CopyPlayer</a:t>
            </a:r>
            <a:r>
              <a:rPr lang="en-US" b="1" dirty="0"/>
              <a:t>, </a:t>
            </a:r>
            <a:r>
              <a:rPr lang="en-US" b="1" dirty="0" err="1"/>
              <a:t>RememberMe</a:t>
            </a:r>
            <a:r>
              <a:rPr lang="en-US" b="1" dirty="0"/>
              <a:t>, </a:t>
            </a:r>
            <a:r>
              <a:rPr lang="en-US" b="1" dirty="0" err="1"/>
              <a:t>SimpleGA</a:t>
            </a:r>
            <a:endParaRPr lang="en-US" dirty="0"/>
          </a:p>
        </p:txBody>
      </p:sp>
      <p:pic>
        <p:nvPicPr>
          <p:cNvPr id="7" name="Picture 6">
            <a:extLst>
              <a:ext uri="{FF2B5EF4-FFF2-40B4-BE49-F238E27FC236}">
                <a16:creationId xmlns:a16="http://schemas.microsoft.com/office/drawing/2014/main" id="{5D069E30-AA6D-2D22-BF65-672400414D98}"/>
              </a:ext>
            </a:extLst>
          </p:cNvPr>
          <p:cNvPicPr>
            <a:picLocks noChangeAspect="1"/>
          </p:cNvPicPr>
          <p:nvPr/>
        </p:nvPicPr>
        <p:blipFill>
          <a:blip r:embed="rId2"/>
          <a:stretch>
            <a:fillRect/>
          </a:stretch>
        </p:blipFill>
        <p:spPr>
          <a:xfrm>
            <a:off x="6805812" y="1996267"/>
            <a:ext cx="5096586" cy="752580"/>
          </a:xfrm>
          <a:prstGeom prst="rect">
            <a:avLst/>
          </a:prstGeom>
        </p:spPr>
      </p:pic>
      <p:pic>
        <p:nvPicPr>
          <p:cNvPr id="9" name="Picture 8">
            <a:extLst>
              <a:ext uri="{FF2B5EF4-FFF2-40B4-BE49-F238E27FC236}">
                <a16:creationId xmlns:a16="http://schemas.microsoft.com/office/drawing/2014/main" id="{BDD13892-4215-C4BC-627F-83613D953EB4}"/>
              </a:ext>
            </a:extLst>
          </p:cNvPr>
          <p:cNvPicPr>
            <a:picLocks noChangeAspect="1"/>
          </p:cNvPicPr>
          <p:nvPr/>
        </p:nvPicPr>
        <p:blipFill>
          <a:blip r:embed="rId3"/>
          <a:stretch>
            <a:fillRect/>
          </a:stretch>
        </p:blipFill>
        <p:spPr>
          <a:xfrm>
            <a:off x="6587231" y="2950015"/>
            <a:ext cx="3391373" cy="943107"/>
          </a:xfrm>
          <a:prstGeom prst="rect">
            <a:avLst/>
          </a:prstGeom>
        </p:spPr>
      </p:pic>
      <p:pic>
        <p:nvPicPr>
          <p:cNvPr id="11" name="Picture 10">
            <a:extLst>
              <a:ext uri="{FF2B5EF4-FFF2-40B4-BE49-F238E27FC236}">
                <a16:creationId xmlns:a16="http://schemas.microsoft.com/office/drawing/2014/main" id="{14CD0BB5-6B2C-B0C9-1A00-978E3C9C51BE}"/>
              </a:ext>
            </a:extLst>
          </p:cNvPr>
          <p:cNvPicPr>
            <a:picLocks noChangeAspect="1"/>
          </p:cNvPicPr>
          <p:nvPr/>
        </p:nvPicPr>
        <p:blipFill>
          <a:blip r:embed="rId4"/>
          <a:stretch>
            <a:fillRect/>
          </a:stretch>
        </p:blipFill>
        <p:spPr>
          <a:xfrm>
            <a:off x="6732602" y="4159898"/>
            <a:ext cx="3982006" cy="828791"/>
          </a:xfrm>
          <a:prstGeom prst="rect">
            <a:avLst/>
          </a:prstGeom>
        </p:spPr>
      </p:pic>
    </p:spTree>
    <p:extLst>
      <p:ext uri="{BB962C8B-B14F-4D97-AF65-F5344CB8AC3E}">
        <p14:creationId xmlns:p14="http://schemas.microsoft.com/office/powerpoint/2010/main" val="434484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197</TotalTime>
  <Words>1486</Words>
  <Application>Microsoft Office PowerPoint</Application>
  <PresentationFormat>Widescreen</PresentationFormat>
  <Paragraphs>112</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NimbusMonL-Regu</vt:lpstr>
      <vt:lpstr>Tw Cen MT</vt:lpstr>
      <vt:lpstr>Tw Cen MT Condensed</vt:lpstr>
      <vt:lpstr>URWPalladioL-Roma</vt:lpstr>
      <vt:lpstr>Wingdings</vt:lpstr>
      <vt:lpstr>Wingdings 3</vt:lpstr>
      <vt:lpstr>Integral</vt:lpstr>
      <vt:lpstr>COLAB – A Maze game</vt:lpstr>
      <vt:lpstr>Table of Contents</vt:lpstr>
      <vt:lpstr>Inspiration: (Iterated) Prisoner’s Dilemma</vt:lpstr>
      <vt:lpstr>Inspiration: (Iterated) Prisoner’s Dilemma</vt:lpstr>
      <vt:lpstr>Inspiration: (Iterated) Prisoner’s Dilemma</vt:lpstr>
      <vt:lpstr>A more complex environment</vt:lpstr>
      <vt:lpstr>What is Colab?</vt:lpstr>
      <vt:lpstr>What is Colab?</vt:lpstr>
      <vt:lpstr>What is COLAB?</vt:lpstr>
      <vt:lpstr>PowerPoint Presentation</vt:lpstr>
      <vt:lpstr>How to play?</vt:lpstr>
      <vt:lpstr>PowerPoint Presentation</vt:lpstr>
      <vt:lpstr>How to play?</vt:lpstr>
      <vt:lpstr>Important questions</vt:lpstr>
      <vt:lpstr>Simulated evolution using Genetic Algorithms</vt:lpstr>
      <vt:lpstr>Fitness function</vt:lpstr>
      <vt:lpstr>Fitness function</vt:lpstr>
      <vt:lpstr>Fitness function</vt:lpstr>
      <vt:lpstr>Future work</vt:lpstr>
      <vt:lpstr>FUTURE WORK</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Adrian</dc:creator>
  <cp:lastModifiedBy>Adrian</cp:lastModifiedBy>
  <cp:revision>11</cp:revision>
  <dcterms:created xsi:type="dcterms:W3CDTF">2024-06-25T16:12:43Z</dcterms:created>
  <dcterms:modified xsi:type="dcterms:W3CDTF">2024-06-25T19:29:57Z</dcterms:modified>
</cp:coreProperties>
</file>