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60" r:id="rId4"/>
    <p:sldId id="263" r:id="rId5"/>
    <p:sldId id="258" r:id="rId6"/>
    <p:sldId id="264" r:id="rId7"/>
    <p:sldId id="272" r:id="rId8"/>
    <p:sldId id="265" r:id="rId9"/>
    <p:sldId id="270" r:id="rId10"/>
    <p:sldId id="271" r:id="rId11"/>
    <p:sldId id="266" r:id="rId12"/>
    <p:sldId id="267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9CD96-B53D-4A6F-8EE2-FAA477ED814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E3780-CEE7-4B8C-8E39-06BEC35C4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7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E3780-CEE7-4B8C-8E39-06BEC35C4B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3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E5A8A92-5A16-4F0C-8980-8C865FF0C47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F658-653F-40DC-B53F-D89F11528F9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56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A92-5A16-4F0C-8980-8C865FF0C47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F658-653F-40DC-B53F-D89F1152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5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A92-5A16-4F0C-8980-8C865FF0C47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F658-653F-40DC-B53F-D89F11528F9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64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A92-5A16-4F0C-8980-8C865FF0C47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F658-653F-40DC-B53F-D89F1152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9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A92-5A16-4F0C-8980-8C865FF0C47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F658-653F-40DC-B53F-D89F11528F9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61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A92-5A16-4F0C-8980-8C865FF0C47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F658-653F-40DC-B53F-D89F1152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2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A92-5A16-4F0C-8980-8C865FF0C47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F658-653F-40DC-B53F-D89F1152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7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A92-5A16-4F0C-8980-8C865FF0C47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F658-653F-40DC-B53F-D89F1152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2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A92-5A16-4F0C-8980-8C865FF0C47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F658-653F-40DC-B53F-D89F1152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A92-5A16-4F0C-8980-8C865FF0C47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F658-653F-40DC-B53F-D89F1152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1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A92-5A16-4F0C-8980-8C865FF0C47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F658-653F-40DC-B53F-D89F11528F9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4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E5A8A92-5A16-4F0C-8980-8C865FF0C47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CCF658-653F-40DC-B53F-D89F11528F9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56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CC00-6257-E000-AB94-E9B3525B2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Maze generation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3BC90-3E90-0E13-5531-EB079CD71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Author: </a:t>
            </a:r>
            <a:r>
              <a:rPr lang="en-US" dirty="0" err="1"/>
              <a:t>Peterc</a:t>
            </a:r>
            <a:r>
              <a:rPr lang="ro-RO" dirty="0"/>
              <a:t>ă Adrian</a:t>
            </a:r>
          </a:p>
          <a:p>
            <a:r>
              <a:rPr lang="ro-RO" dirty="0"/>
              <a:t>Coordinator: Lect. Dr. Eugen Croitoru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4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7777-FBEC-0DBD-5C30-8E3F7402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Third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A720D-92AA-1981-792E-EA966EBD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587" y="370349"/>
            <a:ext cx="3541976" cy="6117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E30AB-9060-5E91-2E0D-DC557B562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560" y="2770216"/>
            <a:ext cx="2574524" cy="257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51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3A8C-A1AB-8D3A-80A9-79D6967F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D733-A742-0386-6CDF-287FC251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sample size of 10000 mazes with a 64x64 size: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1CE8DB1-7112-FF30-3DFB-46BF9E559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908247"/>
              </p:ext>
            </p:extLst>
          </p:nvPr>
        </p:nvGraphicFramePr>
        <p:xfrm>
          <a:off x="1024127" y="2716804"/>
          <a:ext cx="7134452" cy="33111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67226">
                  <a:extLst>
                    <a:ext uri="{9D8B030D-6E8A-4147-A177-3AD203B41FA5}">
                      <a16:colId xmlns:a16="http://schemas.microsoft.com/office/drawing/2014/main" val="1310692671"/>
                    </a:ext>
                  </a:extLst>
                </a:gridCol>
                <a:gridCol w="3567226">
                  <a:extLst>
                    <a:ext uri="{9D8B030D-6E8A-4147-A177-3AD203B41FA5}">
                      <a16:colId xmlns:a16="http://schemas.microsoft.com/office/drawing/2014/main" val="3384465711"/>
                    </a:ext>
                  </a:extLst>
                </a:gridCol>
              </a:tblGrid>
              <a:tr h="849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speed (in 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484727"/>
                  </a:ext>
                </a:extLst>
              </a:tr>
              <a:tr h="492287">
                <a:tc>
                  <a:txBody>
                    <a:bodyPr/>
                    <a:lstStyle/>
                    <a:p>
                      <a:r>
                        <a:rPr lang="en-US" dirty="0"/>
                        <a:t>Depth First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814747"/>
                  </a:ext>
                </a:extLst>
              </a:tr>
              <a:tr h="492287">
                <a:tc>
                  <a:txBody>
                    <a:bodyPr/>
                    <a:lstStyle/>
                    <a:p>
                      <a:r>
                        <a:rPr lang="en-US" dirty="0"/>
                        <a:t>Hunt and 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0.03418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42471"/>
                  </a:ext>
                </a:extLst>
              </a:tr>
              <a:tr h="492287">
                <a:tc>
                  <a:txBody>
                    <a:bodyPr/>
                    <a:lstStyle/>
                    <a:p>
                      <a:r>
                        <a:rPr lang="en-US" dirty="0"/>
                        <a:t>Binary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769934"/>
                  </a:ext>
                </a:extLst>
              </a:tr>
              <a:tr h="492287">
                <a:tc>
                  <a:txBody>
                    <a:bodyPr/>
                    <a:lstStyle/>
                    <a:p>
                      <a:r>
                        <a:rPr lang="en-US" dirty="0"/>
                        <a:t>Kruskal Randomized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1.13519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3016"/>
                  </a:ext>
                </a:extLst>
              </a:tr>
              <a:tr h="492287">
                <a:tc>
                  <a:txBody>
                    <a:bodyPr/>
                    <a:lstStyle/>
                    <a:p>
                      <a:r>
                        <a:rPr lang="en-US" dirty="0"/>
                        <a:t>Aldous Broder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5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08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3A8C-A1AB-8D3A-80A9-79D6967F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D733-A742-0386-6CDF-287FC251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 sample size of 10000 mazes with a 64x64 size: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6FBBF4-9B6F-9A6A-4BC3-88ED132C4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87295"/>
              </p:ext>
            </p:extLst>
          </p:nvPr>
        </p:nvGraphicFramePr>
        <p:xfrm>
          <a:off x="1024128" y="2911777"/>
          <a:ext cx="8599266" cy="26355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6422">
                  <a:extLst>
                    <a:ext uri="{9D8B030D-6E8A-4147-A177-3AD203B41FA5}">
                      <a16:colId xmlns:a16="http://schemas.microsoft.com/office/drawing/2014/main" val="1326957476"/>
                    </a:ext>
                  </a:extLst>
                </a:gridCol>
                <a:gridCol w="2866422">
                  <a:extLst>
                    <a:ext uri="{9D8B030D-6E8A-4147-A177-3AD203B41FA5}">
                      <a16:colId xmlns:a16="http://schemas.microsoft.com/office/drawing/2014/main" val="4163825260"/>
                    </a:ext>
                  </a:extLst>
                </a:gridCol>
                <a:gridCol w="2866422">
                  <a:extLst>
                    <a:ext uri="{9D8B030D-6E8A-4147-A177-3AD203B41FA5}">
                      <a16:colId xmlns:a16="http://schemas.microsoft.com/office/drawing/2014/main" val="464325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speed (in 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37053"/>
                  </a:ext>
                </a:extLst>
              </a:tr>
              <a:tr h="410494">
                <a:tc>
                  <a:txBody>
                    <a:bodyPr/>
                    <a:lstStyle/>
                    <a:p>
                      <a:r>
                        <a:rPr lang="en-US" dirty="0"/>
                        <a:t>First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(100, 1)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0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(100, 1000)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43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(100, 1)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5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Second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(100, 1000)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92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Third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(100, 1)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2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(100, 1000)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899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48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091C-2DDB-B12F-2585-451FC17F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7AC6-5BD1-3207-D473-478BBC28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Autoencoders (mainly the decoder part) to create mazes from random noise</a:t>
            </a:r>
          </a:p>
          <a:p>
            <a:r>
              <a:rPr lang="en-US" dirty="0"/>
              <a:t>Using Genetic Algorithms to evolve mazes starting from semi-random noise</a:t>
            </a:r>
          </a:p>
          <a:p>
            <a:pPr lvl="1"/>
            <a:r>
              <a:rPr lang="en-US" dirty="0"/>
              <a:t>Instead of relying only on random noise, preprocess it</a:t>
            </a:r>
          </a:p>
          <a:p>
            <a:r>
              <a:rPr lang="en-US" dirty="0"/>
              <a:t>Further testing with GANs using inspiration from cross-validation techniques</a:t>
            </a:r>
          </a:p>
          <a:p>
            <a:pPr lvl="1"/>
            <a:r>
              <a:rPr lang="en-US" dirty="0"/>
              <a:t>Big/small structure for both discriminator and generator</a:t>
            </a:r>
          </a:p>
          <a:p>
            <a:r>
              <a:rPr lang="en-US" dirty="0"/>
              <a:t>Adjust GANs for maze “data” instead of maze “pictures”</a:t>
            </a:r>
          </a:p>
          <a:p>
            <a:pPr lvl="1"/>
            <a:r>
              <a:rPr lang="en-US" dirty="0"/>
              <a:t>Only deep connected layers for the generator, then a post processing step to create the actual image</a:t>
            </a:r>
          </a:p>
          <a:p>
            <a:r>
              <a:rPr lang="en-US" dirty="0"/>
              <a:t>Using Neural Networks designed to work directly with graphs (Graph Neural Networks)</a:t>
            </a:r>
          </a:p>
        </p:txBody>
      </p:sp>
    </p:spTree>
    <p:extLst>
      <p:ext uri="{BB962C8B-B14F-4D97-AF65-F5344CB8AC3E}">
        <p14:creationId xmlns:p14="http://schemas.microsoft.com/office/powerpoint/2010/main" val="2626527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F93B-A45E-2939-5C82-AEA30153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A2516-6BA9-4DD9-D4A0-903C9F93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a public API for maze generation using AI (currently in active development)</a:t>
            </a:r>
          </a:p>
          <a:p>
            <a:r>
              <a:rPr lang="en-US" dirty="0"/>
              <a:t>The final goal is to build a reliable API for both 2D and 3D maze generation</a:t>
            </a:r>
          </a:p>
          <a:p>
            <a:pPr lvl="1"/>
            <a:r>
              <a:rPr lang="en-US" dirty="0"/>
              <a:t>I plan to implement a simple application that uses the 3D API to generate content for the user</a:t>
            </a:r>
          </a:p>
          <a:p>
            <a:r>
              <a:rPr lang="en-US" dirty="0"/>
              <a:t>Other research directions:</a:t>
            </a:r>
          </a:p>
          <a:p>
            <a:pPr lvl="1"/>
            <a:r>
              <a:rPr lang="en-US" dirty="0"/>
              <a:t>Infinite mazes and their applications</a:t>
            </a:r>
          </a:p>
          <a:p>
            <a:pPr lvl="1"/>
            <a:r>
              <a:rPr lang="en-US" dirty="0"/>
              <a:t>Analysis over whole maze generation versus patch maze generation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1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472E2-87DA-60B3-2473-B6AD1495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608" y="2679192"/>
            <a:ext cx="6166785" cy="1499616"/>
          </a:xfrm>
        </p:spPr>
        <p:txBody>
          <a:bodyPr>
            <a:noAutofit/>
          </a:bodyPr>
          <a:lstStyle/>
          <a:p>
            <a:pPr algn="ctr"/>
            <a:r>
              <a:rPr lang="en-US" sz="19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26561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2873-F95C-A53B-D352-90BCDDF7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170B-C0D7-1C6F-A51B-37428043E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Random methods</a:t>
            </a:r>
          </a:p>
          <a:p>
            <a:pPr lvl="1"/>
            <a:r>
              <a:rPr lang="en-US" dirty="0"/>
              <a:t>Aldous-Broder Algorithm</a:t>
            </a:r>
          </a:p>
          <a:p>
            <a:pPr lvl="1"/>
            <a:r>
              <a:rPr lang="en-US" dirty="0"/>
              <a:t>Kruskal Randomized Algorithm</a:t>
            </a:r>
          </a:p>
          <a:p>
            <a:pPr lvl="1"/>
            <a:r>
              <a:rPr lang="en-US" dirty="0"/>
              <a:t>Hunt and Kill algorithm</a:t>
            </a:r>
          </a:p>
          <a:p>
            <a:r>
              <a:rPr lang="en-US" dirty="0"/>
              <a:t>Division methods</a:t>
            </a:r>
          </a:p>
          <a:p>
            <a:pPr lvl="1"/>
            <a:r>
              <a:rPr lang="en-US" dirty="0"/>
              <a:t>Recursive Division</a:t>
            </a:r>
          </a:p>
          <a:p>
            <a:r>
              <a:rPr lang="en-US" dirty="0"/>
              <a:t>Cell traversal methods</a:t>
            </a:r>
          </a:p>
          <a:p>
            <a:pPr lvl="1"/>
            <a:r>
              <a:rPr lang="en-US" dirty="0"/>
              <a:t>Depth First Search</a:t>
            </a:r>
          </a:p>
          <a:p>
            <a:pPr lvl="1"/>
            <a:r>
              <a:rPr lang="en-US" dirty="0"/>
              <a:t>Breath First Search</a:t>
            </a:r>
          </a:p>
          <a:p>
            <a:r>
              <a:rPr lang="en-US" dirty="0"/>
              <a:t>Cellular Automata approaches</a:t>
            </a:r>
          </a:p>
          <a:p>
            <a:pPr lvl="1"/>
            <a:r>
              <a:rPr lang="en-US" dirty="0"/>
              <a:t>Binary Tree</a:t>
            </a:r>
          </a:p>
          <a:p>
            <a:pPr lvl="1"/>
            <a:r>
              <a:rPr lang="en-US" dirty="0"/>
              <a:t>Eller’s Algorithm</a:t>
            </a:r>
          </a:p>
          <a:p>
            <a:pPr lvl="1"/>
            <a:r>
              <a:rPr lang="en-US" dirty="0"/>
              <a:t>Sidewinder Algorithm</a:t>
            </a:r>
          </a:p>
        </p:txBody>
      </p:sp>
    </p:spTree>
    <p:extLst>
      <p:ext uri="{BB962C8B-B14F-4D97-AF65-F5344CB8AC3E}">
        <p14:creationId xmlns:p14="http://schemas.microsoft.com/office/powerpoint/2010/main" val="188448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DB19-B14D-9C69-FD61-9C7016DF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231E-8934-8C1D-E660-1E967CACE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0" y="5732646"/>
            <a:ext cx="2920753" cy="330668"/>
          </a:xfrm>
        </p:spPr>
        <p:txBody>
          <a:bodyPr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000" dirty="0"/>
              <a:t>Aldous-Broder Algorithm</a:t>
            </a: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CB2AFE-74F1-DAD9-FA67-3DF1D1809FA4}"/>
              </a:ext>
            </a:extLst>
          </p:cNvPr>
          <p:cNvSpPr txBox="1">
            <a:spLocks/>
          </p:cNvSpPr>
          <p:nvPr/>
        </p:nvSpPr>
        <p:spPr>
          <a:xfrm>
            <a:off x="9419944" y="5732646"/>
            <a:ext cx="2683276" cy="3330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/>
              <a:t>Hunt</a:t>
            </a:r>
            <a:r>
              <a:rPr lang="en-US" sz="2000" dirty="0"/>
              <a:t> and Kill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64980-713D-906F-A47A-DCACABA92D50}"/>
              </a:ext>
            </a:extLst>
          </p:cNvPr>
          <p:cNvSpPr txBox="1"/>
          <p:nvPr/>
        </p:nvSpPr>
        <p:spPr>
          <a:xfrm>
            <a:off x="4296608" y="5695615"/>
            <a:ext cx="334706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Kruskal Randomized Algorithm</a:t>
            </a:r>
            <a:endParaRPr lang="ro-RO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65AC87-D58C-BD16-DFAE-64C9A04D2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4" y="2961442"/>
            <a:ext cx="2272683" cy="2272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7D7C85-8231-E6D1-2A52-C625B87A1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944" y="2961443"/>
            <a:ext cx="2272683" cy="2272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F2C60D-FE0F-76D4-0906-AD203FCDD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271" y="2961442"/>
            <a:ext cx="2157458" cy="2157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501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DB19-B14D-9C69-FD61-9C7016DF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231E-8934-8C1D-E660-1E967CACE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7479" y="5774706"/>
            <a:ext cx="2920753" cy="330668"/>
          </a:xfrm>
        </p:spPr>
        <p:txBody>
          <a:bodyPr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ro-RO" sz="2000" dirty="0"/>
              <a:t>Binary Tree</a:t>
            </a: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64980-713D-906F-A47A-DCACABA92D50}"/>
              </a:ext>
            </a:extLst>
          </p:cNvPr>
          <p:cNvSpPr txBox="1"/>
          <p:nvPr/>
        </p:nvSpPr>
        <p:spPr>
          <a:xfrm>
            <a:off x="7057564" y="5705264"/>
            <a:ext cx="334706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Depth First Search</a:t>
            </a:r>
            <a:endParaRPr lang="ro-RO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A6E71-DA05-654C-1821-EC6132FEB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26" y="3471060"/>
            <a:ext cx="1873189" cy="1873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CA7028-6327-F825-B177-47A0D0AB9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358" y="3471059"/>
            <a:ext cx="1873189" cy="1873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402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955E-3C2A-711F-B943-A27C224C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D8D46-7FB0-8C10-118D-D9C863F4D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is a maze defined?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Complexity</a:t>
            </a:r>
          </a:p>
          <a:p>
            <a:pPr lvl="1"/>
            <a:r>
              <a:rPr lang="en-US" dirty="0"/>
              <a:t>Connectivity (very important)</a:t>
            </a:r>
          </a:p>
          <a:p>
            <a:pPr lvl="1"/>
            <a:r>
              <a:rPr lang="en-US" dirty="0"/>
              <a:t>Solvability</a:t>
            </a:r>
          </a:p>
          <a:p>
            <a:r>
              <a:rPr lang="en-US" dirty="0"/>
              <a:t>What is the smallest part of a maze? What are its building blocks?</a:t>
            </a:r>
          </a:p>
          <a:p>
            <a:r>
              <a:rPr lang="en-US" dirty="0"/>
              <a:t>Where does it start/end?</a:t>
            </a:r>
          </a:p>
          <a:p>
            <a:pPr lvl="1"/>
            <a:r>
              <a:rPr lang="en-US" dirty="0"/>
              <a:t>Single start/end point</a:t>
            </a:r>
          </a:p>
          <a:p>
            <a:pPr lvl="1"/>
            <a:r>
              <a:rPr lang="en-US" dirty="0"/>
              <a:t>Multiple start/end points</a:t>
            </a:r>
          </a:p>
          <a:p>
            <a:r>
              <a:rPr lang="en-US" dirty="0"/>
              <a:t>What makes it “hard”?</a:t>
            </a:r>
          </a:p>
          <a:p>
            <a:pPr lvl="1"/>
            <a:r>
              <a:rPr lang="en-US" dirty="0"/>
              <a:t>How quick can it be solved?</a:t>
            </a:r>
          </a:p>
          <a:p>
            <a:pPr lvl="1"/>
            <a:r>
              <a:rPr lang="en-US" dirty="0"/>
              <a:t>How many start/end points does it have?</a:t>
            </a:r>
          </a:p>
          <a:p>
            <a:pPr lvl="1"/>
            <a:r>
              <a:rPr lang="en-US" dirty="0"/>
              <a:t>How many start-end paths between the same start/end points does it have?</a:t>
            </a:r>
          </a:p>
          <a:p>
            <a:pPr lvl="1"/>
            <a:r>
              <a:rPr lang="en-US" dirty="0"/>
              <a:t>Density of walkable areas over number of walls?</a:t>
            </a:r>
          </a:p>
        </p:txBody>
      </p:sp>
    </p:spTree>
    <p:extLst>
      <p:ext uri="{BB962C8B-B14F-4D97-AF65-F5344CB8AC3E}">
        <p14:creationId xmlns:p14="http://schemas.microsoft.com/office/powerpoint/2010/main" val="116809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362A-A86D-658E-2E44-72B20985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approach: GANs</a:t>
            </a:r>
            <a:endParaRPr lang="en-US" dirty="0"/>
          </a:p>
        </p:txBody>
      </p:sp>
      <p:pic>
        <p:nvPicPr>
          <p:cNvPr id="4" name="Picture 4" descr="Generative Adversarial Network (GAN) - GeeksforGeeks">
            <a:extLst>
              <a:ext uri="{FF2B5EF4-FFF2-40B4-BE49-F238E27FC236}">
                <a16:creationId xmlns:a16="http://schemas.microsoft.com/office/drawing/2014/main" id="{D7F316DB-AE41-FF03-7616-BD213C01C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457" y="3400418"/>
            <a:ext cx="5529085" cy="311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8871-5E27-11DF-C6A1-ED0F4E772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tested models, various results to compare</a:t>
            </a:r>
          </a:p>
          <a:p>
            <a:r>
              <a:rPr lang="en-GB" dirty="0"/>
              <a:t>Already used for PCG (Procedural Content Generation)</a:t>
            </a:r>
          </a:p>
          <a:p>
            <a:r>
              <a:rPr lang="en-GB" dirty="0"/>
              <a:t>Can achieve good results even with a smaller size</a:t>
            </a:r>
          </a:p>
        </p:txBody>
      </p:sp>
    </p:spTree>
    <p:extLst>
      <p:ext uri="{BB962C8B-B14F-4D97-AF65-F5344CB8AC3E}">
        <p14:creationId xmlns:p14="http://schemas.microsoft.com/office/powerpoint/2010/main" val="13516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CF2D-2F48-9841-A40B-6FB5795F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GANs: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EE0C-DEFD-9DC7-C809-CC567A005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define the discriminator? (again, what defines a maze?)</a:t>
            </a:r>
          </a:p>
          <a:p>
            <a:pPr lvl="1"/>
            <a:r>
              <a:rPr lang="en-US" dirty="0"/>
              <a:t>Let the GAN decide</a:t>
            </a:r>
          </a:p>
          <a:p>
            <a:pPr lvl="1"/>
            <a:r>
              <a:rPr lang="en-US" dirty="0"/>
              <a:t>Provide a standard way (an agent perhaps) to determine solvability</a:t>
            </a:r>
          </a:p>
          <a:p>
            <a:r>
              <a:rPr lang="en-US" dirty="0"/>
              <a:t>How to prevent mode collapse?</a:t>
            </a:r>
          </a:p>
          <a:p>
            <a:pPr lvl="1"/>
            <a:r>
              <a:rPr lang="en-US" dirty="0"/>
              <a:t>Bigger dataset?</a:t>
            </a:r>
          </a:p>
          <a:p>
            <a:pPr lvl="1"/>
            <a:r>
              <a:rPr lang="en-US" dirty="0"/>
              <a:t>Longer training time?</a:t>
            </a:r>
          </a:p>
          <a:p>
            <a:r>
              <a:rPr lang="en-US" dirty="0"/>
              <a:t>How to prevent overtraining?</a:t>
            </a:r>
          </a:p>
          <a:p>
            <a:r>
              <a:rPr lang="en-US" dirty="0"/>
              <a:t>Are bigger models suitable?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7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0272-68DC-76B6-30F7-9C4F50C4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7" y="621437"/>
            <a:ext cx="10515600" cy="1325563"/>
          </a:xfrm>
        </p:spPr>
        <p:txBody>
          <a:bodyPr/>
          <a:lstStyle/>
          <a:p>
            <a:r>
              <a:rPr lang="en-US" dirty="0"/>
              <a:t>Architecture – first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C0C4EB-9200-1551-553D-8B04ACCD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216" y="2748379"/>
            <a:ext cx="2627790" cy="262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C4195E-98E7-B60E-CF2D-18751B39C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229" y="235258"/>
            <a:ext cx="1561646" cy="63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0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0321-F975-FC37-CF2D-AFD42E10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48640"/>
            <a:ext cx="9720072" cy="1499616"/>
          </a:xfrm>
        </p:spPr>
        <p:txBody>
          <a:bodyPr/>
          <a:lstStyle/>
          <a:p>
            <a:r>
              <a:rPr lang="en-US" dirty="0"/>
              <a:t>Architecture – second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C5BAB-1B5E-EBE9-88F6-184B361F5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362" y="204186"/>
            <a:ext cx="1510910" cy="6179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B3E9EB-E6E0-914D-639E-C2D9356C2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909" y="2739499"/>
            <a:ext cx="2533835" cy="25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40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819</TotalTime>
  <Words>549</Words>
  <Application>Microsoft Office PowerPoint</Application>
  <PresentationFormat>Widescreen</PresentationFormat>
  <Paragraphs>110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Tw Cen MT</vt:lpstr>
      <vt:lpstr>Tw Cen MT Condensed</vt:lpstr>
      <vt:lpstr>Wingdings 3</vt:lpstr>
      <vt:lpstr>Integral</vt:lpstr>
      <vt:lpstr>Maze generation techniques</vt:lpstr>
      <vt:lpstr>State of the Art methods</vt:lpstr>
      <vt:lpstr>State of the Art methods</vt:lpstr>
      <vt:lpstr>State of the Art methods</vt:lpstr>
      <vt:lpstr>Challenges</vt:lpstr>
      <vt:lpstr>New approach: GANs</vt:lpstr>
      <vt:lpstr>GANs: Challenges</vt:lpstr>
      <vt:lpstr>Architecture – first model</vt:lpstr>
      <vt:lpstr>Architecture – second model</vt:lpstr>
      <vt:lpstr>Architecture – Third model</vt:lpstr>
      <vt:lpstr>Results</vt:lpstr>
      <vt:lpstr>Results</vt:lpstr>
      <vt:lpstr>Future Ideas</vt:lpstr>
      <vt:lpstr>Future Ideas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generation techniques</dc:title>
  <dc:creator>Adrian</dc:creator>
  <cp:lastModifiedBy>Adrian</cp:lastModifiedBy>
  <cp:revision>10</cp:revision>
  <dcterms:created xsi:type="dcterms:W3CDTF">2023-06-21T07:50:47Z</dcterms:created>
  <dcterms:modified xsi:type="dcterms:W3CDTF">2023-06-21T21:52:21Z</dcterms:modified>
</cp:coreProperties>
</file>