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0"/>
  </p:notesMasterIdLst>
  <p:sldIdLst>
    <p:sldId id="256" r:id="rId2"/>
    <p:sldId id="257" r:id="rId3"/>
    <p:sldId id="265" r:id="rId4"/>
    <p:sldId id="266"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Lst>
  <p:sldSz cx="12192000" cy="6858000"/>
  <p:notesSz cx="6858000" cy="9144000"/>
  <p:defaultTextStyle>
    <a:defPPr>
      <a:defRPr lang="fr-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7AC84-CB1E-4764-919A-65EB436FB3AA}"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F8F32-60BB-497C-9A31-38D0FC425BE5}" type="slidenum">
              <a:rPr lang="en-US" smtClean="0"/>
              <a:t>‹#›</a:t>
            </a:fld>
            <a:endParaRPr lang="en-US"/>
          </a:p>
        </p:txBody>
      </p:sp>
    </p:spTree>
    <p:extLst>
      <p:ext uri="{BB962C8B-B14F-4D97-AF65-F5344CB8AC3E}">
        <p14:creationId xmlns:p14="http://schemas.microsoft.com/office/powerpoint/2010/main" val="1090610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https://goerli.etherscan.io/token/0x83B8d62C0a2F9db377473dB22fD6d9B306Dd77f5</a:t>
            </a:r>
          </a:p>
        </p:txBody>
      </p:sp>
      <p:sp>
        <p:nvSpPr>
          <p:cNvPr id="4" name="Slide Number Placeholder 3"/>
          <p:cNvSpPr>
            <a:spLocks noGrp="1"/>
          </p:cNvSpPr>
          <p:nvPr>
            <p:ph type="sldNum" sz="quarter" idx="5"/>
          </p:nvPr>
        </p:nvSpPr>
        <p:spPr/>
        <p:txBody>
          <a:bodyPr/>
          <a:lstStyle/>
          <a:p>
            <a:fld id="{D44F8F32-60BB-497C-9A31-38D0FC425BE5}" type="slidenum">
              <a:rPr lang="en-US" smtClean="0"/>
              <a:t>4</a:t>
            </a:fld>
            <a:endParaRPr lang="en-US"/>
          </a:p>
        </p:txBody>
      </p:sp>
    </p:spTree>
    <p:extLst>
      <p:ext uri="{BB962C8B-B14F-4D97-AF65-F5344CB8AC3E}">
        <p14:creationId xmlns:p14="http://schemas.microsoft.com/office/powerpoint/2010/main" val="255558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3/19/2023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31485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4805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5833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5803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9463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7193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5965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0560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729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8981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3/19/2023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7608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3/19/2023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7035375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C649CA-8224-97F8-FE3B-C01DF6583A8F}"/>
              </a:ext>
            </a:extLst>
          </p:cNvPr>
          <p:cNvSpPr>
            <a:spLocks noGrp="1"/>
          </p:cNvSpPr>
          <p:nvPr>
            <p:ph type="ctrTitle"/>
          </p:nvPr>
        </p:nvSpPr>
        <p:spPr>
          <a:xfrm>
            <a:off x="1084728" y="1597961"/>
            <a:ext cx="3176721" cy="3162300"/>
          </a:xfrm>
        </p:spPr>
        <p:txBody>
          <a:bodyPr anchor="t">
            <a:normAutofit/>
          </a:bodyPr>
          <a:lstStyle/>
          <a:p>
            <a:pPr defTabSz="914400" rtl="1" eaLnBrk="1" latinLnBrk="0" hangingPunct="1">
              <a:spcBef>
                <a:spcPct val="0"/>
              </a:spcBef>
              <a:buNone/>
            </a:pPr>
            <a:r>
              <a:rPr lang="en-US" sz="4800" dirty="0"/>
              <a:t>Chat App</a:t>
            </a:r>
            <a:endParaRPr lang="fr-IL" sz="4800" dirty="0"/>
          </a:p>
        </p:txBody>
      </p:sp>
      <p:sp>
        <p:nvSpPr>
          <p:cNvPr id="3" name="Sous-titre 2">
            <a:extLst>
              <a:ext uri="{FF2B5EF4-FFF2-40B4-BE49-F238E27FC236}">
                <a16:creationId xmlns:a16="http://schemas.microsoft.com/office/drawing/2014/main" id="{83A2F1C8-713A-E1B1-6D35-896EFAB48F55}"/>
              </a:ext>
            </a:extLst>
          </p:cNvPr>
          <p:cNvSpPr>
            <a:spLocks noGrp="1"/>
          </p:cNvSpPr>
          <p:nvPr>
            <p:ph type="subTitle" idx="1"/>
          </p:nvPr>
        </p:nvSpPr>
        <p:spPr>
          <a:xfrm>
            <a:off x="1084728" y="4902489"/>
            <a:ext cx="3176721" cy="985075"/>
          </a:xfrm>
        </p:spPr>
        <p:txBody>
          <a:bodyPr anchor="b">
            <a:noAutofit/>
          </a:bodyPr>
          <a:lstStyle/>
          <a:p>
            <a:pPr algn="r">
              <a:lnSpc>
                <a:spcPct val="110000"/>
              </a:lnSpc>
            </a:pPr>
            <a:r>
              <a:rPr lang="he-IL" sz="1600" b="1" dirty="0">
                <a:latin typeface="Arial" panose="020B0604020202020204" pitchFamily="34" charset="0"/>
                <a:cs typeface="Arial" panose="020B0604020202020204" pitchFamily="34" charset="0"/>
              </a:rPr>
              <a:t>נעמי </a:t>
            </a:r>
            <a:r>
              <a:rPr lang="he-IL" sz="1600" b="1" dirty="0" err="1">
                <a:latin typeface="Arial" panose="020B0604020202020204" pitchFamily="34" charset="0"/>
                <a:cs typeface="Arial" panose="020B0604020202020204" pitchFamily="34" charset="0"/>
              </a:rPr>
              <a:t>מרציאנו</a:t>
            </a:r>
            <a:r>
              <a:rPr lang="he-IL" sz="1600" b="1" dirty="0">
                <a:latin typeface="Arial" panose="020B0604020202020204" pitchFamily="34" charset="0"/>
                <a:cs typeface="Arial" panose="020B0604020202020204" pitchFamily="34" charset="0"/>
              </a:rPr>
              <a:t> 340879006</a:t>
            </a:r>
          </a:p>
          <a:p>
            <a:pPr algn="r">
              <a:lnSpc>
                <a:spcPct val="110000"/>
              </a:lnSpc>
            </a:pPr>
            <a:r>
              <a:rPr lang="he-IL" sz="1600" b="1" dirty="0">
                <a:latin typeface="Arial" panose="020B0604020202020204" pitchFamily="34" charset="0"/>
                <a:cs typeface="Arial" panose="020B0604020202020204" pitchFamily="34" charset="0"/>
              </a:rPr>
              <a:t>עדי </a:t>
            </a:r>
            <a:r>
              <a:rPr lang="he-IL" sz="1600" b="1" dirty="0" err="1">
                <a:latin typeface="Arial" panose="020B0604020202020204" pitchFamily="34" charset="0"/>
                <a:cs typeface="Arial" panose="020B0604020202020204" pitchFamily="34" charset="0"/>
              </a:rPr>
              <a:t>פינקר</a:t>
            </a:r>
            <a:r>
              <a:rPr lang="he-IL" sz="1600" b="1" dirty="0">
                <a:latin typeface="Arial" panose="020B0604020202020204" pitchFamily="34" charset="0"/>
                <a:cs typeface="Arial" panose="020B0604020202020204" pitchFamily="34" charset="0"/>
              </a:rPr>
              <a:t> 208375204</a:t>
            </a:r>
            <a:endParaRPr lang="en-US" sz="1600" b="1" dirty="0">
              <a:latin typeface="Arial" panose="020B0604020202020204" pitchFamily="34" charset="0"/>
              <a:cs typeface="Arial" panose="020B0604020202020204" pitchFamily="34" charset="0"/>
            </a:endParaRPr>
          </a:p>
          <a:p>
            <a:pPr algn="r">
              <a:lnSpc>
                <a:spcPct val="110000"/>
              </a:lnSpc>
            </a:pPr>
            <a:r>
              <a:rPr lang="he-IL" sz="1600" b="1" dirty="0">
                <a:latin typeface="Arial" panose="020B0604020202020204" pitchFamily="34" charset="0"/>
                <a:cs typeface="Arial" panose="020B0604020202020204" pitchFamily="34" charset="0"/>
              </a:rPr>
              <a:t>ונס חמון 337917959 </a:t>
            </a:r>
            <a:r>
              <a:rPr lang="en-US" sz="1600" b="1" dirty="0">
                <a:latin typeface="Arial" panose="020B0604020202020204" pitchFamily="34" charset="0"/>
                <a:cs typeface="Arial" panose="020B0604020202020204" pitchFamily="34" charset="0"/>
              </a:rPr>
              <a:t>‘</a:t>
            </a:r>
            <a:r>
              <a:rPr lang="he-IL" sz="1600" b="1" dirty="0">
                <a:latin typeface="Arial" panose="020B0604020202020204" pitchFamily="34" charset="0"/>
                <a:cs typeface="Arial" panose="020B0604020202020204" pitchFamily="34" charset="0"/>
              </a:rPr>
              <a:t>ג</a:t>
            </a:r>
          </a:p>
        </p:txBody>
      </p:sp>
      <p:sp>
        <p:nvSpPr>
          <p:cNvPr id="15" name="Freeform: Shape 11">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4" descr="Multi-coloured dialogue boxes">
            <a:extLst>
              <a:ext uri="{FF2B5EF4-FFF2-40B4-BE49-F238E27FC236}">
                <a16:creationId xmlns:a16="http://schemas.microsoft.com/office/drawing/2014/main" id="{597DA9CD-A283-4BE4-6473-96E594F128B7}"/>
              </a:ext>
            </a:extLst>
          </p:cNvPr>
          <p:cNvPicPr>
            <a:picLocks noChangeAspect="1"/>
          </p:cNvPicPr>
          <p:nvPr/>
        </p:nvPicPr>
        <p:blipFill rotWithShape="1">
          <a:blip r:embed="rId2"/>
          <a:srcRect l="8577" r="12682" b="2"/>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299202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09C681-8290-4C12-BFC0-F0B59D360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A064BBC-9D55-FB3A-E27C-9CF0DAE576C1}"/>
              </a:ext>
            </a:extLst>
          </p:cNvPr>
          <p:cNvSpPr>
            <a:spLocks noGrp="1"/>
          </p:cNvSpPr>
          <p:nvPr>
            <p:ph type="title"/>
          </p:nvPr>
        </p:nvSpPr>
        <p:spPr>
          <a:xfrm>
            <a:off x="1077362" y="720435"/>
            <a:ext cx="3260843" cy="1507375"/>
          </a:xfrm>
        </p:spPr>
        <p:txBody>
          <a:bodyPr>
            <a:normAutofit/>
          </a:bodyPr>
          <a:lstStyle/>
          <a:p>
            <a:pPr rtl="1"/>
            <a:r>
              <a:rPr lang="en-US" sz="3600" dirty="0" err="1">
                <a:effectLst/>
                <a:latin typeface="Avenir Next LT Pro (Headings)"/>
                <a:ea typeface="Calibri" panose="020F0502020204030204" pitchFamily="34" charset="0"/>
                <a:cs typeface="Calibri" panose="020F0502020204030204" pitchFamily="34" charset="0"/>
              </a:rPr>
              <a:t>Npm</a:t>
            </a:r>
            <a:r>
              <a:rPr lang="en-US" sz="3600" dirty="0">
                <a:effectLst/>
                <a:latin typeface="Avenir Next LT Pro (Headings)"/>
                <a:ea typeface="Calibri" panose="020F0502020204030204" pitchFamily="34" charset="0"/>
                <a:cs typeface="Calibri" panose="020F0502020204030204" pitchFamily="34" charset="0"/>
              </a:rPr>
              <a:t> run dev </a:t>
            </a:r>
            <a:br>
              <a:rPr lang="fr-IL" sz="3600" dirty="0">
                <a:effectLst/>
                <a:latin typeface="Avenir Next LT Pro (Headings)"/>
                <a:ea typeface="Calibri" panose="020F0502020204030204" pitchFamily="34" charset="0"/>
                <a:cs typeface="Arial" panose="020B0604020202020204" pitchFamily="34" charset="0"/>
              </a:rPr>
            </a:br>
            <a:endParaRPr lang="fr-IL" sz="3600" dirty="0">
              <a:latin typeface="Avenir Next LT Pro (Headings)"/>
            </a:endParaRPr>
          </a:p>
        </p:txBody>
      </p:sp>
      <p:sp>
        <p:nvSpPr>
          <p:cNvPr id="13" name="Freeform: Shape 12">
            <a:extLst>
              <a:ext uri="{FF2B5EF4-FFF2-40B4-BE49-F238E27FC236}">
                <a16:creationId xmlns:a16="http://schemas.microsoft.com/office/drawing/2014/main" id="{62DB152A-3012-4C06-84C6-9355BD03A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23251" y="224"/>
            <a:ext cx="3482922" cy="3482474"/>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 name="Rectangle 14">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05548" y="-2580"/>
            <a:ext cx="3484819" cy="348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916" y="-1896"/>
            <a:ext cx="3475013"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470A0CA-EE35-4C4E-91DA-C8DB95E27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20672" y="1686675"/>
            <a:ext cx="3374131" cy="696852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Espace réservé du contenu 3" descr="Une image contenant texte&#10;&#10;Description générée automatiquement">
            <a:extLst>
              <a:ext uri="{FF2B5EF4-FFF2-40B4-BE49-F238E27FC236}">
                <a16:creationId xmlns:a16="http://schemas.microsoft.com/office/drawing/2014/main" id="{4ACE0C64-62C5-90A3-387F-46E04F69A491}"/>
              </a:ext>
            </a:extLst>
          </p:cNvPr>
          <p:cNvPicPr>
            <a:picLocks noChangeAspect="1"/>
          </p:cNvPicPr>
          <p:nvPr/>
        </p:nvPicPr>
        <p:blipFill>
          <a:blip r:embed="rId2"/>
          <a:stretch>
            <a:fillRect/>
          </a:stretch>
        </p:blipFill>
        <p:spPr>
          <a:xfrm>
            <a:off x="6200997" y="834660"/>
            <a:ext cx="5251319" cy="905853"/>
          </a:xfrm>
          <a:prstGeom prst="rect">
            <a:avLst/>
          </a:prstGeom>
        </p:spPr>
      </p:pic>
      <p:sp>
        <p:nvSpPr>
          <p:cNvPr id="8" name="Content Placeholder 7">
            <a:extLst>
              <a:ext uri="{FF2B5EF4-FFF2-40B4-BE49-F238E27FC236}">
                <a16:creationId xmlns:a16="http://schemas.microsoft.com/office/drawing/2014/main" id="{2E61C700-B84D-9C0F-B0E1-0102E384B690}"/>
              </a:ext>
            </a:extLst>
          </p:cNvPr>
          <p:cNvSpPr>
            <a:spLocks noGrp="1"/>
          </p:cNvSpPr>
          <p:nvPr>
            <p:ph idx="1"/>
          </p:nvPr>
        </p:nvSpPr>
        <p:spPr>
          <a:xfrm>
            <a:off x="221176" y="1740513"/>
            <a:ext cx="4973214" cy="4116286"/>
          </a:xfrm>
          <a:solidFill>
            <a:schemeClr val="bg1"/>
          </a:solidFill>
        </p:spPr>
        <p:txBody>
          <a:bodyPr>
            <a:noAutofit/>
          </a:bodyPr>
          <a:lstStyle/>
          <a:p>
            <a:pPr algn="l" defTabSz="914400" rtl="0" eaLnBrk="1" latinLnBrk="0" hangingPunct="1">
              <a:lnSpc>
                <a:spcPct val="120000"/>
              </a:lnSpc>
              <a:spcBef>
                <a:spcPts val="1000"/>
              </a:spcBef>
            </a:pPr>
            <a:r>
              <a:rPr lang="fr-FR" sz="1600" b="0" i="0" u="none" strike="noStrike" dirty="0">
                <a:solidFill>
                  <a:srgbClr val="374151"/>
                </a:solidFill>
                <a:effectLst/>
                <a:latin typeface="Calibri" panose="020F0502020204030204" pitchFamily="34" charset="0"/>
                <a:cs typeface="Calibri" panose="020F0502020204030204" pitchFamily="34" charset="0"/>
              </a:rPr>
              <a:t>It </a:t>
            </a:r>
            <a:r>
              <a:rPr lang="fr-FR" sz="1600" b="0" i="0" u="none" strike="noStrike" dirty="0" err="1">
                <a:solidFill>
                  <a:srgbClr val="374151"/>
                </a:solidFill>
                <a:effectLst/>
                <a:latin typeface="Calibri" panose="020F0502020204030204" pitchFamily="34" charset="0"/>
                <a:cs typeface="Calibri" panose="020F0502020204030204" pitchFamily="34" charset="0"/>
              </a:rPr>
              <a:t>executes</a:t>
            </a:r>
            <a:r>
              <a:rPr lang="fr-FR" sz="1600" b="0" i="0" u="none" strike="noStrike" dirty="0">
                <a:solidFill>
                  <a:srgbClr val="374151"/>
                </a:solidFill>
                <a:effectLst/>
                <a:latin typeface="Calibri" panose="020F0502020204030204" pitchFamily="34" charset="0"/>
                <a:cs typeface="Calibri" panose="020F0502020204030204" pitchFamily="34" charset="0"/>
              </a:rPr>
              <a:t> the </a:t>
            </a:r>
            <a:r>
              <a:rPr lang="fr-FR" sz="1600" dirty="0">
                <a:latin typeface="Calibri" panose="020F0502020204030204" pitchFamily="34" charset="0"/>
                <a:cs typeface="Calibri" panose="020F0502020204030204" pitchFamily="34" charset="0"/>
              </a:rPr>
              <a:t>dev</a:t>
            </a:r>
            <a:r>
              <a:rPr lang="fr-FR" sz="1600" b="0" i="0" u="none" strike="noStrike" dirty="0">
                <a:solidFill>
                  <a:srgbClr val="374151"/>
                </a:solidFill>
                <a:effectLst/>
                <a:latin typeface="Calibri" panose="020F0502020204030204" pitchFamily="34" charset="0"/>
                <a:cs typeface="Calibri" panose="020F0502020204030204" pitchFamily="34" charset="0"/>
              </a:rPr>
              <a:t> script </a:t>
            </a:r>
            <a:r>
              <a:rPr lang="fr-FR" sz="1600" b="0" i="0" u="none" strike="noStrike" dirty="0" err="1">
                <a:solidFill>
                  <a:srgbClr val="374151"/>
                </a:solidFill>
                <a:effectLst/>
                <a:latin typeface="Calibri" panose="020F0502020204030204" pitchFamily="34" charset="0"/>
                <a:cs typeface="Calibri" panose="020F0502020204030204" pitchFamily="34" charset="0"/>
              </a:rPr>
              <a:t>specified</a:t>
            </a:r>
            <a:r>
              <a:rPr lang="fr-FR" sz="1600" b="0" i="0" u="none" strike="noStrike" dirty="0">
                <a:solidFill>
                  <a:srgbClr val="374151"/>
                </a:solidFill>
                <a:effectLst/>
                <a:latin typeface="Calibri" panose="020F0502020204030204" pitchFamily="34" charset="0"/>
                <a:cs typeface="Calibri" panose="020F0502020204030204" pitchFamily="34" charset="0"/>
              </a:rPr>
              <a:t> in </a:t>
            </a:r>
            <a:r>
              <a:rPr lang="fr-FR" sz="1600" b="0" i="0" u="none" strike="noStrike" dirty="0" err="1">
                <a:solidFill>
                  <a:srgbClr val="374151"/>
                </a:solidFill>
                <a:effectLst/>
                <a:latin typeface="Calibri" panose="020F0502020204030204" pitchFamily="34" charset="0"/>
                <a:cs typeface="Calibri" panose="020F0502020204030204" pitchFamily="34" charset="0"/>
              </a:rPr>
              <a:t>your</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dirty="0" err="1">
                <a:latin typeface="Calibri" panose="020F0502020204030204" pitchFamily="34" charset="0"/>
                <a:cs typeface="Calibri" panose="020F0502020204030204" pitchFamily="34" charset="0"/>
              </a:rPr>
              <a:t>package.json</a:t>
            </a:r>
            <a:r>
              <a:rPr lang="fr-FR" sz="1600" b="0" i="0" u="none" strike="noStrike" dirty="0">
                <a:solidFill>
                  <a:srgbClr val="374151"/>
                </a:solidFill>
                <a:effectLst/>
                <a:latin typeface="Calibri" panose="020F0502020204030204" pitchFamily="34" charset="0"/>
                <a:cs typeface="Calibri" panose="020F0502020204030204" pitchFamily="34" charset="0"/>
              </a:rPr>
              <a:t> file. </a:t>
            </a:r>
            <a:r>
              <a:rPr lang="fr-FR" sz="1600" b="0" i="0" u="none" strike="noStrike" dirty="0" err="1">
                <a:solidFill>
                  <a:srgbClr val="374151"/>
                </a:solidFill>
                <a:effectLst/>
                <a:latin typeface="Calibri" panose="020F0502020204030204" pitchFamily="34" charset="0"/>
                <a:cs typeface="Calibri" panose="020F0502020204030204" pitchFamily="34" charset="0"/>
              </a:rPr>
              <a:t>Typically</a:t>
            </a:r>
            <a:r>
              <a:rPr lang="fr-FR" sz="1600" b="0" i="0" u="none" strike="noStrike" dirty="0">
                <a:solidFill>
                  <a:srgbClr val="374151"/>
                </a:solidFill>
                <a:effectLst/>
                <a:latin typeface="Calibri" panose="020F0502020204030204" pitchFamily="34" charset="0"/>
                <a:cs typeface="Calibri" panose="020F0502020204030204" pitchFamily="34" charset="0"/>
              </a:rPr>
              <a:t>, the </a:t>
            </a:r>
            <a:r>
              <a:rPr lang="fr-FR" sz="1600" dirty="0">
                <a:latin typeface="Calibri" panose="020F0502020204030204" pitchFamily="34" charset="0"/>
                <a:cs typeface="Calibri" panose="020F0502020204030204" pitchFamily="34" charset="0"/>
              </a:rPr>
              <a:t>dev</a:t>
            </a:r>
            <a:r>
              <a:rPr lang="fr-FR" sz="1600" b="0" i="0" u="none" strike="noStrike" dirty="0">
                <a:solidFill>
                  <a:srgbClr val="374151"/>
                </a:solidFill>
                <a:effectLst/>
                <a:latin typeface="Calibri" panose="020F0502020204030204" pitchFamily="34" charset="0"/>
                <a:cs typeface="Calibri" panose="020F0502020204030204" pitchFamily="34" charset="0"/>
              </a:rPr>
              <a:t> script </a:t>
            </a:r>
            <a:r>
              <a:rPr lang="fr-FR" sz="1600" b="0" i="0" u="none" strike="noStrike" dirty="0" err="1">
                <a:solidFill>
                  <a:srgbClr val="374151"/>
                </a:solidFill>
                <a:effectLst/>
                <a:latin typeface="Calibri" panose="020F0502020204030204" pitchFamily="34" charset="0"/>
                <a:cs typeface="Calibri" panose="020F0502020204030204" pitchFamily="34" charset="0"/>
              </a:rPr>
              <a:t>is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used</a:t>
            </a:r>
            <a:r>
              <a:rPr lang="fr-FR" sz="1600" b="0" i="0" u="none" strike="noStrike" dirty="0">
                <a:solidFill>
                  <a:srgbClr val="374151"/>
                </a:solidFill>
                <a:effectLst/>
                <a:latin typeface="Calibri" panose="020F0502020204030204" pitchFamily="34" charset="0"/>
                <a:cs typeface="Calibri" panose="020F0502020204030204" pitchFamily="34" charset="0"/>
              </a:rPr>
              <a:t> to start a </a:t>
            </a:r>
            <a:r>
              <a:rPr lang="fr-FR" sz="1600" b="0" i="0" u="none" strike="noStrike" dirty="0" err="1">
                <a:solidFill>
                  <a:srgbClr val="374151"/>
                </a:solidFill>
                <a:effectLst/>
                <a:latin typeface="Calibri" panose="020F0502020204030204" pitchFamily="34" charset="0"/>
                <a:cs typeface="Calibri" panose="020F0502020204030204" pitchFamily="34" charset="0"/>
              </a:rPr>
              <a:t>development</a:t>
            </a:r>
            <a:r>
              <a:rPr lang="fr-FR" sz="1600" b="0" i="0" u="none" strike="noStrike" dirty="0">
                <a:solidFill>
                  <a:srgbClr val="374151"/>
                </a:solidFill>
                <a:effectLst/>
                <a:latin typeface="Calibri" panose="020F0502020204030204" pitchFamily="34" charset="0"/>
                <a:cs typeface="Calibri" panose="020F0502020204030204" pitchFamily="34" charset="0"/>
              </a:rPr>
              <a:t> server </a:t>
            </a:r>
            <a:r>
              <a:rPr lang="fr-FR" sz="1600" b="0" i="0" u="none" strike="noStrike" dirty="0" err="1">
                <a:solidFill>
                  <a:srgbClr val="374151"/>
                </a:solidFill>
                <a:effectLst/>
                <a:latin typeface="Calibri" panose="020F0502020204030204" pitchFamily="34" charset="0"/>
                <a:cs typeface="Calibri" panose="020F0502020204030204" pitchFamily="34" charset="0"/>
              </a:rPr>
              <a:t>that</a:t>
            </a:r>
            <a:r>
              <a:rPr lang="fr-FR" sz="1600" b="0" i="0" u="none" strike="noStrike" dirty="0">
                <a:solidFill>
                  <a:srgbClr val="374151"/>
                </a:solidFill>
                <a:effectLst/>
                <a:latin typeface="Calibri" panose="020F0502020204030204" pitchFamily="34" charset="0"/>
                <a:cs typeface="Calibri" panose="020F0502020204030204" pitchFamily="34" charset="0"/>
              </a:rPr>
              <a:t> serves the web application on a local host and </a:t>
            </a:r>
            <a:r>
              <a:rPr lang="fr-FR" sz="1600" b="0" i="0" u="none" strike="noStrike" dirty="0" err="1">
                <a:solidFill>
                  <a:srgbClr val="374151"/>
                </a:solidFill>
                <a:effectLst/>
                <a:latin typeface="Calibri" panose="020F0502020204030204" pitchFamily="34" charset="0"/>
                <a:cs typeface="Calibri" panose="020F0502020204030204" pitchFamily="34" charset="0"/>
              </a:rPr>
              <a:t>reloads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automatically</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whenever</a:t>
            </a:r>
            <a:r>
              <a:rPr lang="fr-FR" sz="1600" b="0" i="0" u="none" strike="noStrike" dirty="0">
                <a:solidFill>
                  <a:srgbClr val="374151"/>
                </a:solidFill>
                <a:effectLst/>
                <a:latin typeface="Calibri" panose="020F0502020204030204" pitchFamily="34" charset="0"/>
                <a:cs typeface="Calibri" panose="020F0502020204030204" pitchFamily="34" charset="0"/>
              </a:rPr>
              <a:t> changes are made to the code.</a:t>
            </a:r>
          </a:p>
          <a:p>
            <a:pPr algn="l" defTabSz="914400" rtl="0" eaLnBrk="1" latinLnBrk="0" hangingPunct="1">
              <a:lnSpc>
                <a:spcPct val="120000"/>
              </a:lnSpc>
              <a:spcBef>
                <a:spcPts val="1000"/>
              </a:spcBef>
            </a:pPr>
            <a:r>
              <a:rPr lang="fr-FR" sz="1600" b="0" i="0" u="none" strike="noStrike" dirty="0">
                <a:solidFill>
                  <a:srgbClr val="374151"/>
                </a:solidFill>
                <a:effectLst/>
                <a:latin typeface="Calibri" panose="020F0502020204030204" pitchFamily="34" charset="0"/>
                <a:cs typeface="Calibri" panose="020F0502020204030204" pitchFamily="34" charset="0"/>
              </a:rPr>
              <a:t>The </a:t>
            </a:r>
            <a:r>
              <a:rPr lang="fr-FR" sz="1600" dirty="0" err="1">
                <a:latin typeface="Calibri" panose="020F0502020204030204" pitchFamily="34" charset="0"/>
                <a:cs typeface="Calibri" panose="020F0502020204030204" pitchFamily="34" charset="0"/>
              </a:rPr>
              <a:t>npm</a:t>
            </a:r>
            <a:r>
              <a:rPr lang="fr-FR" sz="1600" dirty="0">
                <a:latin typeface="Calibri" panose="020F0502020204030204" pitchFamily="34" charset="0"/>
                <a:cs typeface="Calibri" panose="020F0502020204030204" pitchFamily="34" charset="0"/>
              </a:rPr>
              <a:t> run dev</a:t>
            </a:r>
            <a:r>
              <a:rPr lang="fr-FR" sz="1600" b="0" i="0" u="none" strike="noStrike" dirty="0">
                <a:solidFill>
                  <a:srgbClr val="374151"/>
                </a:solidFill>
                <a:effectLst/>
                <a:latin typeface="Calibri" panose="020F0502020204030204" pitchFamily="34" charset="0"/>
                <a:cs typeface="Calibri" panose="020F0502020204030204" pitchFamily="34" charset="0"/>
              </a:rPr>
              <a:t> command </a:t>
            </a:r>
            <a:r>
              <a:rPr lang="fr-FR" sz="1600" b="0" i="0" u="none" strike="noStrike" dirty="0" err="1">
                <a:solidFill>
                  <a:srgbClr val="374151"/>
                </a:solidFill>
                <a:effectLst/>
                <a:latin typeface="Calibri" panose="020F0502020204030204" pitchFamily="34" charset="0"/>
                <a:cs typeface="Calibri" panose="020F0502020204030204" pitchFamily="34" charset="0"/>
              </a:rPr>
              <a:t>is</a:t>
            </a:r>
            <a:r>
              <a:rPr lang="fr-FR" sz="1600" b="0" i="0" u="none" strike="noStrike" dirty="0">
                <a:solidFill>
                  <a:srgbClr val="374151"/>
                </a:solidFill>
                <a:effectLst/>
                <a:latin typeface="Calibri" panose="020F0502020204030204" pitchFamily="34" charset="0"/>
                <a:cs typeface="Calibri" panose="020F0502020204030204" pitchFamily="34" charset="0"/>
              </a:rPr>
              <a:t> a </a:t>
            </a:r>
            <a:r>
              <a:rPr lang="fr-FR" sz="1600" b="0" i="0" u="none" strike="noStrike" dirty="0" err="1">
                <a:solidFill>
                  <a:srgbClr val="374151"/>
                </a:solidFill>
                <a:effectLst/>
                <a:latin typeface="Calibri" panose="020F0502020204030204" pitchFamily="34" charset="0"/>
                <a:cs typeface="Calibri" panose="020F0502020204030204" pitchFamily="34" charset="0"/>
              </a:rPr>
              <a:t>useful</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tool</a:t>
            </a:r>
            <a:r>
              <a:rPr lang="fr-FR" sz="1600" b="0" i="0" u="none" strike="noStrike" dirty="0">
                <a:solidFill>
                  <a:srgbClr val="374151"/>
                </a:solidFill>
                <a:effectLst/>
                <a:latin typeface="Calibri" panose="020F0502020204030204" pitchFamily="34" charset="0"/>
                <a:cs typeface="Calibri" panose="020F0502020204030204" pitchFamily="34" charset="0"/>
              </a:rPr>
              <a:t> for web </a:t>
            </a:r>
            <a:r>
              <a:rPr lang="fr-FR" sz="1600" b="0" i="0" u="none" strike="noStrike" dirty="0" err="1">
                <a:solidFill>
                  <a:srgbClr val="374151"/>
                </a:solidFill>
                <a:effectLst/>
                <a:latin typeface="Calibri" panose="020F0502020204030204" pitchFamily="34" charset="0"/>
                <a:cs typeface="Calibri" panose="020F0502020204030204" pitchFamily="34" charset="0"/>
              </a:rPr>
              <a:t>developers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who</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want</a:t>
            </a:r>
            <a:r>
              <a:rPr lang="fr-FR" sz="1600" b="0" i="0" u="none" strike="noStrike" dirty="0">
                <a:solidFill>
                  <a:srgbClr val="374151"/>
                </a:solidFill>
                <a:effectLst/>
                <a:latin typeface="Calibri" panose="020F0502020204030204" pitchFamily="34" charset="0"/>
                <a:cs typeface="Calibri" panose="020F0502020204030204" pitchFamily="34" charset="0"/>
              </a:rPr>
              <a:t> to test and </a:t>
            </a:r>
            <a:r>
              <a:rPr lang="fr-FR" sz="1600" b="0" i="0" u="none" strike="noStrike" dirty="0" err="1">
                <a:solidFill>
                  <a:srgbClr val="374151"/>
                </a:solidFill>
                <a:effectLst/>
                <a:latin typeface="Calibri" panose="020F0502020204030204" pitchFamily="34" charset="0"/>
                <a:cs typeface="Calibri" panose="020F0502020204030204" pitchFamily="34" charset="0"/>
              </a:rPr>
              <a:t>debug</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their</a:t>
            </a:r>
            <a:r>
              <a:rPr lang="fr-FR" sz="1600" b="0" i="0" u="none" strike="noStrike" dirty="0">
                <a:solidFill>
                  <a:srgbClr val="374151"/>
                </a:solidFill>
                <a:effectLst/>
                <a:latin typeface="Calibri" panose="020F0502020204030204" pitchFamily="34" charset="0"/>
                <a:cs typeface="Calibri" panose="020F0502020204030204" pitchFamily="34" charset="0"/>
              </a:rPr>
              <a:t> applications </a:t>
            </a:r>
            <a:r>
              <a:rPr lang="fr-FR" sz="1600" b="0" i="0" u="none" strike="noStrike" dirty="0" err="1">
                <a:solidFill>
                  <a:srgbClr val="374151"/>
                </a:solidFill>
                <a:effectLst/>
                <a:latin typeface="Calibri" panose="020F0502020204030204" pitchFamily="34" charset="0"/>
                <a:cs typeface="Calibri" panose="020F0502020204030204" pitchFamily="34" charset="0"/>
              </a:rPr>
              <a:t>locally</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before</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deploying</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them</a:t>
            </a:r>
            <a:r>
              <a:rPr lang="fr-FR" sz="1600" b="0" i="0" u="none" strike="noStrike" dirty="0">
                <a:solidFill>
                  <a:srgbClr val="374151"/>
                </a:solidFill>
                <a:effectLst/>
                <a:latin typeface="Calibri" panose="020F0502020204030204" pitchFamily="34" charset="0"/>
                <a:cs typeface="Calibri" panose="020F0502020204030204" pitchFamily="34" charset="0"/>
              </a:rPr>
              <a:t> on a live server. It </a:t>
            </a:r>
            <a:r>
              <a:rPr lang="fr-FR" sz="1600" b="0" i="0" u="none" strike="noStrike" dirty="0" err="1">
                <a:solidFill>
                  <a:srgbClr val="374151"/>
                </a:solidFill>
                <a:effectLst/>
                <a:latin typeface="Calibri" panose="020F0502020204030204" pitchFamily="34" charset="0"/>
                <a:cs typeface="Calibri" panose="020F0502020204030204" pitchFamily="34" charset="0"/>
              </a:rPr>
              <a:t>allows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developers</a:t>
            </a:r>
            <a:r>
              <a:rPr lang="fr-FR" sz="1600" b="0" i="0" u="none" strike="noStrike" dirty="0">
                <a:solidFill>
                  <a:srgbClr val="374151"/>
                </a:solidFill>
                <a:effectLst/>
                <a:latin typeface="Calibri" panose="020F0502020204030204" pitchFamily="34" charset="0"/>
                <a:cs typeface="Calibri" panose="020F0502020204030204" pitchFamily="34" charset="0"/>
              </a:rPr>
              <a:t> to </a:t>
            </a:r>
            <a:r>
              <a:rPr lang="fr-FR" sz="1600" b="0" i="0" u="none" strike="noStrike" dirty="0" err="1">
                <a:solidFill>
                  <a:srgbClr val="374151"/>
                </a:solidFill>
                <a:effectLst/>
                <a:latin typeface="Calibri" panose="020F0502020204030204" pitchFamily="34" charset="0"/>
                <a:cs typeface="Calibri" panose="020F0502020204030204" pitchFamily="34" charset="0"/>
              </a:rPr>
              <a:t>make</a:t>
            </a:r>
            <a:r>
              <a:rPr lang="fr-FR" sz="1600" b="0" i="0" u="none" strike="noStrike" dirty="0">
                <a:solidFill>
                  <a:srgbClr val="374151"/>
                </a:solidFill>
                <a:effectLst/>
                <a:latin typeface="Calibri" panose="020F0502020204030204" pitchFamily="34" charset="0"/>
                <a:cs typeface="Calibri" panose="020F0502020204030204" pitchFamily="34" charset="0"/>
              </a:rPr>
              <a:t> changes to </a:t>
            </a:r>
            <a:r>
              <a:rPr lang="fr-FR" sz="1600" b="0" i="0" u="none" strike="noStrike" dirty="0" err="1">
                <a:solidFill>
                  <a:srgbClr val="374151"/>
                </a:solidFill>
                <a:effectLst/>
                <a:latin typeface="Calibri" panose="020F0502020204030204" pitchFamily="34" charset="0"/>
                <a:cs typeface="Calibri" panose="020F0502020204030204" pitchFamily="34" charset="0"/>
              </a:rPr>
              <a:t>their</a:t>
            </a:r>
            <a:r>
              <a:rPr lang="fr-FR" sz="1600" b="0" i="0" u="none" strike="noStrike" dirty="0">
                <a:solidFill>
                  <a:srgbClr val="374151"/>
                </a:solidFill>
                <a:effectLst/>
                <a:latin typeface="Calibri" panose="020F0502020204030204" pitchFamily="34" charset="0"/>
                <a:cs typeface="Calibri" panose="020F0502020204030204" pitchFamily="34" charset="0"/>
              </a:rPr>
              <a:t> code and </a:t>
            </a:r>
            <a:r>
              <a:rPr lang="fr-FR" sz="1600" b="0" i="0" u="none" strike="noStrike" dirty="0" err="1">
                <a:solidFill>
                  <a:srgbClr val="374151"/>
                </a:solidFill>
                <a:effectLst/>
                <a:latin typeface="Calibri" panose="020F0502020204030204" pitchFamily="34" charset="0"/>
                <a:cs typeface="Calibri" panose="020F0502020204030204" pitchFamily="34" charset="0"/>
              </a:rPr>
              <a:t>see</a:t>
            </a:r>
            <a:r>
              <a:rPr lang="fr-FR" sz="1600" b="0" i="0" u="none" strike="noStrike" dirty="0">
                <a:solidFill>
                  <a:srgbClr val="374151"/>
                </a:solidFill>
                <a:effectLst/>
                <a:latin typeface="Calibri" panose="020F0502020204030204" pitchFamily="34" charset="0"/>
                <a:cs typeface="Calibri" panose="020F0502020204030204" pitchFamily="34" charset="0"/>
              </a:rPr>
              <a:t> the changes </a:t>
            </a:r>
            <a:r>
              <a:rPr lang="fr-FR" sz="1600" b="0" i="0" u="none" strike="noStrike" dirty="0" err="1">
                <a:solidFill>
                  <a:srgbClr val="374151"/>
                </a:solidFill>
                <a:effectLst/>
                <a:latin typeface="Calibri" panose="020F0502020204030204" pitchFamily="34" charset="0"/>
                <a:cs typeface="Calibri" panose="020F0502020204030204" pitchFamily="34" charset="0"/>
              </a:rPr>
              <a:t>reflected</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immediately</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without</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needing</a:t>
            </a:r>
            <a:r>
              <a:rPr lang="fr-FR" sz="1600" b="0" i="0" u="none" strike="noStrike" dirty="0">
                <a:solidFill>
                  <a:srgbClr val="374151"/>
                </a:solidFill>
                <a:effectLst/>
                <a:latin typeface="Calibri" panose="020F0502020204030204" pitchFamily="34" charset="0"/>
                <a:cs typeface="Calibri" panose="020F0502020204030204" pitchFamily="34" charset="0"/>
              </a:rPr>
              <a:t> to </a:t>
            </a:r>
            <a:r>
              <a:rPr lang="fr-FR" sz="1600" b="0" i="0" u="none" strike="noStrike" dirty="0" err="1">
                <a:solidFill>
                  <a:srgbClr val="374151"/>
                </a:solidFill>
                <a:effectLst/>
                <a:latin typeface="Calibri" panose="020F0502020204030204" pitchFamily="34" charset="0"/>
                <a:cs typeface="Calibri" panose="020F0502020204030204" pitchFamily="34" charset="0"/>
              </a:rPr>
              <a:t>redeploy</a:t>
            </a:r>
            <a:r>
              <a:rPr lang="fr-FR" sz="1600" b="0" i="0" u="none" strike="noStrike" dirty="0">
                <a:solidFill>
                  <a:srgbClr val="374151"/>
                </a:solidFill>
                <a:effectLst/>
                <a:latin typeface="Calibri" panose="020F0502020204030204" pitchFamily="34" charset="0"/>
                <a:cs typeface="Calibri" panose="020F0502020204030204" pitchFamily="34" charset="0"/>
              </a:rPr>
              <a:t> the application.</a:t>
            </a:r>
          </a:p>
          <a:p>
            <a:pPr marL="0" indent="0" algn="l" defTabSz="914400" rtl="0" eaLnBrk="1" latinLnBrk="0" hangingPunct="1">
              <a:lnSpc>
                <a:spcPct val="120000"/>
              </a:lnSpc>
              <a:spcBef>
                <a:spcPts val="1000"/>
              </a:spcBef>
              <a:buNone/>
            </a:pPr>
            <a:endParaRPr lang="en-US" sz="1600" dirty="0"/>
          </a:p>
        </p:txBody>
      </p:sp>
      <p:pic>
        <p:nvPicPr>
          <p:cNvPr id="5" name="Picture 4">
            <a:extLst>
              <a:ext uri="{FF2B5EF4-FFF2-40B4-BE49-F238E27FC236}">
                <a16:creationId xmlns:a16="http://schemas.microsoft.com/office/drawing/2014/main" id="{23D36C43-4623-0398-7329-D62A4A4374FA}"/>
              </a:ext>
            </a:extLst>
          </p:cNvPr>
          <p:cNvPicPr>
            <a:picLocks noChangeAspect="1"/>
          </p:cNvPicPr>
          <p:nvPr/>
        </p:nvPicPr>
        <p:blipFill>
          <a:blip r:embed="rId3"/>
          <a:stretch>
            <a:fillRect/>
          </a:stretch>
        </p:blipFill>
        <p:spPr>
          <a:xfrm>
            <a:off x="6200997" y="2306891"/>
            <a:ext cx="5090601" cy="304826"/>
          </a:xfrm>
          <a:prstGeom prst="rect">
            <a:avLst/>
          </a:prstGeom>
        </p:spPr>
      </p:pic>
      <p:sp>
        <p:nvSpPr>
          <p:cNvPr id="7" name="TextBox 6">
            <a:extLst>
              <a:ext uri="{FF2B5EF4-FFF2-40B4-BE49-F238E27FC236}">
                <a16:creationId xmlns:a16="http://schemas.microsoft.com/office/drawing/2014/main" id="{90B642A4-5A93-9335-FF41-2B7FDE1C93A4}"/>
              </a:ext>
            </a:extLst>
          </p:cNvPr>
          <p:cNvSpPr txBox="1"/>
          <p:nvPr/>
        </p:nvSpPr>
        <p:spPr>
          <a:xfrm>
            <a:off x="6364308" y="2782669"/>
            <a:ext cx="4116879" cy="646331"/>
          </a:xfrm>
          <a:prstGeom prst="rect">
            <a:avLst/>
          </a:prstGeom>
          <a:solidFill>
            <a:schemeClr val="accent1">
              <a:lumMod val="20000"/>
              <a:lumOff val="80000"/>
            </a:schemeClr>
          </a:solidFill>
        </p:spPr>
        <p:txBody>
          <a:bodyPr wrap="square" rtlCol="0">
            <a:spAutoFit/>
          </a:bodyPr>
          <a:lstStyle/>
          <a:p>
            <a:pPr marL="342900" indent="-342900">
              <a:buAutoNum type="arabicPeriod"/>
            </a:pPr>
            <a:r>
              <a:rPr lang="en-US" dirty="0"/>
              <a:t>You type in terminal: </a:t>
            </a:r>
            <a:r>
              <a:rPr lang="en-US" dirty="0" err="1"/>
              <a:t>npm</a:t>
            </a:r>
            <a:r>
              <a:rPr lang="en-US" dirty="0"/>
              <a:t> run dev</a:t>
            </a:r>
          </a:p>
          <a:p>
            <a:pPr marL="342900" indent="-342900">
              <a:buAutoNum type="arabicPeriod"/>
            </a:pPr>
            <a:r>
              <a:rPr lang="en-US" dirty="0"/>
              <a:t>You copy the </a:t>
            </a:r>
            <a:r>
              <a:rPr lang="en-US" b="1" dirty="0"/>
              <a:t>URL</a:t>
            </a:r>
            <a:r>
              <a:rPr lang="en-US" dirty="0"/>
              <a:t> into the browser</a:t>
            </a:r>
          </a:p>
        </p:txBody>
      </p:sp>
    </p:spTree>
    <p:extLst>
      <p:ext uri="{BB962C8B-B14F-4D97-AF65-F5344CB8AC3E}">
        <p14:creationId xmlns:p14="http://schemas.microsoft.com/office/powerpoint/2010/main" val="183876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82812" y="260008"/>
            <a:ext cx="9010536" cy="1507375"/>
          </a:xfrm>
        </p:spPr>
        <p:txBody>
          <a:bodyPr vert="horz" lIns="91440" tIns="45720" rIns="91440" bIns="45720" rtlCol="0">
            <a:noAutofit/>
          </a:bodyPr>
          <a:lstStyle/>
          <a:p>
            <a:pPr algn="ctr">
              <a:lnSpc>
                <a:spcPct val="100000"/>
              </a:lnSpc>
            </a:pPr>
            <a:r>
              <a:rPr lang="en-US" sz="3600" dirty="0" err="1">
                <a:latin typeface="Avenir Next LT Pro (Headings)"/>
                <a:cs typeface="Calibri" panose="020F0502020204030204" pitchFamily="34" charset="0"/>
              </a:rPr>
              <a:t>Npm</a:t>
            </a:r>
            <a:r>
              <a:rPr lang="en-US" sz="3600" dirty="0">
                <a:latin typeface="Avenir Next LT Pro (Headings)"/>
                <a:cs typeface="Calibri" panose="020F0502020204030204" pitchFamily="34" charset="0"/>
              </a:rPr>
              <a:t> run dev- a little bit of the Design</a:t>
            </a:r>
            <a:br>
              <a:rPr lang="en-US" sz="3600" dirty="0">
                <a:latin typeface="Avenir Next LT Pro (Headings)"/>
              </a:rPr>
            </a:br>
            <a:endParaRPr lang="en-US" sz="3600" dirty="0">
              <a:latin typeface="Avenir Next LT Pro (Headings)"/>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B9B8DFD-EC42-7BA5-6958-DA89FCC36848}"/>
              </a:ext>
            </a:extLst>
          </p:cNvPr>
          <p:cNvPicPr>
            <a:picLocks noChangeAspect="1"/>
          </p:cNvPicPr>
          <p:nvPr/>
        </p:nvPicPr>
        <p:blipFill>
          <a:blip r:embed="rId2"/>
          <a:stretch>
            <a:fillRect/>
          </a:stretch>
        </p:blipFill>
        <p:spPr>
          <a:xfrm>
            <a:off x="377905" y="3330464"/>
            <a:ext cx="10330776" cy="3289266"/>
          </a:xfrm>
          <a:prstGeom prst="rect">
            <a:avLst/>
          </a:prstGeom>
        </p:spPr>
      </p:pic>
      <p:sp>
        <p:nvSpPr>
          <p:cNvPr id="3" name="TextBox 2">
            <a:extLst>
              <a:ext uri="{FF2B5EF4-FFF2-40B4-BE49-F238E27FC236}">
                <a16:creationId xmlns:a16="http://schemas.microsoft.com/office/drawing/2014/main" id="{BF93A8CC-95BC-23D9-B829-BCE9A1E97271}"/>
              </a:ext>
            </a:extLst>
          </p:cNvPr>
          <p:cNvSpPr txBox="1"/>
          <p:nvPr/>
        </p:nvSpPr>
        <p:spPr>
          <a:xfrm>
            <a:off x="1494503" y="1641987"/>
            <a:ext cx="6902245" cy="1477328"/>
          </a:xfrm>
          <a:prstGeom prst="rect">
            <a:avLst/>
          </a:prstGeom>
          <a:noFill/>
        </p:spPr>
        <p:txBody>
          <a:bodyPr wrap="square" rtlCol="0">
            <a:spAutoFit/>
          </a:bodyPr>
          <a:lstStyle/>
          <a:p>
            <a:r>
              <a:rPr lang="en-US" dirty="0"/>
              <a:t>Main Screen – we worked on the :</a:t>
            </a:r>
          </a:p>
          <a:p>
            <a:pPr marL="285750" indent="-285750">
              <a:buFontTx/>
              <a:buChar char="-"/>
            </a:pPr>
            <a:r>
              <a:rPr lang="en-US" dirty="0"/>
              <a:t>All Users</a:t>
            </a:r>
          </a:p>
          <a:p>
            <a:pPr marL="285750" indent="-285750">
              <a:buFontTx/>
              <a:buChar char="-"/>
            </a:pPr>
            <a:r>
              <a:rPr lang="en-US" dirty="0"/>
              <a:t>Chat</a:t>
            </a:r>
          </a:p>
          <a:p>
            <a:pPr marL="285750" indent="-285750">
              <a:buFontTx/>
              <a:buChar char="-"/>
            </a:pPr>
            <a:r>
              <a:rPr lang="en-US" dirty="0"/>
              <a:t>Create Account</a:t>
            </a:r>
          </a:p>
          <a:p>
            <a:r>
              <a:rPr lang="en-US" dirty="0"/>
              <a:t>The rest of the buttons are preparation for future work</a:t>
            </a:r>
          </a:p>
        </p:txBody>
      </p:sp>
    </p:spTree>
    <p:extLst>
      <p:ext uri="{BB962C8B-B14F-4D97-AF65-F5344CB8AC3E}">
        <p14:creationId xmlns:p14="http://schemas.microsoft.com/office/powerpoint/2010/main" val="350889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82812" y="260008"/>
            <a:ext cx="9010536" cy="1507375"/>
          </a:xfrm>
        </p:spPr>
        <p:txBody>
          <a:bodyPr vert="horz" lIns="91440" tIns="45720" rIns="91440" bIns="45720" rtlCol="0">
            <a:noAutofit/>
          </a:bodyPr>
          <a:lstStyle/>
          <a:p>
            <a:pPr algn="ctr">
              <a:lnSpc>
                <a:spcPct val="100000"/>
              </a:lnSpc>
            </a:pPr>
            <a:r>
              <a:rPr lang="en-US" sz="3600" dirty="0" err="1">
                <a:latin typeface="Avenir Next LT Pro (Headings)"/>
                <a:cs typeface="Calibri" panose="020F0502020204030204" pitchFamily="34" charset="0"/>
              </a:rPr>
              <a:t>Npm</a:t>
            </a:r>
            <a:r>
              <a:rPr lang="en-US" sz="3600" dirty="0">
                <a:latin typeface="Avenir Next LT Pro (Headings)"/>
                <a:cs typeface="Calibri" panose="020F0502020204030204" pitchFamily="34" charset="0"/>
              </a:rPr>
              <a:t> run dev- a little bit of the Design</a:t>
            </a:r>
            <a:br>
              <a:rPr lang="en-US" sz="3600" dirty="0">
                <a:latin typeface="Avenir Next LT Pro (Headings)"/>
              </a:rPr>
            </a:br>
            <a:endParaRPr lang="en-US" sz="3600" dirty="0">
              <a:latin typeface="Avenir Next LT Pro (Headings)"/>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7EB6DD-0A94-BF6B-FAAC-7B2B327A4A15}"/>
              </a:ext>
            </a:extLst>
          </p:cNvPr>
          <p:cNvPicPr>
            <a:picLocks noChangeAspect="1"/>
          </p:cNvPicPr>
          <p:nvPr/>
        </p:nvPicPr>
        <p:blipFill>
          <a:blip r:embed="rId2"/>
          <a:stretch>
            <a:fillRect/>
          </a:stretch>
        </p:blipFill>
        <p:spPr>
          <a:xfrm>
            <a:off x="678426" y="3244934"/>
            <a:ext cx="7010400" cy="3211045"/>
          </a:xfrm>
          <a:prstGeom prst="rect">
            <a:avLst/>
          </a:prstGeom>
        </p:spPr>
      </p:pic>
      <p:sp>
        <p:nvSpPr>
          <p:cNvPr id="3" name="TextBox 2">
            <a:extLst>
              <a:ext uri="{FF2B5EF4-FFF2-40B4-BE49-F238E27FC236}">
                <a16:creationId xmlns:a16="http://schemas.microsoft.com/office/drawing/2014/main" id="{069ECC03-00B2-AE34-8D00-717D67A7E882}"/>
              </a:ext>
            </a:extLst>
          </p:cNvPr>
          <p:cNvSpPr txBox="1"/>
          <p:nvPr/>
        </p:nvSpPr>
        <p:spPr>
          <a:xfrm>
            <a:off x="609600" y="1709706"/>
            <a:ext cx="7737987" cy="646331"/>
          </a:xfrm>
          <a:prstGeom prst="rect">
            <a:avLst/>
          </a:prstGeom>
          <a:noFill/>
        </p:spPr>
        <p:txBody>
          <a:bodyPr wrap="square" rtlCol="0">
            <a:spAutoFit/>
          </a:bodyPr>
          <a:lstStyle/>
          <a:p>
            <a:r>
              <a:rPr lang="en-US" dirty="0"/>
              <a:t>Create Account – you enter your name and address and you added to the app’s users</a:t>
            </a:r>
          </a:p>
        </p:txBody>
      </p:sp>
    </p:spTree>
    <p:extLst>
      <p:ext uri="{BB962C8B-B14F-4D97-AF65-F5344CB8AC3E}">
        <p14:creationId xmlns:p14="http://schemas.microsoft.com/office/powerpoint/2010/main" val="61283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82812" y="260008"/>
            <a:ext cx="9010536" cy="1507375"/>
          </a:xfrm>
        </p:spPr>
        <p:txBody>
          <a:bodyPr vert="horz" lIns="91440" tIns="45720" rIns="91440" bIns="45720" rtlCol="0">
            <a:noAutofit/>
          </a:bodyPr>
          <a:lstStyle/>
          <a:p>
            <a:pPr algn="ctr">
              <a:lnSpc>
                <a:spcPct val="100000"/>
              </a:lnSpc>
            </a:pPr>
            <a:r>
              <a:rPr lang="en-US" sz="3600" dirty="0" err="1">
                <a:latin typeface="Avenir Next LT Pro (Headings)"/>
                <a:cs typeface="Calibri" panose="020F0502020204030204" pitchFamily="34" charset="0"/>
              </a:rPr>
              <a:t>Npm</a:t>
            </a:r>
            <a:r>
              <a:rPr lang="en-US" sz="3600" dirty="0">
                <a:latin typeface="Avenir Next LT Pro (Headings)"/>
                <a:cs typeface="Calibri" panose="020F0502020204030204" pitchFamily="34" charset="0"/>
              </a:rPr>
              <a:t> run dev- a little bit of the Design</a:t>
            </a:r>
            <a:br>
              <a:rPr lang="en-US" sz="3600" dirty="0">
                <a:latin typeface="Avenir Next LT Pro (Headings)"/>
              </a:rPr>
            </a:br>
            <a:endParaRPr lang="en-US" sz="3600" dirty="0">
              <a:latin typeface="Avenir Next LT Pro (Headings)"/>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9ECC03-00B2-AE34-8D00-717D67A7E882}"/>
              </a:ext>
            </a:extLst>
          </p:cNvPr>
          <p:cNvSpPr txBox="1"/>
          <p:nvPr/>
        </p:nvSpPr>
        <p:spPr>
          <a:xfrm>
            <a:off x="609600" y="1709706"/>
            <a:ext cx="7737987" cy="369332"/>
          </a:xfrm>
          <a:prstGeom prst="rect">
            <a:avLst/>
          </a:prstGeom>
          <a:noFill/>
        </p:spPr>
        <p:txBody>
          <a:bodyPr wrap="square" rtlCol="0">
            <a:spAutoFit/>
          </a:bodyPr>
          <a:lstStyle/>
          <a:p>
            <a:r>
              <a:rPr lang="en-US" dirty="0"/>
              <a:t>All Users- show the users that are in the app </a:t>
            </a:r>
          </a:p>
        </p:txBody>
      </p:sp>
      <p:pic>
        <p:nvPicPr>
          <p:cNvPr id="6" name="Picture 5">
            <a:extLst>
              <a:ext uri="{FF2B5EF4-FFF2-40B4-BE49-F238E27FC236}">
                <a16:creationId xmlns:a16="http://schemas.microsoft.com/office/drawing/2014/main" id="{6C634839-0A19-B7AC-FAC5-A1FC5C195D9D}"/>
              </a:ext>
            </a:extLst>
          </p:cNvPr>
          <p:cNvPicPr>
            <a:picLocks noChangeAspect="1"/>
          </p:cNvPicPr>
          <p:nvPr/>
        </p:nvPicPr>
        <p:blipFill>
          <a:blip r:embed="rId2"/>
          <a:stretch>
            <a:fillRect/>
          </a:stretch>
        </p:blipFill>
        <p:spPr>
          <a:xfrm>
            <a:off x="337153" y="3016602"/>
            <a:ext cx="8170606" cy="3523147"/>
          </a:xfrm>
          <a:prstGeom prst="rect">
            <a:avLst/>
          </a:prstGeom>
        </p:spPr>
      </p:pic>
    </p:spTree>
    <p:extLst>
      <p:ext uri="{BB962C8B-B14F-4D97-AF65-F5344CB8AC3E}">
        <p14:creationId xmlns:p14="http://schemas.microsoft.com/office/powerpoint/2010/main" val="29008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82812" y="260008"/>
            <a:ext cx="9010536" cy="1507375"/>
          </a:xfrm>
        </p:spPr>
        <p:txBody>
          <a:bodyPr vert="horz" lIns="91440" tIns="45720" rIns="91440" bIns="45720" rtlCol="0">
            <a:noAutofit/>
          </a:bodyPr>
          <a:lstStyle/>
          <a:p>
            <a:pPr algn="ctr">
              <a:lnSpc>
                <a:spcPct val="100000"/>
              </a:lnSpc>
            </a:pPr>
            <a:r>
              <a:rPr lang="en-US" sz="3600" dirty="0" err="1">
                <a:latin typeface="Avenir Next LT Pro (Headings)"/>
                <a:cs typeface="Calibri" panose="020F0502020204030204" pitchFamily="34" charset="0"/>
              </a:rPr>
              <a:t>Npm</a:t>
            </a:r>
            <a:r>
              <a:rPr lang="en-US" sz="3600" dirty="0">
                <a:latin typeface="Avenir Next LT Pro (Headings)"/>
                <a:cs typeface="Calibri" panose="020F0502020204030204" pitchFamily="34" charset="0"/>
              </a:rPr>
              <a:t> run dev- a little bit of the Design</a:t>
            </a:r>
            <a:br>
              <a:rPr lang="en-US" sz="3600" dirty="0">
                <a:latin typeface="Avenir Next LT Pro (Headings)"/>
              </a:rPr>
            </a:br>
            <a:endParaRPr lang="en-US" sz="3600" dirty="0">
              <a:latin typeface="Avenir Next LT Pro (Headings)"/>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9ECC03-00B2-AE34-8D00-717D67A7E882}"/>
              </a:ext>
            </a:extLst>
          </p:cNvPr>
          <p:cNvSpPr txBox="1"/>
          <p:nvPr/>
        </p:nvSpPr>
        <p:spPr>
          <a:xfrm>
            <a:off x="609600" y="1709706"/>
            <a:ext cx="7737987" cy="369332"/>
          </a:xfrm>
          <a:prstGeom prst="rect">
            <a:avLst/>
          </a:prstGeom>
          <a:noFill/>
        </p:spPr>
        <p:txBody>
          <a:bodyPr wrap="square" rtlCol="0">
            <a:spAutoFit/>
          </a:bodyPr>
          <a:lstStyle/>
          <a:p>
            <a:r>
              <a:rPr lang="en-US" dirty="0"/>
              <a:t>Chat – the main event of the app, the conversation happen here  </a:t>
            </a:r>
          </a:p>
        </p:txBody>
      </p:sp>
      <p:pic>
        <p:nvPicPr>
          <p:cNvPr id="5" name="Picture 4">
            <a:extLst>
              <a:ext uri="{FF2B5EF4-FFF2-40B4-BE49-F238E27FC236}">
                <a16:creationId xmlns:a16="http://schemas.microsoft.com/office/drawing/2014/main" id="{51172239-F3B3-D3A4-DA86-B79B1BC50797}"/>
              </a:ext>
            </a:extLst>
          </p:cNvPr>
          <p:cNvPicPr>
            <a:picLocks noChangeAspect="1"/>
          </p:cNvPicPr>
          <p:nvPr/>
        </p:nvPicPr>
        <p:blipFill>
          <a:blip r:embed="rId2"/>
          <a:stretch>
            <a:fillRect/>
          </a:stretch>
        </p:blipFill>
        <p:spPr>
          <a:xfrm>
            <a:off x="189456" y="2489389"/>
            <a:ext cx="8517015" cy="3958260"/>
          </a:xfrm>
          <a:prstGeom prst="rect">
            <a:avLst/>
          </a:prstGeom>
        </p:spPr>
      </p:pic>
    </p:spTree>
    <p:extLst>
      <p:ext uri="{BB962C8B-B14F-4D97-AF65-F5344CB8AC3E}">
        <p14:creationId xmlns:p14="http://schemas.microsoft.com/office/powerpoint/2010/main" val="405771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82812" y="260008"/>
            <a:ext cx="9010536" cy="1507375"/>
          </a:xfrm>
        </p:spPr>
        <p:txBody>
          <a:bodyPr vert="horz" lIns="91440" tIns="45720" rIns="91440" bIns="45720" rtlCol="0">
            <a:noAutofit/>
          </a:bodyPr>
          <a:lstStyle/>
          <a:p>
            <a:pPr algn="ctr">
              <a:lnSpc>
                <a:spcPct val="100000"/>
              </a:lnSpc>
            </a:pPr>
            <a:r>
              <a:rPr lang="en-US" sz="3600" dirty="0">
                <a:latin typeface="Avenir Next LT Pro (Headings)"/>
                <a:cs typeface="Calibri" panose="020F0502020204030204" pitchFamily="34" charset="0"/>
              </a:rPr>
              <a:t>Model explanation- </a:t>
            </a:r>
            <a:r>
              <a:rPr lang="en-US" sz="3600" dirty="0" err="1">
                <a:latin typeface="Avenir Next LT Pro (Headings)"/>
                <a:cs typeface="Calibri" panose="020F0502020204030204" pitchFamily="34" charset="0"/>
              </a:rPr>
              <a:t>ChatApp.sol</a:t>
            </a:r>
            <a:br>
              <a:rPr lang="en-US" sz="3600" dirty="0">
                <a:latin typeface="Avenir Next LT Pro (Headings)"/>
              </a:rPr>
            </a:br>
            <a:endParaRPr lang="en-US" sz="3600" dirty="0">
              <a:latin typeface="Avenir Next LT Pro (Headings)"/>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9ECC03-00B2-AE34-8D00-717D67A7E882}"/>
              </a:ext>
            </a:extLst>
          </p:cNvPr>
          <p:cNvSpPr txBox="1"/>
          <p:nvPr/>
        </p:nvSpPr>
        <p:spPr>
          <a:xfrm>
            <a:off x="609600" y="1709706"/>
            <a:ext cx="7737987" cy="369332"/>
          </a:xfrm>
          <a:prstGeom prst="rect">
            <a:avLst/>
          </a:prstGeom>
          <a:noFill/>
        </p:spPr>
        <p:txBody>
          <a:bodyPr wrap="square" rtlCol="0">
            <a:spAutoFit/>
          </a:bodyPr>
          <a:lstStyle/>
          <a:p>
            <a:r>
              <a:rPr lang="en-US" dirty="0"/>
              <a:t>The ERC20 interface- responsible for the transfer of the token</a:t>
            </a:r>
          </a:p>
        </p:txBody>
      </p:sp>
      <p:pic>
        <p:nvPicPr>
          <p:cNvPr id="6" name="Picture 5">
            <a:extLst>
              <a:ext uri="{FF2B5EF4-FFF2-40B4-BE49-F238E27FC236}">
                <a16:creationId xmlns:a16="http://schemas.microsoft.com/office/drawing/2014/main" id="{C70C1777-08CC-73B3-FDF8-FAF1D6736F95}"/>
              </a:ext>
            </a:extLst>
          </p:cNvPr>
          <p:cNvPicPr>
            <a:picLocks noChangeAspect="1"/>
          </p:cNvPicPr>
          <p:nvPr/>
        </p:nvPicPr>
        <p:blipFill>
          <a:blip r:embed="rId2"/>
          <a:stretch>
            <a:fillRect/>
          </a:stretch>
        </p:blipFill>
        <p:spPr>
          <a:xfrm>
            <a:off x="509247" y="3117788"/>
            <a:ext cx="6540482" cy="3362585"/>
          </a:xfrm>
          <a:prstGeom prst="rect">
            <a:avLst/>
          </a:prstGeom>
        </p:spPr>
      </p:pic>
    </p:spTree>
    <p:extLst>
      <p:ext uri="{BB962C8B-B14F-4D97-AF65-F5344CB8AC3E}">
        <p14:creationId xmlns:p14="http://schemas.microsoft.com/office/powerpoint/2010/main" val="414843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82812" y="260008"/>
            <a:ext cx="9010536" cy="1507375"/>
          </a:xfrm>
        </p:spPr>
        <p:txBody>
          <a:bodyPr vert="horz" lIns="91440" tIns="45720" rIns="91440" bIns="45720" rtlCol="0">
            <a:noAutofit/>
          </a:bodyPr>
          <a:lstStyle/>
          <a:p>
            <a:pPr algn="ctr">
              <a:lnSpc>
                <a:spcPct val="100000"/>
              </a:lnSpc>
            </a:pPr>
            <a:r>
              <a:rPr lang="en-US" sz="3600" dirty="0">
                <a:latin typeface="Avenir Next LT Pro (Headings)"/>
                <a:cs typeface="Calibri" panose="020F0502020204030204" pitchFamily="34" charset="0"/>
              </a:rPr>
              <a:t>Model explanation- </a:t>
            </a:r>
            <a:r>
              <a:rPr lang="en-US" sz="3600" dirty="0" err="1">
                <a:latin typeface="Avenir Next LT Pro (Headings)"/>
                <a:cs typeface="Calibri" panose="020F0502020204030204" pitchFamily="34" charset="0"/>
              </a:rPr>
              <a:t>ApiFeature</a:t>
            </a:r>
            <a:br>
              <a:rPr lang="en-US" sz="3600" dirty="0">
                <a:latin typeface="Avenir Next LT Pro (Headings)"/>
              </a:rPr>
            </a:br>
            <a:endParaRPr lang="en-US" sz="3600" dirty="0">
              <a:latin typeface="Avenir Next LT Pro (Headings)"/>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9ECC03-00B2-AE34-8D00-717D67A7E882}"/>
              </a:ext>
            </a:extLst>
          </p:cNvPr>
          <p:cNvSpPr txBox="1"/>
          <p:nvPr/>
        </p:nvSpPr>
        <p:spPr>
          <a:xfrm>
            <a:off x="609600" y="1709706"/>
            <a:ext cx="7737987" cy="369332"/>
          </a:xfrm>
          <a:prstGeom prst="rect">
            <a:avLst/>
          </a:prstGeom>
          <a:noFill/>
        </p:spPr>
        <p:txBody>
          <a:bodyPr wrap="square" rtlCol="0">
            <a:spAutoFit/>
          </a:bodyPr>
          <a:lstStyle/>
          <a:p>
            <a:r>
              <a:rPr lang="en-US" dirty="0"/>
              <a:t>Create the contract that we work with</a:t>
            </a:r>
          </a:p>
        </p:txBody>
      </p:sp>
      <p:pic>
        <p:nvPicPr>
          <p:cNvPr id="5" name="Picture 4">
            <a:extLst>
              <a:ext uri="{FF2B5EF4-FFF2-40B4-BE49-F238E27FC236}">
                <a16:creationId xmlns:a16="http://schemas.microsoft.com/office/drawing/2014/main" id="{427956B5-6A08-10A4-495B-AF24283698AC}"/>
              </a:ext>
            </a:extLst>
          </p:cNvPr>
          <p:cNvPicPr>
            <a:picLocks noChangeAspect="1"/>
          </p:cNvPicPr>
          <p:nvPr/>
        </p:nvPicPr>
        <p:blipFill>
          <a:blip r:embed="rId2"/>
          <a:stretch>
            <a:fillRect/>
          </a:stretch>
        </p:blipFill>
        <p:spPr>
          <a:xfrm>
            <a:off x="301282" y="2667084"/>
            <a:ext cx="8215733" cy="3792809"/>
          </a:xfrm>
          <a:prstGeom prst="rect">
            <a:avLst/>
          </a:prstGeom>
        </p:spPr>
      </p:pic>
    </p:spTree>
    <p:extLst>
      <p:ext uri="{BB962C8B-B14F-4D97-AF65-F5344CB8AC3E}">
        <p14:creationId xmlns:p14="http://schemas.microsoft.com/office/powerpoint/2010/main" val="234955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82812" y="260008"/>
            <a:ext cx="9010536" cy="1507375"/>
          </a:xfrm>
        </p:spPr>
        <p:txBody>
          <a:bodyPr vert="horz" lIns="91440" tIns="45720" rIns="91440" bIns="45720" rtlCol="0">
            <a:noAutofit/>
          </a:bodyPr>
          <a:lstStyle/>
          <a:p>
            <a:pPr algn="ctr">
              <a:lnSpc>
                <a:spcPct val="100000"/>
              </a:lnSpc>
            </a:pPr>
            <a:r>
              <a:rPr lang="en-US" sz="3600" dirty="0">
                <a:latin typeface="Avenir Next LT Pro (Headings)"/>
                <a:cs typeface="Calibri" panose="020F0502020204030204" pitchFamily="34" charset="0"/>
              </a:rPr>
              <a:t>Model explanation- </a:t>
            </a:r>
            <a:r>
              <a:rPr lang="en-US" sz="3600" dirty="0" err="1">
                <a:latin typeface="Avenir Next LT Pro (Headings)"/>
                <a:cs typeface="Calibri" panose="020F0502020204030204" pitchFamily="34" charset="0"/>
              </a:rPr>
              <a:t>ChatAppContext</a:t>
            </a:r>
            <a:br>
              <a:rPr lang="en-US" sz="3600" dirty="0">
                <a:latin typeface="Avenir Next LT Pro (Headings)"/>
              </a:rPr>
            </a:br>
            <a:endParaRPr lang="en-US" sz="3600" dirty="0">
              <a:latin typeface="Avenir Next LT Pro (Headings)"/>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9ECC03-00B2-AE34-8D00-717D67A7E882}"/>
              </a:ext>
            </a:extLst>
          </p:cNvPr>
          <p:cNvSpPr txBox="1"/>
          <p:nvPr/>
        </p:nvSpPr>
        <p:spPr>
          <a:xfrm>
            <a:off x="609600" y="1709706"/>
            <a:ext cx="7737987" cy="369332"/>
          </a:xfrm>
          <a:prstGeom prst="rect">
            <a:avLst/>
          </a:prstGeom>
          <a:noFill/>
        </p:spPr>
        <p:txBody>
          <a:bodyPr wrap="square" rtlCol="0">
            <a:spAutoFit/>
          </a:bodyPr>
          <a:lstStyle/>
          <a:p>
            <a:r>
              <a:rPr lang="en-US" dirty="0"/>
              <a:t>Get the data from the user</a:t>
            </a:r>
          </a:p>
        </p:txBody>
      </p:sp>
      <p:pic>
        <p:nvPicPr>
          <p:cNvPr id="8" name="Picture 7">
            <a:extLst>
              <a:ext uri="{FF2B5EF4-FFF2-40B4-BE49-F238E27FC236}">
                <a16:creationId xmlns:a16="http://schemas.microsoft.com/office/drawing/2014/main" id="{CF380D42-B212-2A49-335A-C752B742280E}"/>
              </a:ext>
            </a:extLst>
          </p:cNvPr>
          <p:cNvPicPr>
            <a:picLocks noChangeAspect="1"/>
          </p:cNvPicPr>
          <p:nvPr/>
        </p:nvPicPr>
        <p:blipFill>
          <a:blip r:embed="rId2"/>
          <a:stretch>
            <a:fillRect/>
          </a:stretch>
        </p:blipFill>
        <p:spPr>
          <a:xfrm>
            <a:off x="2346635" y="2145211"/>
            <a:ext cx="5322526" cy="4343484"/>
          </a:xfrm>
          <a:prstGeom prst="rect">
            <a:avLst/>
          </a:prstGeom>
        </p:spPr>
      </p:pic>
    </p:spTree>
    <p:extLst>
      <p:ext uri="{BB962C8B-B14F-4D97-AF65-F5344CB8AC3E}">
        <p14:creationId xmlns:p14="http://schemas.microsoft.com/office/powerpoint/2010/main" val="1695953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82812" y="260008"/>
            <a:ext cx="9010536" cy="1507375"/>
          </a:xfrm>
        </p:spPr>
        <p:txBody>
          <a:bodyPr vert="horz" lIns="91440" tIns="45720" rIns="91440" bIns="45720" rtlCol="0">
            <a:noAutofit/>
          </a:bodyPr>
          <a:lstStyle/>
          <a:p>
            <a:pPr algn="ctr">
              <a:lnSpc>
                <a:spcPct val="100000"/>
              </a:lnSpc>
            </a:pPr>
            <a:r>
              <a:rPr lang="en-US" sz="3600" dirty="0">
                <a:latin typeface="Avenir Next LT Pro (Headings)"/>
                <a:cs typeface="Calibri" panose="020F0502020204030204" pitchFamily="34" charset="0"/>
              </a:rPr>
              <a:t>Model explanation- </a:t>
            </a:r>
            <a:r>
              <a:rPr lang="en-US" sz="3600" dirty="0" err="1">
                <a:latin typeface="Avenir Next LT Pro (Headings)"/>
                <a:cs typeface="Calibri" panose="020F0502020204030204" pitchFamily="34" charset="0"/>
              </a:rPr>
              <a:t>ChatAppContext</a:t>
            </a:r>
            <a:br>
              <a:rPr lang="en-US" sz="3600" dirty="0">
                <a:latin typeface="Avenir Next LT Pro (Headings)"/>
              </a:rPr>
            </a:br>
            <a:endParaRPr lang="en-US" sz="3600" dirty="0">
              <a:latin typeface="Avenir Next LT Pro (Headings)"/>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9ECC03-00B2-AE34-8D00-717D67A7E882}"/>
              </a:ext>
            </a:extLst>
          </p:cNvPr>
          <p:cNvSpPr txBox="1"/>
          <p:nvPr/>
        </p:nvSpPr>
        <p:spPr>
          <a:xfrm>
            <a:off x="609600" y="1709706"/>
            <a:ext cx="7737987" cy="1200329"/>
          </a:xfrm>
          <a:prstGeom prst="rect">
            <a:avLst/>
          </a:prstGeom>
          <a:noFill/>
        </p:spPr>
        <p:txBody>
          <a:bodyPr wrap="square" rtlCol="0">
            <a:spAutoFit/>
          </a:bodyPr>
          <a:lstStyle/>
          <a:p>
            <a:r>
              <a:rPr lang="en-US" dirty="0" err="1"/>
              <a:t>NavBar</a:t>
            </a:r>
            <a:r>
              <a:rPr lang="en-US" dirty="0"/>
              <a:t>- create the menu and handle the create account button</a:t>
            </a:r>
          </a:p>
          <a:p>
            <a:r>
              <a:rPr lang="en-US" dirty="0"/>
              <a:t>Model- create the create account page</a:t>
            </a:r>
          </a:p>
          <a:p>
            <a:r>
              <a:rPr lang="en-US" dirty="0"/>
              <a:t>Friend- create the list of friends</a:t>
            </a:r>
          </a:p>
          <a:p>
            <a:r>
              <a:rPr lang="en-US" dirty="0"/>
              <a:t>Chat- create the chat interface </a:t>
            </a:r>
          </a:p>
        </p:txBody>
      </p:sp>
    </p:spTree>
    <p:extLst>
      <p:ext uri="{BB962C8B-B14F-4D97-AF65-F5344CB8AC3E}">
        <p14:creationId xmlns:p14="http://schemas.microsoft.com/office/powerpoint/2010/main" val="88492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FC7E2-F17A-EBFC-B7E5-88DB68DEA3EB}"/>
              </a:ext>
            </a:extLst>
          </p:cNvPr>
          <p:cNvSpPr>
            <a:spLocks noGrp="1"/>
          </p:cNvSpPr>
          <p:nvPr>
            <p:ph type="title"/>
          </p:nvPr>
        </p:nvSpPr>
        <p:spPr/>
        <p:txBody>
          <a:bodyPr>
            <a:normAutofit/>
          </a:bodyPr>
          <a:lstStyle/>
          <a:p>
            <a:pPr algn="ctr" defTabSz="914400" rtl="1" eaLnBrk="1" latinLnBrk="0" hangingPunct="1">
              <a:lnSpc>
                <a:spcPct val="110000"/>
              </a:lnSpc>
              <a:spcBef>
                <a:spcPct val="0"/>
              </a:spcBef>
              <a:buNone/>
            </a:pPr>
            <a:r>
              <a:rPr lang="fr-IL" sz="3600" dirty="0"/>
              <a:t>Known bug</a:t>
            </a:r>
          </a:p>
        </p:txBody>
      </p:sp>
      <p:sp>
        <p:nvSpPr>
          <p:cNvPr id="4" name="TextBox 3">
            <a:extLst>
              <a:ext uri="{FF2B5EF4-FFF2-40B4-BE49-F238E27FC236}">
                <a16:creationId xmlns:a16="http://schemas.microsoft.com/office/drawing/2014/main" id="{5F7E4E6F-1EEB-B91F-D219-9039D08B0022}"/>
              </a:ext>
            </a:extLst>
          </p:cNvPr>
          <p:cNvSpPr txBox="1"/>
          <p:nvPr/>
        </p:nvSpPr>
        <p:spPr>
          <a:xfrm>
            <a:off x="658761" y="2546555"/>
            <a:ext cx="9301316" cy="1477328"/>
          </a:xfrm>
          <a:prstGeom prst="rect">
            <a:avLst/>
          </a:prstGeom>
          <a:noFill/>
        </p:spPr>
        <p:txBody>
          <a:bodyPr wrap="square" rtlCol="0">
            <a:spAutoFit/>
          </a:bodyPr>
          <a:lstStyle/>
          <a:p>
            <a:r>
              <a:rPr lang="en-US" dirty="0"/>
              <a:t>The project is ready in terms of all the logic and the use of functions, but it fails to add users, which prevents us from continuing the presentation regarding the use of chat and the transfer of currency between users</a:t>
            </a:r>
          </a:p>
          <a:p>
            <a:br>
              <a:rPr lang="en-US" dirty="0"/>
            </a:br>
            <a:endParaRPr lang="en-US" dirty="0"/>
          </a:p>
        </p:txBody>
      </p:sp>
    </p:spTree>
    <p:extLst>
      <p:ext uri="{BB962C8B-B14F-4D97-AF65-F5344CB8AC3E}">
        <p14:creationId xmlns:p14="http://schemas.microsoft.com/office/powerpoint/2010/main" val="355341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FC7E2-F17A-EBFC-B7E5-88DB68DEA3EB}"/>
              </a:ext>
            </a:extLst>
          </p:cNvPr>
          <p:cNvSpPr>
            <a:spLocks noGrp="1"/>
          </p:cNvSpPr>
          <p:nvPr>
            <p:ph type="title"/>
          </p:nvPr>
        </p:nvSpPr>
        <p:spPr>
          <a:xfrm>
            <a:off x="969207" y="363792"/>
            <a:ext cx="9950103" cy="747253"/>
          </a:xfrm>
        </p:spPr>
        <p:txBody>
          <a:bodyPr>
            <a:normAutofit/>
          </a:bodyPr>
          <a:lstStyle/>
          <a:p>
            <a:pPr algn="ctr" defTabSz="914400" rtl="1" eaLnBrk="1" latinLnBrk="0" hangingPunct="1">
              <a:lnSpc>
                <a:spcPct val="110000"/>
              </a:lnSpc>
              <a:spcBef>
                <a:spcPct val="0"/>
              </a:spcBef>
              <a:buNone/>
            </a:pPr>
            <a:r>
              <a:rPr lang="en-US" sz="3600" dirty="0"/>
              <a:t>Creating ERC20</a:t>
            </a:r>
            <a:endParaRPr lang="fr-IL" sz="3600" dirty="0"/>
          </a:p>
        </p:txBody>
      </p:sp>
      <p:pic>
        <p:nvPicPr>
          <p:cNvPr id="5" name="Picture 4">
            <a:extLst>
              <a:ext uri="{FF2B5EF4-FFF2-40B4-BE49-F238E27FC236}">
                <a16:creationId xmlns:a16="http://schemas.microsoft.com/office/drawing/2014/main" id="{BE363B9A-DAC6-C94F-1592-461CA7EF4DE9}"/>
              </a:ext>
            </a:extLst>
          </p:cNvPr>
          <p:cNvPicPr>
            <a:picLocks noChangeAspect="1"/>
          </p:cNvPicPr>
          <p:nvPr/>
        </p:nvPicPr>
        <p:blipFill>
          <a:blip r:embed="rId2"/>
          <a:stretch>
            <a:fillRect/>
          </a:stretch>
        </p:blipFill>
        <p:spPr>
          <a:xfrm>
            <a:off x="733213" y="1548489"/>
            <a:ext cx="9708645" cy="5027470"/>
          </a:xfrm>
          <a:prstGeom prst="rect">
            <a:avLst/>
          </a:prstGeom>
        </p:spPr>
      </p:pic>
    </p:spTree>
    <p:extLst>
      <p:ext uri="{BB962C8B-B14F-4D97-AF65-F5344CB8AC3E}">
        <p14:creationId xmlns:p14="http://schemas.microsoft.com/office/powerpoint/2010/main" val="315510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FC7E2-F17A-EBFC-B7E5-88DB68DEA3EB}"/>
              </a:ext>
            </a:extLst>
          </p:cNvPr>
          <p:cNvSpPr>
            <a:spLocks noGrp="1"/>
          </p:cNvSpPr>
          <p:nvPr>
            <p:ph type="title"/>
          </p:nvPr>
        </p:nvSpPr>
        <p:spPr>
          <a:xfrm>
            <a:off x="969207" y="363792"/>
            <a:ext cx="9950103" cy="747253"/>
          </a:xfrm>
        </p:spPr>
        <p:txBody>
          <a:bodyPr>
            <a:normAutofit/>
          </a:bodyPr>
          <a:lstStyle/>
          <a:p>
            <a:pPr algn="ctr" defTabSz="914400" rtl="1" eaLnBrk="1" latinLnBrk="0" hangingPunct="1">
              <a:lnSpc>
                <a:spcPct val="110000"/>
              </a:lnSpc>
              <a:spcBef>
                <a:spcPct val="0"/>
              </a:spcBef>
              <a:buNone/>
            </a:pPr>
            <a:r>
              <a:rPr lang="en-US" sz="3600" dirty="0"/>
              <a:t>Creating ERC20</a:t>
            </a:r>
            <a:endParaRPr lang="fr-IL" sz="3600" dirty="0"/>
          </a:p>
        </p:txBody>
      </p:sp>
      <p:pic>
        <p:nvPicPr>
          <p:cNvPr id="4" name="Picture 3">
            <a:extLst>
              <a:ext uri="{FF2B5EF4-FFF2-40B4-BE49-F238E27FC236}">
                <a16:creationId xmlns:a16="http://schemas.microsoft.com/office/drawing/2014/main" id="{1D48273D-0EA4-C852-CE04-CE74DF1F7D00}"/>
              </a:ext>
            </a:extLst>
          </p:cNvPr>
          <p:cNvPicPr>
            <a:picLocks noChangeAspect="1"/>
          </p:cNvPicPr>
          <p:nvPr/>
        </p:nvPicPr>
        <p:blipFill>
          <a:blip r:embed="rId3"/>
          <a:stretch>
            <a:fillRect/>
          </a:stretch>
        </p:blipFill>
        <p:spPr>
          <a:xfrm>
            <a:off x="68057" y="1312881"/>
            <a:ext cx="12055885" cy="4999153"/>
          </a:xfrm>
          <a:prstGeom prst="rect">
            <a:avLst/>
          </a:prstGeom>
        </p:spPr>
      </p:pic>
    </p:spTree>
    <p:extLst>
      <p:ext uri="{BB962C8B-B14F-4D97-AF65-F5344CB8AC3E}">
        <p14:creationId xmlns:p14="http://schemas.microsoft.com/office/powerpoint/2010/main" val="116766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09C681-8290-4C12-BFC0-F0B59D360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2A2FFB4-CD12-F4FF-9CF4-05F1279CFBDB}"/>
              </a:ext>
            </a:extLst>
          </p:cNvPr>
          <p:cNvSpPr>
            <a:spLocks noGrp="1"/>
          </p:cNvSpPr>
          <p:nvPr>
            <p:ph type="title"/>
          </p:nvPr>
        </p:nvSpPr>
        <p:spPr>
          <a:xfrm>
            <a:off x="1077362" y="720435"/>
            <a:ext cx="3260843" cy="1507375"/>
          </a:xfrm>
        </p:spPr>
        <p:txBody>
          <a:bodyPr>
            <a:normAutofit/>
          </a:bodyPr>
          <a:lstStyle/>
          <a:p>
            <a:pPr algn="ctr"/>
            <a:r>
              <a:rPr lang="en-US" sz="3600" dirty="0">
                <a:latin typeface="Avenir Next LT Pro (Headings)"/>
              </a:rPr>
              <a:t>Set up Installation</a:t>
            </a:r>
            <a:r>
              <a:rPr lang="he-IL" sz="3600" dirty="0">
                <a:latin typeface="Avenir Next LT Pro (Headings)"/>
              </a:rPr>
              <a:t> </a:t>
            </a:r>
            <a:endParaRPr lang="fr-IL" sz="3600" dirty="0">
              <a:latin typeface="Avenir Next LT Pro (Headings)"/>
            </a:endParaRPr>
          </a:p>
        </p:txBody>
      </p:sp>
      <p:sp>
        <p:nvSpPr>
          <p:cNvPr id="3" name="Espace réservé du contenu 2">
            <a:extLst>
              <a:ext uri="{FF2B5EF4-FFF2-40B4-BE49-F238E27FC236}">
                <a16:creationId xmlns:a16="http://schemas.microsoft.com/office/drawing/2014/main" id="{19E57E13-2C46-FFFB-4D38-400B1311235C}"/>
              </a:ext>
            </a:extLst>
          </p:cNvPr>
          <p:cNvSpPr>
            <a:spLocks noGrp="1"/>
          </p:cNvSpPr>
          <p:nvPr>
            <p:ph idx="1"/>
          </p:nvPr>
        </p:nvSpPr>
        <p:spPr>
          <a:xfrm>
            <a:off x="1077362" y="2434974"/>
            <a:ext cx="3260843" cy="3505855"/>
          </a:xfrm>
        </p:spPr>
        <p:txBody>
          <a:bodyPr>
            <a:normAutofit/>
          </a:bodyPr>
          <a:lstStyle/>
          <a:p>
            <a:r>
              <a:rPr lang="en-US" sz="1600" dirty="0" err="1">
                <a:effectLst/>
                <a:latin typeface="Calibri" panose="020F0502020204030204" pitchFamily="34" charset="0"/>
                <a:ea typeface="Calibri" panose="020F0502020204030204" pitchFamily="34" charset="0"/>
                <a:cs typeface="Arial" panose="020B0604020202020204" pitchFamily="34" charset="0"/>
              </a:rPr>
              <a:t>npx</a:t>
            </a:r>
            <a:r>
              <a:rPr lang="en-US" sz="1600" dirty="0">
                <a:effectLst/>
                <a:latin typeface="Calibri" panose="020F0502020204030204" pitchFamily="34" charset="0"/>
                <a:ea typeface="Calibri" panose="020F0502020204030204" pitchFamily="34" charset="0"/>
                <a:cs typeface="Arial" panose="020B0604020202020204" pitchFamily="34" charset="0"/>
              </a:rPr>
              <a:t>-create-next-app : initialize next app</a:t>
            </a:r>
            <a:endParaRPr lang="fr-IL" sz="1600" dirty="0">
              <a:effectLst/>
              <a:latin typeface="Calibri" panose="020F0502020204030204" pitchFamily="34" charset="0"/>
              <a:ea typeface="Calibri" panose="020F0502020204030204" pitchFamily="34" charset="0"/>
              <a:cs typeface="Arial" panose="020B0604020202020204" pitchFamily="34" charset="0"/>
            </a:endParaRPr>
          </a:p>
          <a:p>
            <a:r>
              <a:rPr lang="en-US" sz="1600" dirty="0" err="1">
                <a:effectLst/>
                <a:latin typeface="Calibri" panose="020F0502020204030204" pitchFamily="34" charset="0"/>
                <a:ea typeface="Calibri" panose="020F0502020204030204" pitchFamily="34" charset="0"/>
                <a:cs typeface="Arial" panose="020B0604020202020204" pitchFamily="34" charset="0"/>
              </a:rPr>
              <a:t>npx</a:t>
            </a:r>
            <a:r>
              <a:rPr lang="en-US" sz="1600" dirty="0">
                <a:effectLst/>
                <a:latin typeface="Calibri" panose="020F0502020204030204" pitchFamily="34" charset="0"/>
                <a:ea typeface="Calibri" panose="020F0502020204030204" pitchFamily="34" charset="0"/>
                <a:cs typeface="Arial" panose="020B0604020202020204" pitchFamily="34" charset="0"/>
              </a:rPr>
              <a:t> create next app in the same directory</a:t>
            </a:r>
            <a:endParaRPr lang="fr-IL" sz="1600" dirty="0">
              <a:effectLst/>
              <a:latin typeface="Calibri" panose="020F0502020204030204" pitchFamily="34" charset="0"/>
              <a:ea typeface="Calibri" panose="020F0502020204030204" pitchFamily="34" charset="0"/>
              <a:cs typeface="Arial" panose="020B0604020202020204" pitchFamily="34" charset="0"/>
            </a:endParaRPr>
          </a:p>
          <a:p>
            <a:pPr marL="0" indent="0" defTabSz="914400" rtl="0" eaLnBrk="1" latinLnBrk="0" hangingPunct="1">
              <a:spcBef>
                <a:spcPts val="1000"/>
              </a:spcBef>
              <a:buNone/>
            </a:pPr>
            <a:endParaRPr lang="fr-IL" sz="1600" dirty="0"/>
          </a:p>
        </p:txBody>
      </p:sp>
      <p:sp>
        <p:nvSpPr>
          <p:cNvPr id="11" name="Freeform: Shape 10">
            <a:extLst>
              <a:ext uri="{FF2B5EF4-FFF2-40B4-BE49-F238E27FC236}">
                <a16:creationId xmlns:a16="http://schemas.microsoft.com/office/drawing/2014/main" id="{62DB152A-3012-4C06-84C6-9355BD03A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23251" y="224"/>
            <a:ext cx="3482922" cy="3482474"/>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 name="Rectangle 12">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05548" y="-2580"/>
            <a:ext cx="3484819" cy="348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916" y="-1896"/>
            <a:ext cx="3475013"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70A0CA-EE35-4C4E-91DA-C8DB95E27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20672" y="1686675"/>
            <a:ext cx="3374131" cy="696852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3">
            <a:extLst>
              <a:ext uri="{FF2B5EF4-FFF2-40B4-BE49-F238E27FC236}">
                <a16:creationId xmlns:a16="http://schemas.microsoft.com/office/drawing/2014/main" id="{958D72FF-15F8-ED2D-792E-0EB15E9938AE}"/>
              </a:ext>
            </a:extLst>
          </p:cNvPr>
          <p:cNvPicPr>
            <a:picLocks noChangeAspect="1"/>
          </p:cNvPicPr>
          <p:nvPr/>
        </p:nvPicPr>
        <p:blipFill>
          <a:blip r:embed="rId2"/>
          <a:stretch>
            <a:fillRect/>
          </a:stretch>
        </p:blipFill>
        <p:spPr>
          <a:xfrm>
            <a:off x="5595845" y="3872603"/>
            <a:ext cx="6280065" cy="2292223"/>
          </a:xfrm>
          <a:prstGeom prst="rect">
            <a:avLst/>
          </a:prstGeom>
        </p:spPr>
      </p:pic>
    </p:spTree>
    <p:extLst>
      <p:ext uri="{BB962C8B-B14F-4D97-AF65-F5344CB8AC3E}">
        <p14:creationId xmlns:p14="http://schemas.microsoft.com/office/powerpoint/2010/main" val="297707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7C03B3-7F8E-434B-AB3E-2367CAE61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2260FA-5A5C-F755-346C-41B8962C29E3}"/>
              </a:ext>
            </a:extLst>
          </p:cNvPr>
          <p:cNvSpPr>
            <a:spLocks noGrp="1"/>
          </p:cNvSpPr>
          <p:nvPr>
            <p:ph type="title"/>
          </p:nvPr>
        </p:nvSpPr>
        <p:spPr>
          <a:xfrm>
            <a:off x="1077363" y="929120"/>
            <a:ext cx="3660342" cy="1832414"/>
          </a:xfrm>
        </p:spPr>
        <p:txBody>
          <a:bodyPr anchor="t">
            <a:normAutofit/>
          </a:bodyPr>
          <a:lstStyle/>
          <a:p>
            <a:r>
              <a:rPr lang="en-US" sz="3600" dirty="0" err="1">
                <a:effectLst/>
                <a:latin typeface="Avenir Next LT Pro (Headings)"/>
                <a:ea typeface="Calibri" panose="020F0502020204030204" pitchFamily="34" charset="0"/>
                <a:cs typeface="Arial" panose="020B0604020202020204" pitchFamily="34" charset="0"/>
              </a:rPr>
              <a:t>Npx</a:t>
            </a:r>
            <a:r>
              <a:rPr lang="en-US" sz="3600" dirty="0">
                <a:effectLst/>
                <a:latin typeface="Avenir Next LT Pro (Headings)"/>
                <a:ea typeface="Calibri" panose="020F0502020204030204" pitchFamily="34" charset="0"/>
                <a:cs typeface="Arial" panose="020B0604020202020204" pitchFamily="34" charset="0"/>
              </a:rPr>
              <a:t> hardhat</a:t>
            </a:r>
            <a:br>
              <a:rPr lang="fr-IL" sz="3600" dirty="0">
                <a:effectLst/>
                <a:latin typeface="Avenir Next LT Pro (Headings)"/>
                <a:ea typeface="Calibri" panose="020F0502020204030204" pitchFamily="34" charset="0"/>
                <a:cs typeface="Arial" panose="020B0604020202020204" pitchFamily="34" charset="0"/>
              </a:rPr>
            </a:br>
            <a:endParaRPr lang="fr-IL" sz="3600" dirty="0">
              <a:latin typeface="Avenir Next LT Pro (Headings)"/>
            </a:endParaRPr>
          </a:p>
        </p:txBody>
      </p:sp>
      <p:sp>
        <p:nvSpPr>
          <p:cNvPr id="8" name="Content Placeholder 7">
            <a:extLst>
              <a:ext uri="{FF2B5EF4-FFF2-40B4-BE49-F238E27FC236}">
                <a16:creationId xmlns:a16="http://schemas.microsoft.com/office/drawing/2014/main" id="{CEE0DE27-4503-B5DA-EEDA-A0CF3049ED95}"/>
              </a:ext>
            </a:extLst>
          </p:cNvPr>
          <p:cNvSpPr>
            <a:spLocks noGrp="1"/>
          </p:cNvSpPr>
          <p:nvPr>
            <p:ph idx="1"/>
          </p:nvPr>
        </p:nvSpPr>
        <p:spPr>
          <a:xfrm>
            <a:off x="5271247" y="928688"/>
            <a:ext cx="5843390" cy="1832845"/>
          </a:xfrm>
        </p:spPr>
        <p:txBody>
          <a:bodyPr>
            <a:normAutofit/>
          </a:bodyPr>
          <a:lstStyle/>
          <a:p>
            <a:pPr marL="0" indent="0">
              <a:buNone/>
            </a:pPr>
            <a:r>
              <a:rPr lang="fr-IL"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Hardhat </a:t>
            </a:r>
            <a:r>
              <a:rPr lang="fr-IL"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is </a:t>
            </a:r>
            <a:r>
              <a:rPr lang="fr-IL"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development environment for Ethereum software</a:t>
            </a:r>
            <a:r>
              <a:rPr lang="fr-IL"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It consists of different components for editing, compiling, debugging and deploying your smart contracts and dApps, all of which work together to create a complete development environment.</a:t>
            </a:r>
            <a:endParaRPr lang="fr-IL" sz="1800" dirty="0">
              <a:effectLst/>
              <a:latin typeface="Calibri" panose="020F0502020204030204" pitchFamily="34" charset="0"/>
              <a:ea typeface="Calibri" panose="020F0502020204030204" pitchFamily="34" charset="0"/>
              <a:cs typeface="Calibri" panose="020F0502020204030204" pitchFamily="34" charset="0"/>
            </a:endParaRPr>
          </a:p>
          <a:p>
            <a:pPr marL="228600" indent="-228600" algn="l" defTabSz="914400" eaLnBrk="1" latinLnBrk="0" hangingPunct="1">
              <a:lnSpc>
                <a:spcPct val="120000"/>
              </a:lnSpc>
              <a:spcBef>
                <a:spcPts val="1000"/>
              </a:spcBef>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F24FE85A-D882-4F43-A4F7-8311CA2DB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3439948"/>
            <a:ext cx="12192002" cy="3417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34">
            <a:extLst>
              <a:ext uri="{FF2B5EF4-FFF2-40B4-BE49-F238E27FC236}">
                <a16:creationId xmlns:a16="http://schemas.microsoft.com/office/drawing/2014/main" id="{F35342D2-E4EF-458A-84FA-4E8B5F366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00" y="3405873"/>
            <a:ext cx="3417721" cy="3485877"/>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26F3A4B-7C6A-4302-B312-6142412A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223903" y="3439950"/>
            <a:ext cx="6963551" cy="3417723"/>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Espace réservé du contenu 3">
            <a:extLst>
              <a:ext uri="{FF2B5EF4-FFF2-40B4-BE49-F238E27FC236}">
                <a16:creationId xmlns:a16="http://schemas.microsoft.com/office/drawing/2014/main" id="{CD2E618C-B5BD-E3AF-9BE8-27E44B833592}"/>
              </a:ext>
            </a:extLst>
          </p:cNvPr>
          <p:cNvPicPr>
            <a:picLocks noChangeAspect="1"/>
          </p:cNvPicPr>
          <p:nvPr/>
        </p:nvPicPr>
        <p:blipFill>
          <a:blip r:embed="rId2"/>
          <a:stretch>
            <a:fillRect/>
          </a:stretch>
        </p:blipFill>
        <p:spPr>
          <a:xfrm>
            <a:off x="5219357" y="3931670"/>
            <a:ext cx="6949632" cy="2675607"/>
          </a:xfrm>
          <a:prstGeom prst="rect">
            <a:avLst/>
          </a:prstGeom>
        </p:spPr>
      </p:pic>
    </p:spTree>
    <p:extLst>
      <p:ext uri="{BB962C8B-B14F-4D97-AF65-F5344CB8AC3E}">
        <p14:creationId xmlns:p14="http://schemas.microsoft.com/office/powerpoint/2010/main" val="300756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EA23F2-75A4-4097-B43C-A5C669333088}"/>
              </a:ext>
            </a:extLst>
          </p:cNvPr>
          <p:cNvSpPr>
            <a:spLocks noGrp="1"/>
          </p:cNvSpPr>
          <p:nvPr>
            <p:ph type="title"/>
          </p:nvPr>
        </p:nvSpPr>
        <p:spPr>
          <a:xfrm>
            <a:off x="612862" y="449361"/>
            <a:ext cx="5069099" cy="1857107"/>
          </a:xfrm>
        </p:spPr>
        <p:txBody>
          <a:bodyPr>
            <a:noAutofit/>
          </a:bodyPr>
          <a:lstStyle/>
          <a:p>
            <a:pPr>
              <a:lnSpc>
                <a:spcPct val="100000"/>
              </a:lnSpc>
            </a:pPr>
            <a:r>
              <a:rPr lang="en-US" sz="3600" dirty="0" err="1">
                <a:effectLst/>
                <a:latin typeface="Avenir Next LT Pro (Headings)"/>
                <a:ea typeface="Times New Roman" panose="02020603050405020304" pitchFamily="18" charset="0"/>
                <a:cs typeface="Calibri" panose="020F0502020204030204" pitchFamily="34" charset="0"/>
              </a:rPr>
              <a:t>npm</a:t>
            </a:r>
            <a:r>
              <a:rPr lang="en-US" sz="3600" dirty="0">
                <a:effectLst/>
                <a:latin typeface="Avenir Next LT Pro (Headings)"/>
                <a:ea typeface="Times New Roman" panose="02020603050405020304" pitchFamily="18" charset="0"/>
                <a:cs typeface="Calibri" panose="020F0502020204030204" pitchFamily="34" charset="0"/>
              </a:rPr>
              <a:t> </a:t>
            </a:r>
            <a:r>
              <a:rPr lang="en-US" sz="3600" dirty="0" err="1">
                <a:effectLst/>
                <a:latin typeface="Avenir Next LT Pro (Headings)"/>
                <a:ea typeface="Times New Roman" panose="02020603050405020304" pitchFamily="18" charset="0"/>
                <a:cs typeface="Calibri" panose="020F0502020204030204" pitchFamily="34" charset="0"/>
              </a:rPr>
              <a:t>i</a:t>
            </a:r>
            <a:r>
              <a:rPr lang="en-US" sz="3600" dirty="0">
                <a:effectLst/>
                <a:latin typeface="Avenir Next LT Pro (Headings)"/>
                <a:ea typeface="Times New Roman" panose="02020603050405020304" pitchFamily="18" charset="0"/>
                <a:cs typeface="Calibri" panose="020F0502020204030204" pitchFamily="34" charset="0"/>
              </a:rPr>
              <a:t> ethers</a:t>
            </a:r>
            <a:br>
              <a:rPr lang="fr-IL" sz="3600" dirty="0">
                <a:effectLst/>
                <a:latin typeface="Avenir Next LT Pro (Headings)"/>
                <a:ea typeface="Calibri" panose="020F0502020204030204" pitchFamily="34" charset="0"/>
                <a:cs typeface="Calibri" panose="020F0502020204030204" pitchFamily="34" charset="0"/>
              </a:rPr>
            </a:br>
            <a:r>
              <a:rPr lang="en-US" sz="3600" dirty="0">
                <a:effectLst/>
                <a:latin typeface="Avenir Next LT Pro (Headings)"/>
                <a:ea typeface="Calibri" panose="020F0502020204030204" pitchFamily="34" charset="0"/>
                <a:cs typeface="Calibri" panose="020F0502020204030204" pitchFamily="34" charset="0"/>
              </a:rPr>
              <a:t> </a:t>
            </a:r>
            <a:br>
              <a:rPr lang="fr-IL" sz="3600" dirty="0">
                <a:effectLst/>
                <a:latin typeface="Avenir Next LT Pro (Headings)"/>
                <a:ea typeface="Calibri" panose="020F0502020204030204" pitchFamily="34" charset="0"/>
                <a:cs typeface="Calibri" panose="020F0502020204030204" pitchFamily="34" charset="0"/>
              </a:rPr>
            </a:br>
            <a:r>
              <a:rPr lang="en-US" sz="3600" dirty="0" err="1">
                <a:effectLst/>
                <a:latin typeface="Avenir Next LT Pro (Headings)"/>
                <a:ea typeface="Calibri" panose="020F0502020204030204" pitchFamily="34" charset="0"/>
                <a:cs typeface="Calibri" panose="020F0502020204030204" pitchFamily="34" charset="0"/>
              </a:rPr>
              <a:t>npm</a:t>
            </a:r>
            <a:r>
              <a:rPr lang="en-US" sz="3600" dirty="0">
                <a:effectLst/>
                <a:latin typeface="Avenir Next LT Pro (Headings)"/>
                <a:ea typeface="Calibri" panose="020F0502020204030204" pitchFamily="34" charset="0"/>
                <a:cs typeface="Calibri" panose="020F0502020204030204" pitchFamily="34" charset="0"/>
              </a:rPr>
              <a:t> </a:t>
            </a:r>
            <a:r>
              <a:rPr lang="en-US" sz="3600" dirty="0" err="1">
                <a:effectLst/>
                <a:latin typeface="Avenir Next LT Pro (Headings)"/>
                <a:ea typeface="Calibri" panose="020F0502020204030204" pitchFamily="34" charset="0"/>
                <a:cs typeface="Calibri" panose="020F0502020204030204" pitchFamily="34" charset="0"/>
              </a:rPr>
              <a:t>i</a:t>
            </a:r>
            <a:r>
              <a:rPr lang="en-US" sz="3600" dirty="0">
                <a:effectLst/>
                <a:latin typeface="Avenir Next LT Pro (Headings)"/>
                <a:ea typeface="Calibri" panose="020F0502020204030204" pitchFamily="34" charset="0"/>
                <a:cs typeface="Calibri" panose="020F0502020204030204" pitchFamily="34" charset="0"/>
              </a:rPr>
              <a:t> web3modal</a:t>
            </a:r>
            <a:endParaRPr lang="fr-IL" sz="3600" dirty="0">
              <a:latin typeface="Avenir Next LT Pro (Headings)"/>
              <a:cs typeface="Calibri" panose="020F0502020204030204" pitchFamily="34" charset="0"/>
            </a:endParaRPr>
          </a:p>
        </p:txBody>
      </p:sp>
      <p:sp>
        <p:nvSpPr>
          <p:cNvPr id="3" name="Espace réservé du contenu 2">
            <a:extLst>
              <a:ext uri="{FF2B5EF4-FFF2-40B4-BE49-F238E27FC236}">
                <a16:creationId xmlns:a16="http://schemas.microsoft.com/office/drawing/2014/main" id="{A26AD792-58B2-5D46-4F6D-314E411E6A1B}"/>
              </a:ext>
            </a:extLst>
          </p:cNvPr>
          <p:cNvSpPr>
            <a:spLocks noGrp="1"/>
          </p:cNvSpPr>
          <p:nvPr>
            <p:ph idx="1"/>
          </p:nvPr>
        </p:nvSpPr>
        <p:spPr>
          <a:xfrm>
            <a:off x="1077364" y="2427316"/>
            <a:ext cx="4140096" cy="3513514"/>
          </a:xfrm>
        </p:spPr>
        <p:txBody>
          <a:bodyPr>
            <a:normAutofit/>
          </a:bodyPr>
          <a:lstStyle/>
          <a:p>
            <a:r>
              <a:rPr lang="en-US" dirty="0" err="1">
                <a:effectLst/>
                <a:latin typeface="Calibri" panose="020F0502020204030204" pitchFamily="34" charset="0"/>
                <a:ea typeface="Times New Roman" panose="02020603050405020304" pitchFamily="18" charset="0"/>
                <a:cs typeface="Calibri" panose="020F0502020204030204" pitchFamily="34" charset="0"/>
              </a:rPr>
              <a:t>npm</a:t>
            </a:r>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dirty="0" err="1">
                <a:effectLst/>
                <a:latin typeface="Calibri" panose="020F0502020204030204" pitchFamily="34" charset="0"/>
                <a:ea typeface="Times New Roman" panose="02020603050405020304" pitchFamily="18" charset="0"/>
                <a:cs typeface="Calibri" panose="020F0502020204030204" pitchFamily="34" charset="0"/>
              </a:rPr>
              <a:t>i</a:t>
            </a:r>
            <a:r>
              <a:rPr lang="en-US" dirty="0">
                <a:effectLst/>
                <a:latin typeface="Calibri" panose="020F0502020204030204" pitchFamily="34" charset="0"/>
                <a:ea typeface="Times New Roman" panose="02020603050405020304" pitchFamily="18" charset="0"/>
                <a:cs typeface="Calibri" panose="020F0502020204030204" pitchFamily="34" charset="0"/>
              </a:rPr>
              <a:t> ethers: to install the package ether </a:t>
            </a:r>
          </a:p>
          <a:p>
            <a:r>
              <a:rPr lang="en-US" dirty="0" err="1">
                <a:effectLst/>
                <a:latin typeface="Calibri" panose="020F0502020204030204" pitchFamily="34" charset="0"/>
                <a:ea typeface="Calibri" panose="020F0502020204030204" pitchFamily="34" charset="0"/>
                <a:cs typeface="Calibri" panose="020F0502020204030204" pitchFamily="34" charset="0"/>
              </a:rPr>
              <a:t>npm</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web3modal : to communicate with smart contract</a:t>
            </a:r>
          </a:p>
          <a:p>
            <a:pPr marL="0" indent="0">
              <a:buNone/>
            </a:pPr>
            <a:br>
              <a:rPr lang="fr-IL" dirty="0">
                <a:effectLst/>
                <a:latin typeface="Calibri" panose="020F0502020204030204" pitchFamily="34" charset="0"/>
                <a:ea typeface="Calibri" panose="020F0502020204030204" pitchFamily="34" charset="0"/>
                <a:cs typeface="Arial" panose="020B0604020202020204" pitchFamily="34" charset="0"/>
              </a:rPr>
            </a:br>
            <a:endParaRPr lang="fr-IL" dirty="0"/>
          </a:p>
        </p:txBody>
      </p:sp>
      <p:sp>
        <p:nvSpPr>
          <p:cNvPr id="11" name="Freeform: Shape 1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D69834EF-8D79-7AD0-CC6E-CD5AA2445CAE}"/>
              </a:ext>
            </a:extLst>
          </p:cNvPr>
          <p:cNvPicPr>
            <a:picLocks noChangeAspect="1"/>
          </p:cNvPicPr>
          <p:nvPr/>
        </p:nvPicPr>
        <p:blipFill>
          <a:blip r:embed="rId2"/>
          <a:stretch>
            <a:fillRect/>
          </a:stretch>
        </p:blipFill>
        <p:spPr>
          <a:xfrm>
            <a:off x="6146464" y="1633177"/>
            <a:ext cx="4788861" cy="3591645"/>
          </a:xfrm>
          <a:prstGeom prst="rect">
            <a:avLst/>
          </a:prstGeom>
        </p:spPr>
      </p:pic>
    </p:spTree>
    <p:extLst>
      <p:ext uri="{BB962C8B-B14F-4D97-AF65-F5344CB8AC3E}">
        <p14:creationId xmlns:p14="http://schemas.microsoft.com/office/powerpoint/2010/main" val="363426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35F463-6EB1-F975-749A-F4C1D93389C6}"/>
              </a:ext>
            </a:extLst>
          </p:cNvPr>
          <p:cNvSpPr>
            <a:spLocks noGrp="1"/>
          </p:cNvSpPr>
          <p:nvPr>
            <p:ph type="title"/>
          </p:nvPr>
        </p:nvSpPr>
        <p:spPr>
          <a:xfrm>
            <a:off x="192366" y="317032"/>
            <a:ext cx="6571840" cy="900455"/>
          </a:xfrm>
        </p:spPr>
        <p:txBody>
          <a:bodyPr vert="horz" lIns="91440" tIns="45720" rIns="91440" bIns="45720" rtlCol="0">
            <a:noAutofit/>
          </a:bodyPr>
          <a:lstStyle/>
          <a:p>
            <a:pPr algn="ctr">
              <a:lnSpc>
                <a:spcPct val="100000"/>
              </a:lnSpc>
            </a:pPr>
            <a:r>
              <a:rPr lang="en-US" sz="3600" dirty="0" err="1">
                <a:latin typeface="Avenir Next LT Pro (Headings)"/>
                <a:cs typeface="Calibri" panose="020F0502020204030204" pitchFamily="34" charset="0"/>
              </a:rPr>
              <a:t>npx</a:t>
            </a:r>
            <a:r>
              <a:rPr lang="en-US" sz="3600" dirty="0">
                <a:latin typeface="Avenir Next LT Pro (Headings)"/>
                <a:cs typeface="Calibri" panose="020F0502020204030204" pitchFamily="34" charset="0"/>
              </a:rPr>
              <a:t> hardhat node</a:t>
            </a:r>
            <a:endParaRPr lang="en-US" sz="3600" dirty="0">
              <a:latin typeface="Avenir Next LT Pro (Headings)"/>
            </a:endParaRPr>
          </a:p>
        </p:txBody>
      </p:sp>
      <p:sp>
        <p:nvSpPr>
          <p:cNvPr id="20" name="Content Placeholder 19">
            <a:extLst>
              <a:ext uri="{FF2B5EF4-FFF2-40B4-BE49-F238E27FC236}">
                <a16:creationId xmlns:a16="http://schemas.microsoft.com/office/drawing/2014/main" id="{57F6A523-1447-E15C-DB45-C069E3CA0FFE}"/>
              </a:ext>
            </a:extLst>
          </p:cNvPr>
          <p:cNvSpPr>
            <a:spLocks noGrp="1"/>
          </p:cNvSpPr>
          <p:nvPr>
            <p:ph idx="1"/>
          </p:nvPr>
        </p:nvSpPr>
        <p:spPr>
          <a:xfrm>
            <a:off x="287822" y="1146948"/>
            <a:ext cx="6571840" cy="1566755"/>
          </a:xfrm>
        </p:spPr>
        <p:txBody>
          <a:bodyPr>
            <a:noAutofit/>
          </a:bodyPr>
          <a:lstStyle/>
          <a:p>
            <a:pPr marL="0" indent="0">
              <a:buNone/>
            </a:pPr>
            <a:r>
              <a:rPr lang="fr-FR" sz="1600" b="0" i="0" u="none" strike="noStrike" dirty="0">
                <a:effectLst/>
                <a:latin typeface="Calibri" panose="020F0502020204030204" pitchFamily="34" charset="0"/>
                <a:cs typeface="Calibri" panose="020F0502020204030204" pitchFamily="34" charset="0"/>
              </a:rPr>
              <a:t>It starts a local </a:t>
            </a:r>
            <a:r>
              <a:rPr lang="fr-FR" sz="1600" b="0" i="0" u="none" strike="noStrike" dirty="0" err="1">
                <a:effectLst/>
                <a:latin typeface="Calibri" panose="020F0502020204030204" pitchFamily="34" charset="0"/>
                <a:cs typeface="Calibri" panose="020F0502020204030204" pitchFamily="34" charset="0"/>
              </a:rPr>
              <a:t>Ethereum</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node</a:t>
            </a:r>
            <a:r>
              <a:rPr lang="fr-FR" sz="1600" b="0" i="0" u="none" strike="noStrike" dirty="0">
                <a:effectLst/>
                <a:latin typeface="Calibri" panose="020F0502020204030204" pitchFamily="34" charset="0"/>
                <a:cs typeface="Calibri" panose="020F0502020204030204" pitchFamily="34" charset="0"/>
              </a:rPr>
              <a:t> on </a:t>
            </a:r>
            <a:r>
              <a:rPr lang="fr-FR" sz="1600" b="0" i="0" u="none" strike="noStrike" dirty="0" err="1">
                <a:effectLst/>
                <a:latin typeface="Calibri" panose="020F0502020204030204" pitchFamily="34" charset="0"/>
                <a:cs typeface="Calibri" panose="020F0502020204030204" pitchFamily="34" charset="0"/>
              </a:rPr>
              <a:t>your</a:t>
            </a:r>
            <a:r>
              <a:rPr lang="fr-FR" sz="1600" b="0" i="0" u="none" strike="noStrike" dirty="0">
                <a:effectLst/>
                <a:latin typeface="Calibri" panose="020F0502020204030204" pitchFamily="34" charset="0"/>
                <a:cs typeface="Calibri" panose="020F0502020204030204" pitchFamily="34" charset="0"/>
              </a:rPr>
              <a:t> machine </a:t>
            </a:r>
            <a:r>
              <a:rPr lang="fr-FR" sz="1600" b="0" i="0" u="none" strike="noStrike" dirty="0" err="1">
                <a:effectLst/>
                <a:latin typeface="Calibri" panose="020F0502020204030204" pitchFamily="34" charset="0"/>
                <a:cs typeface="Calibri" panose="020F0502020204030204" pitchFamily="34" charset="0"/>
              </a:rPr>
              <a:t>using</a:t>
            </a:r>
            <a:r>
              <a:rPr lang="fr-FR" sz="1600" b="0" i="0" u="none" strike="noStrike" dirty="0">
                <a:effectLst/>
                <a:latin typeface="Calibri" panose="020F0502020204030204" pitchFamily="34" charset="0"/>
                <a:cs typeface="Calibri" panose="020F0502020204030204" pitchFamily="34" charset="0"/>
              </a:rPr>
              <a:t> the </a:t>
            </a:r>
            <a:r>
              <a:rPr lang="fr-FR" sz="1600" b="0" i="0" u="none" strike="noStrike" dirty="0" err="1">
                <a:effectLst/>
                <a:latin typeface="Calibri" panose="020F0502020204030204" pitchFamily="34" charset="0"/>
                <a:cs typeface="Calibri" panose="020F0502020204030204" pitchFamily="34" charset="0"/>
              </a:rPr>
              <a:t>Hardhat</a:t>
            </a:r>
            <a:r>
              <a:rPr lang="fr-FR" sz="1600" b="0" i="0" u="none" strike="noStrike" dirty="0">
                <a:effectLst/>
                <a:latin typeface="Calibri" panose="020F0502020204030204" pitchFamily="34" charset="0"/>
                <a:cs typeface="Calibri" panose="020F0502020204030204" pitchFamily="34" charset="0"/>
              </a:rPr>
              <a:t> network configuration. This </a:t>
            </a:r>
            <a:r>
              <a:rPr lang="fr-FR" sz="1600" b="0" i="0" u="none" strike="noStrike" dirty="0" err="1">
                <a:effectLst/>
                <a:latin typeface="Calibri" panose="020F0502020204030204" pitchFamily="34" charset="0"/>
                <a:cs typeface="Calibri" panose="020F0502020204030204" pitchFamily="34" charset="0"/>
              </a:rPr>
              <a:t>node</a:t>
            </a:r>
            <a:r>
              <a:rPr lang="fr-FR" sz="1600" b="0" i="0" u="none" strike="noStrike" dirty="0">
                <a:effectLst/>
                <a:latin typeface="Calibri" panose="020F0502020204030204" pitchFamily="34" charset="0"/>
                <a:cs typeface="Calibri" panose="020F0502020204030204" pitchFamily="34" charset="0"/>
              </a:rPr>
              <a:t> can </a:t>
            </a:r>
            <a:r>
              <a:rPr lang="fr-FR" sz="1600" b="0" i="0" u="none" strike="noStrike" dirty="0" err="1">
                <a:effectLst/>
                <a:latin typeface="Calibri" panose="020F0502020204030204" pitchFamily="34" charset="0"/>
                <a:cs typeface="Calibri" panose="020F0502020204030204" pitchFamily="34" charset="0"/>
              </a:rPr>
              <a:t>be</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used</a:t>
            </a:r>
            <a:r>
              <a:rPr lang="fr-FR" sz="1600" b="0" i="0" u="none" strike="noStrike" dirty="0">
                <a:effectLst/>
                <a:latin typeface="Calibri" panose="020F0502020204030204" pitchFamily="34" charset="0"/>
                <a:cs typeface="Calibri" panose="020F0502020204030204" pitchFamily="34" charset="0"/>
              </a:rPr>
              <a:t> to </a:t>
            </a:r>
            <a:r>
              <a:rPr lang="fr-FR" sz="1600" b="0" i="0" u="none" strike="noStrike" dirty="0" err="1">
                <a:effectLst/>
                <a:latin typeface="Calibri" panose="020F0502020204030204" pitchFamily="34" charset="0"/>
                <a:cs typeface="Calibri" panose="020F0502020204030204" pitchFamily="34" charset="0"/>
              </a:rPr>
              <a:t>deploy</a:t>
            </a:r>
            <a:r>
              <a:rPr lang="fr-FR" sz="1600" b="0" i="0" u="none" strike="noStrike" dirty="0">
                <a:effectLst/>
                <a:latin typeface="Calibri" panose="020F0502020204030204" pitchFamily="34" charset="0"/>
                <a:cs typeface="Calibri" panose="020F0502020204030204" pitchFamily="34" charset="0"/>
              </a:rPr>
              <a:t> and </a:t>
            </a:r>
            <a:r>
              <a:rPr lang="fr-FR" sz="1600" b="0" i="0" u="none" strike="noStrike" dirty="0" err="1">
                <a:effectLst/>
                <a:latin typeface="Calibri" panose="020F0502020204030204" pitchFamily="34" charset="0"/>
                <a:cs typeface="Calibri" panose="020F0502020204030204" pitchFamily="34" charset="0"/>
              </a:rPr>
              <a:t>interact</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with</a:t>
            </a:r>
            <a:r>
              <a:rPr lang="fr-FR" sz="1600" b="0" i="0" u="none" strike="noStrike" dirty="0">
                <a:effectLst/>
                <a:latin typeface="Calibri" panose="020F0502020204030204" pitchFamily="34" charset="0"/>
                <a:cs typeface="Calibri" panose="020F0502020204030204" pitchFamily="34" charset="0"/>
              </a:rPr>
              <a:t> smart </a:t>
            </a:r>
            <a:r>
              <a:rPr lang="fr-FR" sz="1600" b="0" i="0" u="none" strike="noStrike" dirty="0" err="1">
                <a:effectLst/>
                <a:latin typeface="Calibri" panose="020F0502020204030204" pitchFamily="34" charset="0"/>
                <a:cs typeface="Calibri" panose="020F0502020204030204" pitchFamily="34" charset="0"/>
              </a:rPr>
              <a:t>contracts</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locally</a:t>
            </a:r>
            <a:r>
              <a:rPr lang="fr-FR" sz="1600" b="0" i="0" u="none" strike="noStrike" dirty="0">
                <a:effectLst/>
                <a:latin typeface="Calibri" panose="020F0502020204030204" pitchFamily="34" charset="0"/>
                <a:cs typeface="Calibri" panose="020F0502020204030204" pitchFamily="34" charset="0"/>
              </a:rPr>
              <a:t> for </a:t>
            </a:r>
            <a:r>
              <a:rPr lang="fr-FR" sz="1600" b="0" i="0" u="none" strike="noStrike" dirty="0" err="1">
                <a:effectLst/>
                <a:latin typeface="Calibri" panose="020F0502020204030204" pitchFamily="34" charset="0"/>
                <a:cs typeface="Calibri" panose="020F0502020204030204" pitchFamily="34" charset="0"/>
              </a:rPr>
              <a:t>testing</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purposes</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without</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needing</a:t>
            </a:r>
            <a:r>
              <a:rPr lang="fr-FR" sz="1600" b="0" i="0" u="none" strike="noStrike" dirty="0">
                <a:effectLst/>
                <a:latin typeface="Calibri" panose="020F0502020204030204" pitchFamily="34" charset="0"/>
                <a:cs typeface="Calibri" panose="020F0502020204030204" pitchFamily="34" charset="0"/>
              </a:rPr>
              <a:t> to </a:t>
            </a:r>
            <a:r>
              <a:rPr lang="fr-FR" sz="1600" b="0" i="0" u="none" strike="noStrike" dirty="0" err="1">
                <a:effectLst/>
                <a:latin typeface="Calibri" panose="020F0502020204030204" pitchFamily="34" charset="0"/>
                <a:cs typeface="Calibri" panose="020F0502020204030204" pitchFamily="34" charset="0"/>
              </a:rPr>
              <a:t>deploy</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them</a:t>
            </a:r>
            <a:r>
              <a:rPr lang="fr-FR" sz="1600" b="0" i="0" u="none" strike="noStrike" dirty="0">
                <a:effectLst/>
                <a:latin typeface="Calibri" panose="020F0502020204030204" pitchFamily="34" charset="0"/>
                <a:cs typeface="Calibri" panose="020F0502020204030204" pitchFamily="34" charset="0"/>
              </a:rPr>
              <a:t> on the </a:t>
            </a:r>
            <a:r>
              <a:rPr lang="fr-FR" sz="1600" b="0" i="0" u="none" strike="noStrike" dirty="0" err="1">
                <a:effectLst/>
                <a:latin typeface="Calibri" panose="020F0502020204030204" pitchFamily="34" charset="0"/>
                <a:cs typeface="Calibri" panose="020F0502020204030204" pitchFamily="34" charset="0"/>
              </a:rPr>
              <a:t>Ethereum</a:t>
            </a:r>
            <a:r>
              <a:rPr lang="fr-FR" sz="1600" b="0" i="0" u="none" strike="noStrike" dirty="0">
                <a:effectLst/>
                <a:latin typeface="Calibri" panose="020F0502020204030204" pitchFamily="34" charset="0"/>
                <a:cs typeface="Calibri" panose="020F0502020204030204" pitchFamily="34" charset="0"/>
              </a:rPr>
              <a:t> </a:t>
            </a:r>
            <a:r>
              <a:rPr lang="fr-FR" sz="1600" b="0" i="0" u="none" strike="noStrike" dirty="0" err="1">
                <a:effectLst/>
                <a:latin typeface="Calibri" panose="020F0502020204030204" pitchFamily="34" charset="0"/>
                <a:cs typeface="Calibri" panose="020F0502020204030204" pitchFamily="34" charset="0"/>
              </a:rPr>
              <a:t>mainnet</a:t>
            </a:r>
            <a:r>
              <a:rPr lang="fr-FR" sz="1600" b="0" i="0" u="none" strike="noStrike" dirty="0">
                <a:effectLst/>
                <a:latin typeface="Calibri" panose="020F0502020204030204" pitchFamily="34" charset="0"/>
                <a:cs typeface="Calibri" panose="020F0502020204030204" pitchFamily="34" charset="0"/>
              </a:rPr>
              <a:t> or </a:t>
            </a:r>
            <a:r>
              <a:rPr lang="fr-FR" sz="1600" b="0" i="0" u="none" strike="noStrike" dirty="0" err="1">
                <a:effectLst/>
                <a:latin typeface="Calibri" panose="020F0502020204030204" pitchFamily="34" charset="0"/>
                <a:cs typeface="Calibri" panose="020F0502020204030204" pitchFamily="34" charset="0"/>
              </a:rPr>
              <a:t>testnets</a:t>
            </a:r>
            <a:r>
              <a:rPr lang="fr-FR" sz="1600" b="0" i="0" u="none" strike="noStrike" dirty="0">
                <a:effectLst/>
                <a:latin typeface="Calibri" panose="020F0502020204030204" pitchFamily="34" charset="0"/>
                <a:cs typeface="Calibri" panose="020F0502020204030204" pitchFamily="34" charset="0"/>
              </a:rPr>
              <a:t>.</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9588"/>
            <a:ext cx="3482619" cy="34385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Une image contenant texte&#10;&#10;Description générée automatiquement">
            <a:extLst>
              <a:ext uri="{FF2B5EF4-FFF2-40B4-BE49-F238E27FC236}">
                <a16:creationId xmlns:a16="http://schemas.microsoft.com/office/drawing/2014/main" id="{4DFB5036-17FF-EDF3-E2C6-13D1C4535A80}"/>
              </a:ext>
            </a:extLst>
          </p:cNvPr>
          <p:cNvPicPr>
            <a:picLocks noChangeAspect="1"/>
          </p:cNvPicPr>
          <p:nvPr/>
        </p:nvPicPr>
        <p:blipFill>
          <a:blip r:embed="rId2"/>
          <a:stretch>
            <a:fillRect/>
          </a:stretch>
        </p:blipFill>
        <p:spPr>
          <a:xfrm>
            <a:off x="506078" y="2723291"/>
            <a:ext cx="4217997" cy="3500936"/>
          </a:xfrm>
          <a:prstGeom prst="rect">
            <a:avLst/>
          </a:prstGeom>
        </p:spPr>
      </p:pic>
      <p:sp>
        <p:nvSpPr>
          <p:cNvPr id="33" name="Rectangle 2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7926"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FC60D83-3888-4AFC-B552-0AA260B2A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3603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10;&#10;Description générée automatiquement">
            <a:extLst>
              <a:ext uri="{FF2B5EF4-FFF2-40B4-BE49-F238E27FC236}">
                <a16:creationId xmlns:a16="http://schemas.microsoft.com/office/drawing/2014/main" id="{06BBC8F9-8248-0A30-53AE-D63A009E6C3E}"/>
              </a:ext>
            </a:extLst>
          </p:cNvPr>
          <p:cNvPicPr>
            <a:picLocks noChangeAspect="1"/>
          </p:cNvPicPr>
          <p:nvPr/>
        </p:nvPicPr>
        <p:blipFill>
          <a:blip r:embed="rId3"/>
          <a:stretch>
            <a:fillRect/>
          </a:stretch>
        </p:blipFill>
        <p:spPr>
          <a:xfrm>
            <a:off x="6063249" y="2462800"/>
            <a:ext cx="4444095" cy="2566464"/>
          </a:xfrm>
          <a:prstGeom prst="rect">
            <a:avLst/>
          </a:prstGeom>
        </p:spPr>
      </p:pic>
    </p:spTree>
    <p:extLst>
      <p:ext uri="{BB962C8B-B14F-4D97-AF65-F5344CB8AC3E}">
        <p14:creationId xmlns:p14="http://schemas.microsoft.com/office/powerpoint/2010/main" val="83837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4C1DE9-5E1B-46E3-BA0E-821C13342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a:extLst>
              <a:ext uri="{FF2B5EF4-FFF2-40B4-BE49-F238E27FC236}">
                <a16:creationId xmlns:a16="http://schemas.microsoft.com/office/drawing/2014/main" id="{7B18EDE2-049E-5374-077C-A923461517F5}"/>
              </a:ext>
            </a:extLst>
          </p:cNvPr>
          <p:cNvPicPr>
            <a:picLocks noChangeAspect="1"/>
          </p:cNvPicPr>
          <p:nvPr/>
        </p:nvPicPr>
        <p:blipFill>
          <a:blip r:embed="rId2"/>
          <a:stretch>
            <a:fillRect/>
          </a:stretch>
        </p:blipFill>
        <p:spPr>
          <a:xfrm>
            <a:off x="5976784" y="1322461"/>
            <a:ext cx="6130600" cy="659039"/>
          </a:xfrm>
          <a:prstGeom prst="rect">
            <a:avLst/>
          </a:prstGeom>
        </p:spPr>
      </p:pic>
      <p:sp>
        <p:nvSpPr>
          <p:cNvPr id="13" name="Freeform: Shape 12">
            <a:extLst>
              <a:ext uri="{FF2B5EF4-FFF2-40B4-BE49-F238E27FC236}">
                <a16:creationId xmlns:a16="http://schemas.microsoft.com/office/drawing/2014/main" id="{B61752EE-2019-48E4-B891-13C83EDC0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53435" y="-25387"/>
            <a:ext cx="3426280" cy="3477937"/>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07D3F89-C58A-45F7-8E26-2B6B48112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735837" y="3400142"/>
            <a:ext cx="3429000" cy="3484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55042" y="3400619"/>
            <a:ext cx="3429945" cy="34848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35091" y="3401091"/>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B4019C03-9A4B-94BD-3455-557D450A0F77}"/>
              </a:ext>
            </a:extLst>
          </p:cNvPr>
          <p:cNvSpPr>
            <a:spLocks noGrp="1"/>
          </p:cNvSpPr>
          <p:nvPr>
            <p:ph idx="1"/>
          </p:nvPr>
        </p:nvSpPr>
        <p:spPr>
          <a:xfrm>
            <a:off x="359608" y="2150010"/>
            <a:ext cx="6837606" cy="4388442"/>
          </a:xfrm>
          <a:solidFill>
            <a:schemeClr val="bg1"/>
          </a:solidFill>
        </p:spPr>
        <p:txBody>
          <a:bodyPr>
            <a:noAutofit/>
          </a:bodyPr>
          <a:lstStyle/>
          <a:p>
            <a:pPr algn="l"/>
            <a:r>
              <a:rPr lang="fr-FR" sz="1600" b="0" i="0" u="none" strike="noStrike" dirty="0" err="1">
                <a:solidFill>
                  <a:srgbClr val="374151"/>
                </a:solidFill>
                <a:effectLst/>
                <a:latin typeface="Calibri" panose="020F0502020204030204" pitchFamily="34" charset="0"/>
                <a:cs typeface="Calibri" panose="020F0502020204030204" pitchFamily="34" charset="0"/>
              </a:rPr>
              <a:t>it</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executes</a:t>
            </a:r>
            <a:r>
              <a:rPr lang="fr-FR" sz="1600" b="0" i="0" u="none" strike="noStrike" dirty="0">
                <a:solidFill>
                  <a:srgbClr val="374151"/>
                </a:solidFill>
                <a:effectLst/>
                <a:latin typeface="Calibri" panose="020F0502020204030204" pitchFamily="34" charset="0"/>
                <a:cs typeface="Calibri" panose="020F0502020204030204" pitchFamily="34" charset="0"/>
              </a:rPr>
              <a:t> the </a:t>
            </a:r>
            <a:r>
              <a:rPr lang="fr-FR" sz="1600" b="0" i="0" u="none" strike="noStrike" dirty="0" err="1">
                <a:solidFill>
                  <a:srgbClr val="374151"/>
                </a:solidFill>
                <a:effectLst/>
                <a:latin typeface="Calibri" panose="020F0502020204030204" pitchFamily="34" charset="0"/>
                <a:cs typeface="Calibri" panose="020F0502020204030204" pitchFamily="34" charset="0"/>
              </a:rPr>
              <a:t>deploy.js</a:t>
            </a:r>
            <a:r>
              <a:rPr lang="fr-FR" sz="1600" b="0" i="0" u="none" strike="noStrike" dirty="0">
                <a:solidFill>
                  <a:srgbClr val="374151"/>
                </a:solidFill>
                <a:effectLst/>
                <a:latin typeface="Calibri" panose="020F0502020204030204" pitchFamily="34" charset="0"/>
                <a:cs typeface="Calibri" panose="020F0502020204030204" pitchFamily="34" charset="0"/>
              </a:rPr>
              <a:t> script </a:t>
            </a:r>
            <a:r>
              <a:rPr lang="fr-FR" sz="1600" b="0" i="0" u="none" strike="noStrike" dirty="0" err="1">
                <a:solidFill>
                  <a:srgbClr val="374151"/>
                </a:solidFill>
                <a:effectLst/>
                <a:latin typeface="Calibri" panose="020F0502020204030204" pitchFamily="34" charset="0"/>
                <a:cs typeface="Calibri" panose="020F0502020204030204" pitchFamily="34" charset="0"/>
              </a:rPr>
              <a:t>using</a:t>
            </a:r>
            <a:r>
              <a:rPr lang="fr-FR" sz="1600" b="0" i="0" u="none" strike="noStrike" dirty="0">
                <a:solidFill>
                  <a:srgbClr val="374151"/>
                </a:solidFill>
                <a:effectLst/>
                <a:latin typeface="Calibri" panose="020F0502020204030204" pitchFamily="34" charset="0"/>
                <a:cs typeface="Calibri" panose="020F0502020204030204" pitchFamily="34" charset="0"/>
              </a:rPr>
              <a:t> the </a:t>
            </a:r>
            <a:r>
              <a:rPr lang="fr-FR" sz="1600" b="0" i="0" u="none" strike="noStrike" dirty="0" err="1">
                <a:solidFill>
                  <a:srgbClr val="374151"/>
                </a:solidFill>
                <a:effectLst/>
                <a:latin typeface="Calibri" panose="020F0502020204030204" pitchFamily="34" charset="0"/>
                <a:cs typeface="Calibri" panose="020F0502020204030204" pitchFamily="34" charset="0"/>
              </a:rPr>
              <a:t>Hardhat</a:t>
            </a:r>
            <a:r>
              <a:rPr lang="fr-FR" sz="1600" b="0" i="0" u="none" strike="noStrike" dirty="0">
                <a:solidFill>
                  <a:srgbClr val="374151"/>
                </a:solidFill>
                <a:effectLst/>
                <a:latin typeface="Calibri" panose="020F0502020204030204" pitchFamily="34" charset="0"/>
                <a:cs typeface="Calibri" panose="020F0502020204030204" pitchFamily="34" charset="0"/>
              </a:rPr>
              <a:t> network configuration </a:t>
            </a:r>
            <a:r>
              <a:rPr lang="fr-FR" sz="1600" b="0" i="0" u="none" strike="noStrike" dirty="0" err="1">
                <a:solidFill>
                  <a:srgbClr val="374151"/>
                </a:solidFill>
                <a:effectLst/>
                <a:latin typeface="Calibri" panose="020F0502020204030204" pitchFamily="34" charset="0"/>
                <a:cs typeface="Calibri" panose="020F0502020204030204" pitchFamily="34" charset="0"/>
              </a:rPr>
              <a:t>specified</a:t>
            </a:r>
            <a:r>
              <a:rPr lang="fr-FR" sz="1600" b="0" i="0" u="none" strike="noStrike" dirty="0">
                <a:solidFill>
                  <a:srgbClr val="374151"/>
                </a:solidFill>
                <a:effectLst/>
                <a:latin typeface="Calibri" panose="020F0502020204030204" pitchFamily="34" charset="0"/>
                <a:cs typeface="Calibri" panose="020F0502020204030204" pitchFamily="34" charset="0"/>
              </a:rPr>
              <a:t> by the --network flag, </a:t>
            </a:r>
            <a:r>
              <a:rPr lang="fr-FR" sz="1600" b="0" i="0" u="none" strike="noStrike" dirty="0" err="1">
                <a:solidFill>
                  <a:srgbClr val="374151"/>
                </a:solidFill>
                <a:effectLst/>
                <a:latin typeface="Calibri" panose="020F0502020204030204" pitchFamily="34" charset="0"/>
                <a:cs typeface="Calibri" panose="020F0502020204030204" pitchFamily="34" charset="0"/>
              </a:rPr>
              <a:t>which</a:t>
            </a:r>
            <a:r>
              <a:rPr lang="fr-FR" sz="1600" b="0" i="0" u="none" strike="noStrike" dirty="0">
                <a:solidFill>
                  <a:srgbClr val="374151"/>
                </a:solidFill>
                <a:effectLst/>
                <a:latin typeface="Calibri" panose="020F0502020204030204" pitchFamily="34" charset="0"/>
                <a:cs typeface="Calibri" panose="020F0502020204030204" pitchFamily="34" charset="0"/>
              </a:rPr>
              <a:t> in </a:t>
            </a:r>
            <a:r>
              <a:rPr lang="fr-FR" sz="1600" b="0" i="0" u="none" strike="noStrike" dirty="0" err="1">
                <a:solidFill>
                  <a:srgbClr val="374151"/>
                </a:solidFill>
                <a:effectLst/>
                <a:latin typeface="Calibri" panose="020F0502020204030204" pitchFamily="34" charset="0"/>
                <a:cs typeface="Calibri" panose="020F0502020204030204" pitchFamily="34" charset="0"/>
              </a:rPr>
              <a:t>this</a:t>
            </a:r>
            <a:r>
              <a:rPr lang="fr-FR" sz="1600" b="0" i="0" u="none" strike="noStrike" dirty="0">
                <a:solidFill>
                  <a:srgbClr val="374151"/>
                </a:solidFill>
                <a:effectLst/>
                <a:latin typeface="Calibri" panose="020F0502020204030204" pitchFamily="34" charset="0"/>
                <a:cs typeface="Calibri" panose="020F0502020204030204" pitchFamily="34" charset="0"/>
              </a:rPr>
              <a:t> case </a:t>
            </a:r>
            <a:r>
              <a:rPr lang="fr-FR" sz="1600" b="0" i="0" u="none" strike="noStrike" dirty="0" err="1">
                <a:solidFill>
                  <a:srgbClr val="374151"/>
                </a:solidFill>
                <a:effectLst/>
                <a:latin typeface="Calibri" panose="020F0502020204030204" pitchFamily="34" charset="0"/>
                <a:cs typeface="Calibri" panose="020F0502020204030204" pitchFamily="34" charset="0"/>
              </a:rPr>
              <a:t>is</a:t>
            </a:r>
            <a:r>
              <a:rPr lang="fr-FR" sz="1600" b="0" i="0" u="none" strike="noStrike" dirty="0">
                <a:solidFill>
                  <a:srgbClr val="374151"/>
                </a:solidFill>
                <a:effectLst/>
                <a:latin typeface="Calibri" panose="020F0502020204030204" pitchFamily="34" charset="0"/>
                <a:cs typeface="Calibri" panose="020F0502020204030204" pitchFamily="34" charset="0"/>
              </a:rPr>
              <a:t> localhost.</a:t>
            </a:r>
          </a:p>
          <a:p>
            <a:pPr algn="l"/>
            <a:r>
              <a:rPr lang="fr-FR" sz="1600" b="0" i="0" u="none" strike="noStrike" dirty="0">
                <a:solidFill>
                  <a:srgbClr val="374151"/>
                </a:solidFill>
                <a:effectLst/>
                <a:latin typeface="Calibri" panose="020F0502020204030204" pitchFamily="34" charset="0"/>
                <a:cs typeface="Calibri" panose="020F0502020204030204" pitchFamily="34" charset="0"/>
              </a:rPr>
              <a:t>The </a:t>
            </a:r>
            <a:r>
              <a:rPr lang="fr-FR" sz="1600" b="0" i="0" u="none" strike="noStrike" dirty="0" err="1">
                <a:solidFill>
                  <a:srgbClr val="374151"/>
                </a:solidFill>
                <a:effectLst/>
                <a:latin typeface="Calibri" panose="020F0502020204030204" pitchFamily="34" charset="0"/>
                <a:cs typeface="Calibri" panose="020F0502020204030204" pitchFamily="34" charset="0"/>
              </a:rPr>
              <a:t>deploy.js</a:t>
            </a:r>
            <a:r>
              <a:rPr lang="fr-FR" sz="1600" b="0" i="0" u="none" strike="noStrike" dirty="0">
                <a:solidFill>
                  <a:srgbClr val="374151"/>
                </a:solidFill>
                <a:effectLst/>
                <a:latin typeface="Calibri" panose="020F0502020204030204" pitchFamily="34" charset="0"/>
                <a:cs typeface="Calibri" panose="020F0502020204030204" pitchFamily="34" charset="0"/>
              </a:rPr>
              <a:t> script </a:t>
            </a:r>
            <a:r>
              <a:rPr lang="fr-FR" sz="1600" b="0" i="0" u="none" strike="noStrike" dirty="0" err="1">
                <a:solidFill>
                  <a:srgbClr val="374151"/>
                </a:solidFill>
                <a:effectLst/>
                <a:latin typeface="Calibri" panose="020F0502020204030204" pitchFamily="34" charset="0"/>
                <a:cs typeface="Calibri" panose="020F0502020204030204" pitchFamily="34" charset="0"/>
              </a:rPr>
              <a:t>is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likely</a:t>
            </a:r>
            <a:r>
              <a:rPr lang="fr-FR" sz="1600" b="0" i="0" u="none" strike="noStrike" dirty="0">
                <a:solidFill>
                  <a:srgbClr val="374151"/>
                </a:solidFill>
                <a:effectLst/>
                <a:latin typeface="Calibri" panose="020F0502020204030204" pitchFamily="34" charset="0"/>
                <a:cs typeface="Calibri" panose="020F0502020204030204" pitchFamily="34" charset="0"/>
              </a:rPr>
              <a:t> a script </a:t>
            </a:r>
            <a:r>
              <a:rPr lang="fr-FR" sz="1600" b="0" i="0" u="none" strike="noStrike" dirty="0" err="1">
                <a:solidFill>
                  <a:srgbClr val="374151"/>
                </a:solidFill>
                <a:effectLst/>
                <a:latin typeface="Calibri" panose="020F0502020204030204" pitchFamily="34" charset="0"/>
                <a:cs typeface="Calibri" panose="020F0502020204030204" pitchFamily="34" charset="0"/>
              </a:rPr>
              <a:t>written</a:t>
            </a:r>
            <a:r>
              <a:rPr lang="fr-FR" sz="1600" b="0" i="0" u="none" strike="noStrike" dirty="0">
                <a:solidFill>
                  <a:srgbClr val="374151"/>
                </a:solidFill>
                <a:effectLst/>
                <a:latin typeface="Calibri" panose="020F0502020204030204" pitchFamily="34" charset="0"/>
                <a:cs typeface="Calibri" panose="020F0502020204030204" pitchFamily="34" charset="0"/>
              </a:rPr>
              <a:t> in JavaScript </a:t>
            </a:r>
            <a:r>
              <a:rPr lang="fr-FR" sz="1600" b="0" i="0" u="none" strike="noStrike" dirty="0" err="1">
                <a:solidFill>
                  <a:srgbClr val="374151"/>
                </a:solidFill>
                <a:effectLst/>
                <a:latin typeface="Calibri" panose="020F0502020204030204" pitchFamily="34" charset="0"/>
                <a:cs typeface="Calibri" panose="020F0502020204030204" pitchFamily="34" charset="0"/>
              </a:rPr>
              <a:t>that</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deploys</a:t>
            </a:r>
            <a:r>
              <a:rPr lang="fr-FR" sz="1600" b="0" i="0" u="none" strike="noStrike" dirty="0">
                <a:solidFill>
                  <a:srgbClr val="374151"/>
                </a:solidFill>
                <a:effectLst/>
                <a:latin typeface="Calibri" panose="020F0502020204030204" pitchFamily="34" charset="0"/>
                <a:cs typeface="Calibri" panose="020F0502020204030204" pitchFamily="34" charset="0"/>
              </a:rPr>
              <a:t> one or more smart </a:t>
            </a:r>
            <a:r>
              <a:rPr lang="fr-FR" sz="1600" b="0" i="0" u="none" strike="noStrike" dirty="0" err="1">
                <a:solidFill>
                  <a:srgbClr val="374151"/>
                </a:solidFill>
                <a:effectLst/>
                <a:latin typeface="Calibri" panose="020F0502020204030204" pitchFamily="34" charset="0"/>
                <a:cs typeface="Calibri" panose="020F0502020204030204" pitchFamily="34" charset="0"/>
              </a:rPr>
              <a:t>contracts</a:t>
            </a:r>
            <a:r>
              <a:rPr lang="fr-FR" sz="1600" b="0" i="0" u="none" strike="noStrike" dirty="0">
                <a:solidFill>
                  <a:srgbClr val="374151"/>
                </a:solidFill>
                <a:effectLst/>
                <a:latin typeface="Calibri" panose="020F0502020204030204" pitchFamily="34" charset="0"/>
                <a:cs typeface="Calibri" panose="020F0502020204030204" pitchFamily="34" charset="0"/>
              </a:rPr>
              <a:t> to the local </a:t>
            </a:r>
            <a:r>
              <a:rPr lang="fr-FR" sz="1600" b="0" i="0" u="none" strike="noStrike" dirty="0" err="1">
                <a:solidFill>
                  <a:srgbClr val="374151"/>
                </a:solidFill>
                <a:effectLst/>
                <a:latin typeface="Calibri" panose="020F0502020204030204" pitchFamily="34" charset="0"/>
                <a:cs typeface="Calibri" panose="020F0502020204030204" pitchFamily="34" charset="0"/>
              </a:rPr>
              <a:t>Hardhat</a:t>
            </a:r>
            <a:r>
              <a:rPr lang="fr-FR" sz="1600" b="0" i="0" u="none" strike="noStrike" dirty="0">
                <a:solidFill>
                  <a:srgbClr val="374151"/>
                </a:solidFill>
                <a:effectLst/>
                <a:latin typeface="Calibri" panose="020F0502020204030204" pitchFamily="34" charset="0"/>
                <a:cs typeface="Calibri" panose="020F0502020204030204" pitchFamily="34" charset="0"/>
              </a:rPr>
              <a:t> network. This script </a:t>
            </a:r>
            <a:r>
              <a:rPr lang="fr-FR" sz="1600" b="0" i="0" u="none" strike="noStrike" dirty="0" err="1">
                <a:solidFill>
                  <a:srgbClr val="374151"/>
                </a:solidFill>
                <a:effectLst/>
                <a:latin typeface="Calibri" panose="020F0502020204030204" pitchFamily="34" charset="0"/>
                <a:cs typeface="Calibri" panose="020F0502020204030204" pitchFamily="34" charset="0"/>
              </a:rPr>
              <a:t>may</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also</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interact</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with</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these</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contracts</a:t>
            </a:r>
            <a:r>
              <a:rPr lang="fr-FR" sz="1600" b="0" i="0" u="none" strike="noStrike" dirty="0">
                <a:solidFill>
                  <a:srgbClr val="374151"/>
                </a:solidFill>
                <a:effectLst/>
                <a:latin typeface="Calibri" panose="020F0502020204030204" pitchFamily="34" charset="0"/>
                <a:cs typeface="Calibri" panose="020F0502020204030204" pitchFamily="34" charset="0"/>
              </a:rPr>
              <a:t> by </a:t>
            </a:r>
            <a:r>
              <a:rPr lang="fr-FR" sz="1600" b="0" i="0" u="none" strike="noStrike" dirty="0" err="1">
                <a:solidFill>
                  <a:srgbClr val="374151"/>
                </a:solidFill>
                <a:effectLst/>
                <a:latin typeface="Calibri" panose="020F0502020204030204" pitchFamily="34" charset="0"/>
                <a:cs typeface="Calibri" panose="020F0502020204030204" pitchFamily="34" charset="0"/>
              </a:rPr>
              <a:t>calling</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their</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functions</a:t>
            </a:r>
            <a:r>
              <a:rPr lang="fr-FR" sz="1600" b="0" i="0" u="none" strike="noStrike" dirty="0">
                <a:solidFill>
                  <a:srgbClr val="374151"/>
                </a:solidFill>
                <a:effectLst/>
                <a:latin typeface="Calibri" panose="020F0502020204030204" pitchFamily="34" charset="0"/>
                <a:cs typeface="Calibri" panose="020F0502020204030204" pitchFamily="34" charset="0"/>
              </a:rPr>
              <a:t> and </a:t>
            </a:r>
            <a:r>
              <a:rPr lang="fr-FR" sz="1600" b="0" i="0" u="none" strike="noStrike" dirty="0" err="1">
                <a:solidFill>
                  <a:srgbClr val="374151"/>
                </a:solidFill>
                <a:effectLst/>
                <a:latin typeface="Calibri" panose="020F0502020204030204" pitchFamily="34" charset="0"/>
                <a:cs typeface="Calibri" panose="020F0502020204030204" pitchFamily="34" charset="0"/>
              </a:rPr>
              <a:t>performing</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other</a:t>
            </a:r>
            <a:r>
              <a:rPr lang="fr-FR" sz="1600" b="0" i="0" u="none" strike="noStrike" dirty="0">
                <a:solidFill>
                  <a:srgbClr val="374151"/>
                </a:solidFill>
                <a:effectLst/>
                <a:latin typeface="Calibri" panose="020F0502020204030204" pitchFamily="34" charset="0"/>
                <a:cs typeface="Calibri" panose="020F0502020204030204" pitchFamily="34" charset="0"/>
              </a:rPr>
              <a:t> actions.</a:t>
            </a:r>
          </a:p>
          <a:p>
            <a:pPr algn="l"/>
            <a:r>
              <a:rPr lang="fr-FR" sz="1600" b="0" i="0" u="none" strike="noStrike" dirty="0">
                <a:solidFill>
                  <a:srgbClr val="374151"/>
                </a:solidFill>
                <a:effectLst/>
                <a:latin typeface="Calibri" panose="020F0502020204030204" pitchFamily="34" charset="0"/>
                <a:cs typeface="Calibri" panose="020F0502020204030204" pitchFamily="34" charset="0"/>
              </a:rPr>
              <a:t>By </a:t>
            </a:r>
            <a:r>
              <a:rPr lang="fr-FR" sz="1600" b="0" i="0" u="none" strike="noStrike" dirty="0" err="1">
                <a:solidFill>
                  <a:srgbClr val="374151"/>
                </a:solidFill>
                <a:effectLst/>
                <a:latin typeface="Calibri" panose="020F0502020204030204" pitchFamily="34" charset="0"/>
                <a:cs typeface="Calibri" panose="020F0502020204030204" pitchFamily="34" charset="0"/>
              </a:rPr>
              <a:t>using</a:t>
            </a:r>
            <a:r>
              <a:rPr lang="fr-FR" sz="1600" b="0" i="0" u="none" strike="noStrike" dirty="0">
                <a:solidFill>
                  <a:srgbClr val="374151"/>
                </a:solidFill>
                <a:effectLst/>
                <a:latin typeface="Calibri" panose="020F0502020204030204" pitchFamily="34" charset="0"/>
                <a:cs typeface="Calibri" panose="020F0502020204030204" pitchFamily="34" charset="0"/>
              </a:rPr>
              <a:t> the --network flag </a:t>
            </a:r>
            <a:r>
              <a:rPr lang="fr-FR" sz="1600" b="0" i="0" u="none" strike="noStrike" dirty="0" err="1">
                <a:solidFill>
                  <a:srgbClr val="374151"/>
                </a:solidFill>
                <a:effectLst/>
                <a:latin typeface="Calibri" panose="020F0502020204030204" pitchFamily="34" charset="0"/>
                <a:cs typeface="Calibri" panose="020F0502020204030204" pitchFamily="34" charset="0"/>
              </a:rPr>
              <a:t>with</a:t>
            </a:r>
            <a:r>
              <a:rPr lang="fr-FR" sz="1600" b="0" i="0" u="none" strike="noStrike" dirty="0">
                <a:solidFill>
                  <a:srgbClr val="374151"/>
                </a:solidFill>
                <a:effectLst/>
                <a:latin typeface="Calibri" panose="020F0502020204030204" pitchFamily="34" charset="0"/>
                <a:cs typeface="Calibri" panose="020F0502020204030204" pitchFamily="34" charset="0"/>
              </a:rPr>
              <a:t> the value of localhost, the script </a:t>
            </a:r>
            <a:r>
              <a:rPr lang="fr-FR" sz="1600" b="0" i="0" u="none" strike="noStrike" dirty="0" err="1">
                <a:solidFill>
                  <a:srgbClr val="374151"/>
                </a:solidFill>
                <a:effectLst/>
                <a:latin typeface="Calibri" panose="020F0502020204030204" pitchFamily="34" charset="0"/>
                <a:cs typeface="Calibri" panose="020F0502020204030204" pitchFamily="34" charset="0"/>
              </a:rPr>
              <a:t>is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executed</a:t>
            </a:r>
            <a:r>
              <a:rPr lang="fr-FR" sz="1600" b="0" i="0" u="none" strike="noStrike" dirty="0">
                <a:solidFill>
                  <a:srgbClr val="374151"/>
                </a:solidFill>
                <a:effectLst/>
                <a:latin typeface="Calibri" panose="020F0502020204030204" pitchFamily="34" charset="0"/>
                <a:cs typeface="Calibri" panose="020F0502020204030204" pitchFamily="34" charset="0"/>
              </a:rPr>
              <a:t> on a local </a:t>
            </a:r>
            <a:r>
              <a:rPr lang="fr-FR" sz="1600" b="0" i="0" u="none" strike="noStrike" dirty="0" err="1">
                <a:solidFill>
                  <a:srgbClr val="374151"/>
                </a:solidFill>
                <a:effectLst/>
                <a:latin typeface="Calibri" panose="020F0502020204030204" pitchFamily="34" charset="0"/>
                <a:cs typeface="Calibri" panose="020F0502020204030204" pitchFamily="34" charset="0"/>
              </a:rPr>
              <a:t>Hardhat</a:t>
            </a:r>
            <a:r>
              <a:rPr lang="fr-FR" sz="1600" b="0" i="0" u="none" strike="noStrike" dirty="0">
                <a:solidFill>
                  <a:srgbClr val="374151"/>
                </a:solidFill>
                <a:effectLst/>
                <a:latin typeface="Calibri" panose="020F0502020204030204" pitchFamily="34" charset="0"/>
                <a:cs typeface="Calibri" panose="020F0502020204030204" pitchFamily="34" charset="0"/>
              </a:rPr>
              <a:t> network </a:t>
            </a:r>
            <a:r>
              <a:rPr lang="fr-FR" sz="1600" b="0" i="0" u="none" strike="noStrike" dirty="0" err="1">
                <a:solidFill>
                  <a:srgbClr val="374151"/>
                </a:solidFill>
                <a:effectLst/>
                <a:latin typeface="Calibri" panose="020F0502020204030204" pitchFamily="34" charset="0"/>
                <a:cs typeface="Calibri" panose="020F0502020204030204" pitchFamily="34" charset="0"/>
              </a:rPr>
              <a:t>instead</a:t>
            </a:r>
            <a:r>
              <a:rPr lang="fr-FR" sz="1600" b="0" i="0" u="none" strike="noStrike" dirty="0">
                <a:solidFill>
                  <a:srgbClr val="374151"/>
                </a:solidFill>
                <a:effectLst/>
                <a:latin typeface="Calibri" panose="020F0502020204030204" pitchFamily="34" charset="0"/>
                <a:cs typeface="Calibri" panose="020F0502020204030204" pitchFamily="34" charset="0"/>
              </a:rPr>
              <a:t> of a live </a:t>
            </a:r>
            <a:r>
              <a:rPr lang="fr-FR" sz="1600" b="0" i="0" u="none" strike="noStrike" dirty="0" err="1">
                <a:solidFill>
                  <a:srgbClr val="374151"/>
                </a:solidFill>
                <a:effectLst/>
                <a:latin typeface="Calibri" panose="020F0502020204030204" pitchFamily="34" charset="0"/>
                <a:cs typeface="Calibri" panose="020F0502020204030204" pitchFamily="34" charset="0"/>
              </a:rPr>
              <a:t>Ethereum</a:t>
            </a:r>
            <a:r>
              <a:rPr lang="fr-FR" sz="1600" b="0" i="0" u="none" strike="noStrike" dirty="0">
                <a:solidFill>
                  <a:srgbClr val="374151"/>
                </a:solidFill>
                <a:effectLst/>
                <a:latin typeface="Calibri" panose="020F0502020204030204" pitchFamily="34" charset="0"/>
                <a:cs typeface="Calibri" panose="020F0502020204030204" pitchFamily="34" charset="0"/>
              </a:rPr>
              <a:t> network. This </a:t>
            </a:r>
            <a:r>
              <a:rPr lang="fr-FR" sz="1600" b="0" i="0" u="none" strike="noStrike" dirty="0" err="1">
                <a:solidFill>
                  <a:srgbClr val="374151"/>
                </a:solidFill>
                <a:effectLst/>
                <a:latin typeface="Calibri" panose="020F0502020204030204" pitchFamily="34" charset="0"/>
                <a:cs typeface="Calibri" panose="020F0502020204030204" pitchFamily="34" charset="0"/>
              </a:rPr>
              <a:t>allows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developers</a:t>
            </a:r>
            <a:r>
              <a:rPr lang="fr-FR" sz="1600" b="0" i="0" u="none" strike="noStrike" dirty="0">
                <a:solidFill>
                  <a:srgbClr val="374151"/>
                </a:solidFill>
                <a:effectLst/>
                <a:latin typeface="Calibri" panose="020F0502020204030204" pitchFamily="34" charset="0"/>
                <a:cs typeface="Calibri" panose="020F0502020204030204" pitchFamily="34" charset="0"/>
              </a:rPr>
              <a:t> to test and </a:t>
            </a:r>
            <a:r>
              <a:rPr lang="fr-FR" sz="1600" b="0" i="0" u="none" strike="noStrike" dirty="0" err="1">
                <a:solidFill>
                  <a:srgbClr val="374151"/>
                </a:solidFill>
                <a:effectLst/>
                <a:latin typeface="Calibri" panose="020F0502020204030204" pitchFamily="34" charset="0"/>
                <a:cs typeface="Calibri" panose="020F0502020204030204" pitchFamily="34" charset="0"/>
              </a:rPr>
              <a:t>debug</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their</a:t>
            </a:r>
            <a:r>
              <a:rPr lang="fr-FR" sz="1600" b="0" i="0" u="none" strike="noStrike" dirty="0">
                <a:solidFill>
                  <a:srgbClr val="374151"/>
                </a:solidFill>
                <a:effectLst/>
                <a:latin typeface="Calibri" panose="020F0502020204030204" pitchFamily="34" charset="0"/>
                <a:cs typeface="Calibri" panose="020F0502020204030204" pitchFamily="34" charset="0"/>
              </a:rPr>
              <a:t> smart </a:t>
            </a:r>
            <a:r>
              <a:rPr lang="fr-FR" sz="1600" b="0" i="0" u="none" strike="noStrike" dirty="0" err="1">
                <a:solidFill>
                  <a:srgbClr val="374151"/>
                </a:solidFill>
                <a:effectLst/>
                <a:latin typeface="Calibri" panose="020F0502020204030204" pitchFamily="34" charset="0"/>
                <a:cs typeface="Calibri" panose="020F0502020204030204" pitchFamily="34" charset="0"/>
              </a:rPr>
              <a:t>contract</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deployments</a:t>
            </a:r>
            <a:r>
              <a:rPr lang="fr-FR" sz="1600" b="0" i="0" u="none" strike="noStrike" dirty="0">
                <a:solidFill>
                  <a:srgbClr val="374151"/>
                </a:solidFill>
                <a:effectLst/>
                <a:latin typeface="Calibri" panose="020F0502020204030204" pitchFamily="34" charset="0"/>
                <a:cs typeface="Calibri" panose="020F0502020204030204" pitchFamily="34" charset="0"/>
              </a:rPr>
              <a:t> and interactions </a:t>
            </a:r>
            <a:r>
              <a:rPr lang="fr-FR" sz="1600" b="0" i="0" u="none" strike="noStrike" dirty="0" err="1">
                <a:solidFill>
                  <a:srgbClr val="374151"/>
                </a:solidFill>
                <a:effectLst/>
                <a:latin typeface="Calibri" panose="020F0502020204030204" pitchFamily="34" charset="0"/>
                <a:cs typeface="Calibri" panose="020F0502020204030204" pitchFamily="34" charset="0"/>
              </a:rPr>
              <a:t>locally</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before</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deploying</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them</a:t>
            </a:r>
            <a:r>
              <a:rPr lang="fr-FR" sz="1600" b="0" i="0" u="none" strike="noStrike" dirty="0">
                <a:solidFill>
                  <a:srgbClr val="374151"/>
                </a:solidFill>
                <a:effectLst/>
                <a:latin typeface="Calibri" panose="020F0502020204030204" pitchFamily="34" charset="0"/>
                <a:cs typeface="Calibri" panose="020F0502020204030204" pitchFamily="34" charset="0"/>
              </a:rPr>
              <a:t> on a live network.</a:t>
            </a:r>
          </a:p>
          <a:p>
            <a:pPr algn="l"/>
            <a:r>
              <a:rPr lang="fr-FR" sz="1600" b="0" i="0" u="none" strike="noStrike" dirty="0" err="1">
                <a:solidFill>
                  <a:srgbClr val="374151"/>
                </a:solidFill>
                <a:effectLst/>
                <a:latin typeface="Calibri" panose="020F0502020204030204" pitchFamily="34" charset="0"/>
                <a:cs typeface="Calibri" panose="020F0502020204030204" pitchFamily="34" charset="0"/>
              </a:rPr>
              <a:t>Overall</a:t>
            </a:r>
            <a:r>
              <a:rPr lang="fr-FR" sz="1600" b="0" i="0" u="none" strike="noStrike" dirty="0">
                <a:solidFill>
                  <a:srgbClr val="374151"/>
                </a:solidFill>
                <a:effectLst/>
                <a:latin typeface="Calibri" panose="020F0502020204030204" pitchFamily="34" charset="0"/>
                <a:cs typeface="Calibri" panose="020F0502020204030204" pitchFamily="34" charset="0"/>
              </a:rPr>
              <a:t>, the </a:t>
            </a:r>
            <a:r>
              <a:rPr lang="fr-FR" sz="1600" b="0" i="0" u="none" strike="noStrike" dirty="0" err="1">
                <a:solidFill>
                  <a:srgbClr val="374151"/>
                </a:solidFill>
                <a:effectLst/>
                <a:latin typeface="Calibri" panose="020F0502020204030204" pitchFamily="34" charset="0"/>
                <a:cs typeface="Calibri" panose="020F0502020204030204" pitchFamily="34" charset="0"/>
              </a:rPr>
              <a:t>npx</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hardhat</a:t>
            </a:r>
            <a:r>
              <a:rPr lang="fr-FR" sz="1600" b="0" i="0" u="none" strike="noStrike" dirty="0">
                <a:solidFill>
                  <a:srgbClr val="374151"/>
                </a:solidFill>
                <a:effectLst/>
                <a:latin typeface="Calibri" panose="020F0502020204030204" pitchFamily="34" charset="0"/>
                <a:cs typeface="Calibri" panose="020F0502020204030204" pitchFamily="34" charset="0"/>
              </a:rPr>
              <a:t> run scripts/</a:t>
            </a:r>
            <a:r>
              <a:rPr lang="fr-FR" sz="1600" b="0" i="0" u="none" strike="noStrike" dirty="0" err="1">
                <a:solidFill>
                  <a:srgbClr val="374151"/>
                </a:solidFill>
                <a:effectLst/>
                <a:latin typeface="Calibri" panose="020F0502020204030204" pitchFamily="34" charset="0"/>
                <a:cs typeface="Calibri" panose="020F0502020204030204" pitchFamily="34" charset="0"/>
              </a:rPr>
              <a:t>deploy.js</a:t>
            </a:r>
            <a:r>
              <a:rPr lang="fr-FR" sz="1600" b="0" i="0" u="none" strike="noStrike" dirty="0">
                <a:solidFill>
                  <a:srgbClr val="374151"/>
                </a:solidFill>
                <a:effectLst/>
                <a:latin typeface="Calibri" panose="020F0502020204030204" pitchFamily="34" charset="0"/>
                <a:cs typeface="Calibri" panose="020F0502020204030204" pitchFamily="34" charset="0"/>
              </a:rPr>
              <a:t> --network localhost command </a:t>
            </a:r>
            <a:r>
              <a:rPr lang="fr-FR" sz="1600" b="0" i="0" u="none" strike="noStrike" dirty="0" err="1">
                <a:solidFill>
                  <a:srgbClr val="374151"/>
                </a:solidFill>
                <a:effectLst/>
                <a:latin typeface="Calibri" panose="020F0502020204030204" pitchFamily="34" charset="0"/>
                <a:cs typeface="Calibri" panose="020F0502020204030204" pitchFamily="34" charset="0"/>
              </a:rPr>
              <a:t>is</a:t>
            </a:r>
            <a:r>
              <a:rPr lang="fr-FR" sz="1600" b="0" i="0" u="none" strike="noStrike" dirty="0">
                <a:solidFill>
                  <a:srgbClr val="374151"/>
                </a:solidFill>
                <a:effectLst/>
                <a:latin typeface="Calibri" panose="020F0502020204030204" pitchFamily="34" charset="0"/>
                <a:cs typeface="Calibri" panose="020F0502020204030204" pitchFamily="34" charset="0"/>
              </a:rPr>
              <a:t> a </a:t>
            </a:r>
            <a:r>
              <a:rPr lang="fr-FR" sz="1600" b="0" i="0" u="none" strike="noStrike" dirty="0" err="1">
                <a:solidFill>
                  <a:srgbClr val="374151"/>
                </a:solidFill>
                <a:effectLst/>
                <a:latin typeface="Calibri" panose="020F0502020204030204" pitchFamily="34" charset="0"/>
                <a:cs typeface="Calibri" panose="020F0502020204030204" pitchFamily="34" charset="0"/>
              </a:rPr>
              <a:t>useful</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tool</a:t>
            </a:r>
            <a:r>
              <a:rPr lang="fr-FR" sz="1600" b="0" i="0" u="none" strike="noStrike" dirty="0">
                <a:solidFill>
                  <a:srgbClr val="374151"/>
                </a:solidFill>
                <a:effectLst/>
                <a:latin typeface="Calibri" panose="020F0502020204030204" pitchFamily="34" charset="0"/>
                <a:cs typeface="Calibri" panose="020F0502020204030204" pitchFamily="34" charset="0"/>
              </a:rPr>
              <a:t> for </a:t>
            </a:r>
            <a:r>
              <a:rPr lang="fr-FR" sz="1600" b="0" i="0" u="none" strike="noStrike" dirty="0" err="1">
                <a:solidFill>
                  <a:srgbClr val="374151"/>
                </a:solidFill>
                <a:effectLst/>
                <a:latin typeface="Calibri" panose="020F0502020204030204" pitchFamily="34" charset="0"/>
                <a:cs typeface="Calibri" panose="020F0502020204030204" pitchFamily="34" charset="0"/>
              </a:rPr>
              <a:t>Ethereum</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developers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who</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want</a:t>
            </a:r>
            <a:r>
              <a:rPr lang="fr-FR" sz="1600" b="0" i="0" u="none" strike="noStrike" dirty="0">
                <a:solidFill>
                  <a:srgbClr val="374151"/>
                </a:solidFill>
                <a:effectLst/>
                <a:latin typeface="Calibri" panose="020F0502020204030204" pitchFamily="34" charset="0"/>
                <a:cs typeface="Calibri" panose="020F0502020204030204" pitchFamily="34" charset="0"/>
              </a:rPr>
              <a:t> to </a:t>
            </a:r>
            <a:r>
              <a:rPr lang="fr-FR" sz="1600" b="0" i="0" u="none" strike="noStrike" dirty="0" err="1">
                <a:solidFill>
                  <a:srgbClr val="374151"/>
                </a:solidFill>
                <a:effectLst/>
                <a:latin typeface="Calibri" panose="020F0502020204030204" pitchFamily="34" charset="0"/>
                <a:cs typeface="Calibri" panose="020F0502020204030204" pitchFamily="34" charset="0"/>
              </a:rPr>
              <a:t>deploy</a:t>
            </a:r>
            <a:r>
              <a:rPr lang="fr-FR" sz="1600" b="0" i="0" u="none" strike="noStrike" dirty="0">
                <a:solidFill>
                  <a:srgbClr val="374151"/>
                </a:solidFill>
                <a:effectLst/>
                <a:latin typeface="Calibri" panose="020F0502020204030204" pitchFamily="34" charset="0"/>
                <a:cs typeface="Calibri" panose="020F0502020204030204" pitchFamily="34" charset="0"/>
              </a:rPr>
              <a:t> and test </a:t>
            </a:r>
            <a:r>
              <a:rPr lang="fr-FR" sz="1600" b="0" i="0" u="none" strike="noStrike" dirty="0" err="1">
                <a:solidFill>
                  <a:srgbClr val="374151"/>
                </a:solidFill>
                <a:effectLst/>
                <a:latin typeface="Calibri" panose="020F0502020204030204" pitchFamily="34" charset="0"/>
                <a:cs typeface="Calibri" panose="020F0502020204030204" pitchFamily="34" charset="0"/>
              </a:rPr>
              <a:t>their</a:t>
            </a:r>
            <a:r>
              <a:rPr lang="fr-FR" sz="1600" b="0" i="0" u="none" strike="noStrike" dirty="0">
                <a:solidFill>
                  <a:srgbClr val="374151"/>
                </a:solidFill>
                <a:effectLst/>
                <a:latin typeface="Calibri" panose="020F0502020204030204" pitchFamily="34" charset="0"/>
                <a:cs typeface="Calibri" panose="020F0502020204030204" pitchFamily="34" charset="0"/>
              </a:rPr>
              <a:t> smart </a:t>
            </a:r>
            <a:r>
              <a:rPr lang="fr-FR" sz="1600" b="0" i="0" u="none" strike="noStrike" dirty="0" err="1">
                <a:solidFill>
                  <a:srgbClr val="374151"/>
                </a:solidFill>
                <a:effectLst/>
                <a:latin typeface="Calibri" panose="020F0502020204030204" pitchFamily="34" charset="0"/>
                <a:cs typeface="Calibri" panose="020F0502020204030204" pitchFamily="34" charset="0"/>
              </a:rPr>
              <a:t>contracts</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locally</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before</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deploying</a:t>
            </a:r>
            <a:r>
              <a:rPr lang="fr-FR" sz="1600" b="0" i="0" u="none" strike="noStrike" dirty="0">
                <a:solidFill>
                  <a:srgbClr val="374151"/>
                </a:solidFill>
                <a:effectLst/>
                <a:latin typeface="Calibri" panose="020F0502020204030204" pitchFamily="34" charset="0"/>
                <a:cs typeface="Calibri" panose="020F0502020204030204" pitchFamily="34" charset="0"/>
              </a:rPr>
              <a:t> </a:t>
            </a:r>
            <a:r>
              <a:rPr lang="fr-FR" sz="1600" b="0" i="0" u="none" strike="noStrike" dirty="0" err="1">
                <a:solidFill>
                  <a:srgbClr val="374151"/>
                </a:solidFill>
                <a:effectLst/>
                <a:latin typeface="Calibri" panose="020F0502020204030204" pitchFamily="34" charset="0"/>
                <a:cs typeface="Calibri" panose="020F0502020204030204" pitchFamily="34" charset="0"/>
              </a:rPr>
              <a:t>them</a:t>
            </a:r>
            <a:r>
              <a:rPr lang="fr-FR" sz="1600" b="0" i="0" u="none" strike="noStrike" dirty="0">
                <a:solidFill>
                  <a:srgbClr val="374151"/>
                </a:solidFill>
                <a:effectLst/>
                <a:latin typeface="Calibri" panose="020F0502020204030204" pitchFamily="34" charset="0"/>
                <a:cs typeface="Calibri" panose="020F0502020204030204" pitchFamily="34" charset="0"/>
              </a:rPr>
              <a:t> on a live network.</a:t>
            </a:r>
          </a:p>
          <a:p>
            <a:endParaRPr lang="en-US" sz="1600" dirty="0"/>
          </a:p>
        </p:txBody>
      </p:sp>
      <p:sp>
        <p:nvSpPr>
          <p:cNvPr id="2" name="Titre 1">
            <a:extLst>
              <a:ext uri="{FF2B5EF4-FFF2-40B4-BE49-F238E27FC236}">
                <a16:creationId xmlns:a16="http://schemas.microsoft.com/office/drawing/2014/main" id="{B3213307-C9C2-C4A1-3DEF-0B2A50B6320E}"/>
              </a:ext>
            </a:extLst>
          </p:cNvPr>
          <p:cNvSpPr>
            <a:spLocks noGrp="1"/>
          </p:cNvSpPr>
          <p:nvPr>
            <p:ph type="title"/>
          </p:nvPr>
        </p:nvSpPr>
        <p:spPr>
          <a:xfrm>
            <a:off x="-107651" y="144605"/>
            <a:ext cx="11999637" cy="1507375"/>
          </a:xfrm>
        </p:spPr>
        <p:txBody>
          <a:bodyPr>
            <a:noAutofit/>
          </a:bodyPr>
          <a:lstStyle/>
          <a:p>
            <a:pPr>
              <a:lnSpc>
                <a:spcPct val="100000"/>
              </a:lnSpc>
            </a:pPr>
            <a:r>
              <a:rPr lang="en-US" sz="3600" dirty="0" err="1">
                <a:effectLst/>
                <a:latin typeface="Avenir Next LT Pro (Headings)"/>
                <a:ea typeface="Calibri" panose="020F0502020204030204" pitchFamily="34" charset="0"/>
                <a:cs typeface="Calibri" panose="020F0502020204030204" pitchFamily="34" charset="0"/>
              </a:rPr>
              <a:t>Npx</a:t>
            </a:r>
            <a:r>
              <a:rPr lang="en-US" sz="3600" dirty="0">
                <a:effectLst/>
                <a:latin typeface="Avenir Next LT Pro (Headings)"/>
                <a:ea typeface="Calibri" panose="020F0502020204030204" pitchFamily="34" charset="0"/>
                <a:cs typeface="Calibri" panose="020F0502020204030204" pitchFamily="34" charset="0"/>
              </a:rPr>
              <a:t> hardhat run scripts/</a:t>
            </a:r>
            <a:r>
              <a:rPr lang="en-US" sz="3600" dirty="0" err="1">
                <a:effectLst/>
                <a:latin typeface="Avenir Next LT Pro (Headings)"/>
                <a:ea typeface="Calibri" panose="020F0502020204030204" pitchFamily="34" charset="0"/>
                <a:cs typeface="Calibri" panose="020F0502020204030204" pitchFamily="34" charset="0"/>
              </a:rPr>
              <a:t>deploy.js</a:t>
            </a:r>
            <a:r>
              <a:rPr lang="en-US" sz="3600" dirty="0">
                <a:effectLst/>
                <a:latin typeface="Avenir Next LT Pro (Headings)"/>
                <a:ea typeface="Calibri" panose="020F0502020204030204" pitchFamily="34" charset="0"/>
                <a:cs typeface="Calibri" panose="020F0502020204030204" pitchFamily="34" charset="0"/>
              </a:rPr>
              <a:t> –network localhost</a:t>
            </a:r>
            <a:br>
              <a:rPr lang="fr-IL" sz="3600" dirty="0">
                <a:effectLst/>
                <a:latin typeface="Avenir Next LT Pro (Headings)"/>
                <a:ea typeface="Calibri" panose="020F0502020204030204" pitchFamily="34" charset="0"/>
                <a:cs typeface="Arial" panose="020B0604020202020204" pitchFamily="34" charset="0"/>
              </a:rPr>
            </a:br>
            <a:endParaRPr lang="fr-IL" sz="3600" dirty="0">
              <a:latin typeface="Avenir Next LT Pro (Headings)"/>
            </a:endParaRPr>
          </a:p>
        </p:txBody>
      </p:sp>
    </p:spTree>
    <p:extLst>
      <p:ext uri="{BB962C8B-B14F-4D97-AF65-F5344CB8AC3E}">
        <p14:creationId xmlns:p14="http://schemas.microsoft.com/office/powerpoint/2010/main" val="3126012785"/>
      </p:ext>
    </p:extLst>
  </p:cSld>
  <p:clrMapOvr>
    <a:masterClrMapping/>
  </p:clrMapOvr>
</p:sld>
</file>

<file path=ppt/theme/theme1.xml><?xml version="1.0" encoding="utf-8"?>
<a:theme xmlns:a="http://schemas.openxmlformats.org/drawingml/2006/main" name="BlocksVTI">
  <a:themeElements>
    <a:clrScheme name="AnalogousFromLightSeedLeftStep">
      <a:dk1>
        <a:srgbClr val="000000"/>
      </a:dk1>
      <a:lt1>
        <a:srgbClr val="FFFFFF"/>
      </a:lt1>
      <a:dk2>
        <a:srgbClr val="243541"/>
      </a:dk2>
      <a:lt2>
        <a:srgbClr val="E2E8E3"/>
      </a:lt2>
      <a:accent1>
        <a:srgbClr val="D28ACC"/>
      </a:accent1>
      <a:accent2>
        <a:srgbClr val="AB70C8"/>
      </a:accent2>
      <a:accent3>
        <a:srgbClr val="9C8AD2"/>
      </a:accent3>
      <a:accent4>
        <a:srgbClr val="707FC8"/>
      </a:accent4>
      <a:accent5>
        <a:srgbClr val="77A8CB"/>
      </a:accent5>
      <a:accent6>
        <a:srgbClr val="63B1B1"/>
      </a:accent6>
      <a:hlink>
        <a:srgbClr val="568F5B"/>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2397</TotalTime>
  <Words>666</Words>
  <Application>Microsoft Office PowerPoint</Application>
  <PresentationFormat>Widescreen</PresentationFormat>
  <Paragraphs>55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(Headings)</vt:lpstr>
      <vt:lpstr>Avenir Next LT Pro Light</vt:lpstr>
      <vt:lpstr>Calibri</vt:lpstr>
      <vt:lpstr>BlocksVTI</vt:lpstr>
      <vt:lpstr>Chat App</vt:lpstr>
      <vt:lpstr>Known bug</vt:lpstr>
      <vt:lpstr>Creating ERC20</vt:lpstr>
      <vt:lpstr>Creating ERC20</vt:lpstr>
      <vt:lpstr>Set up Installation </vt:lpstr>
      <vt:lpstr>Npx hardhat </vt:lpstr>
      <vt:lpstr>npm i ethers   npm i web3modal</vt:lpstr>
      <vt:lpstr>npx hardhat node</vt:lpstr>
      <vt:lpstr>Npx hardhat run scripts/deploy.js –network localhost </vt:lpstr>
      <vt:lpstr>Npm run dev  </vt:lpstr>
      <vt:lpstr>Npm run dev- a little bit of the Design </vt:lpstr>
      <vt:lpstr>Npm run dev- a little bit of the Design </vt:lpstr>
      <vt:lpstr>Npm run dev- a little bit of the Design </vt:lpstr>
      <vt:lpstr>Npm run dev- a little bit of the Design </vt:lpstr>
      <vt:lpstr>Model explanation- ChatApp.sol </vt:lpstr>
      <vt:lpstr>Model explanation- ApiFeature </vt:lpstr>
      <vt:lpstr>Model explanation- ChatAppContext </vt:lpstr>
      <vt:lpstr>Model explanation- ChatAppContext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dc:title>
  <dc:creator>Naomie Marciano</dc:creator>
  <cp:lastModifiedBy>Adi Pinker</cp:lastModifiedBy>
  <cp:revision>40</cp:revision>
  <dcterms:created xsi:type="dcterms:W3CDTF">2023-03-17T10:46:48Z</dcterms:created>
  <dcterms:modified xsi:type="dcterms:W3CDTF">2023-03-19T18:11:29Z</dcterms:modified>
</cp:coreProperties>
</file>