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p:scale>
          <a:sx n="33" d="100"/>
          <a:sy n="33" d="100"/>
        </p:scale>
        <p:origin x="123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כ"ח/אב/תש"ף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כ"ח/אב/תש"ף</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4146158054"/>
                  </p:ext>
                </p:extLst>
              </p:nvPr>
            </p:nvGraphicFramePr>
            <p:xfrm>
              <a:off x="1291771" y="3698809"/>
              <a:ext cx="34300808" cy="22158960"/>
            </p:xfrm>
            <a:graphic>
              <a:graphicData uri="http://schemas.openxmlformats.org/drawingml/2006/table">
                <a:tbl>
                  <a:tblPr>
                    <a:tableStyleId>{2D5ABB26-0587-4C30-8999-92F81FD0307C}</a:tableStyleId>
                  </a:tblPr>
                  <a:tblGrid>
                    <a:gridCol w="10938329">
                      <a:extLst>
                        <a:ext uri="{9D8B030D-6E8A-4147-A177-3AD203B41FA5}">
                          <a16:colId xmlns:a16="http://schemas.microsoft.com/office/drawing/2014/main" val="20000"/>
                        </a:ext>
                      </a:extLst>
                    </a:gridCol>
                    <a:gridCol w="10721340">
                      <a:extLst>
                        <a:ext uri="{9D8B030D-6E8A-4147-A177-3AD203B41FA5}">
                          <a16:colId xmlns:a16="http://schemas.microsoft.com/office/drawing/2014/main" val="20001"/>
                        </a:ext>
                      </a:extLst>
                    </a:gridCol>
                    <a:gridCol w="12641139">
                      <a:extLst>
                        <a:ext uri="{9D8B030D-6E8A-4147-A177-3AD203B41FA5}">
                          <a16:colId xmlns:a16="http://schemas.microsoft.com/office/drawing/2014/main" val="4117049268"/>
                        </a:ext>
                      </a:extLst>
                    </a:gridCol>
                  </a:tblGrid>
                  <a:tr h="2086807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u="none" kern="1200" baseline="0" dirty="0">
                              <a:solidFill>
                                <a:schemeClr val="tx1"/>
                              </a:solidFill>
                              <a:effectLst/>
                              <a:latin typeface="+mn-lt"/>
                              <a:ea typeface="+mn-ea"/>
                              <a:cs typeface="Open Sans Hebrew" panose="00000500000000000000" pitchFamily="2" charset="-79"/>
                            </a:rPr>
                            <a:t>Smart grids are electricity grids that can be monitored and controlled from a control center. The ability to monitor the electricity grid helps us to deal with faults and instability of the network and reach the optimal voltage distribution.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u="none" kern="1200" baseline="0" dirty="0">
                              <a:solidFill>
                                <a:schemeClr val="tx1"/>
                              </a:solidFill>
                              <a:effectLst/>
                              <a:latin typeface="+mn-lt"/>
                              <a:ea typeface="+mn-ea"/>
                              <a:cs typeface="Open Sans Hebrew" panose="00000500000000000000" pitchFamily="2" charset="-79"/>
                            </a:rPr>
                            <a:t>In this project, we developed an algorithm that analyzes the network and optimizes the voltages across a radial electricity network, which can be treated as a “tree” – connected and acyclic graph, concerning a cost function we defined.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u="none" kern="1200" baseline="0" dirty="0">
                              <a:solidFill>
                                <a:schemeClr val="tx1"/>
                              </a:solidFill>
                              <a:effectLst/>
                              <a:latin typeface="+mn-lt"/>
                              <a:ea typeface="+mn-ea"/>
                              <a:cs typeface="Open Sans Hebrew" panose="00000500000000000000" pitchFamily="2" charset="-79"/>
                            </a:rPr>
                            <a:t>The network optimization was achieved using a connection of remote-controlled capacitors, connected in parallel to the vertices’ impedance, which improved the network’s efficiency. </a:t>
                          </a:r>
                          <a:r>
                            <a:rPr lang="en-US" sz="3400" kern="1200" baseline="0" dirty="0">
                              <a:solidFill>
                                <a:schemeClr val="tx1"/>
                              </a:solidFill>
                              <a:effectLst/>
                              <a:latin typeface="+mn-lt"/>
                              <a:ea typeface="+mn-ea"/>
                              <a:cs typeface="Open Sans Hebrew" panose="00000500000000000000" pitchFamily="2" charset="-79"/>
                            </a:rPr>
                            <a:t>Radial grid example:</a:t>
                          </a:r>
                          <a:endParaRPr lang="en-US" sz="28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0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0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root node is the power supply (Feeder) and the other vertices represent loads.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a:t>
                          </a:r>
                        </a:p>
                        <a:p>
                          <a:pPr algn="just"/>
                          <a:r>
                            <a:rPr lang="en-US" sz="3400" kern="1200" baseline="0" dirty="0">
                              <a:solidFill>
                                <a:schemeClr val="tx1"/>
                              </a:solidFill>
                              <a:effectLst/>
                              <a:latin typeface="+mn-lt"/>
                              <a:ea typeface="+mn-ea"/>
                              <a:cs typeface="Open Sans Hebrew" panose="00000500000000000000" pitchFamily="2" charset="-79"/>
                            </a:rPr>
                            <a:t>Nowadays, the connection of capacitors is done only in vertices in which the voltage exceeds the permitted voltage limits. Since there are more capacitors available, our motivation is to reach better results by using all the available capacitors in the networks. This might bring the network to its optimal functionality and the power will be distributed in the best way.</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simulated a “Brute Force” algorithm using MATLAB. This algorithm calculates the networks’ characteristics (mainly voltages and currents) using the “Backward-Forward” algorithm (see [2]). It solves the network’s equations numerically, each time with a different capacitor connection configuration, and computes the Root Mean Squared Error (RMSE) with respect to the base voltage of the network (all the data was normalized by the base voltage): </a:t>
                          </a:r>
                          <a:endParaRPr lang="en-US" sz="28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𝑅𝑀𝑆𝐸</m:t>
                                </m:r>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m:t>
                                </m:r>
                                <m:f>
                                  <m:fPr>
                                    <m:ctrl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ctrlPr>
                                  </m:fPr>
                                  <m:num>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1</m:t>
                                    </m:r>
                                  </m:num>
                                  <m:den>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𝑁</m:t>
                                    </m:r>
                                  </m:den>
                                </m:f>
                                <m:nary>
                                  <m:naryPr>
                                    <m:chr m:val="∑"/>
                                    <m:ctrl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ctrlPr>
                                  </m:naryPr>
                                  <m:sub>
                                    <m:r>
                                      <m:rPr>
                                        <m:brk m:alnAt="23"/>
                                      </m:r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𝑖</m:t>
                                    </m:r>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m:t>
                                    </m:r>
                                    <m:r>
                                      <m:rPr>
                                        <m:brk m:alnAt="23"/>
                                      </m:r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1</m:t>
                                    </m:r>
                                  </m:sub>
                                  <m:sup>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𝑁</m:t>
                                    </m:r>
                                  </m:sup>
                                  <m:e>
                                    <m:sSup>
                                      <m:sSupPr>
                                        <m:ctrl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ctrlPr>
                                      </m:sSupPr>
                                      <m:e>
                                        <m:d>
                                          <m:dPr>
                                            <m:ctrl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ctrlPr>
                                          </m:dPr>
                                          <m:e>
                                            <m:sSub>
                                              <m:sSubPr>
                                                <m:ctrl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ctrlPr>
                                              </m:sSubPr>
                                              <m:e>
                                                <m:acc>
                                                  <m:accPr>
                                                    <m:chr m:val="̂"/>
                                                    <m:ctrlP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ctrlPr>
                                                  </m:accPr>
                                                  <m:e>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𝑉</m:t>
                                                    </m:r>
                                                  </m:e>
                                                </m:acc>
                                              </m:e>
                                              <m:sub>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𝑖</m:t>
                                                </m:r>
                                              </m:sub>
                                            </m:sSub>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m:t>
                                            </m:r>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1</m:t>
                                            </m:r>
                                          </m:e>
                                        </m:d>
                                      </m:e>
                                      <m:sup>
                                        <m:r>
                                          <a:rPr lang="en-US" sz="3200" b="0" i="1" kern="1200" baseline="0" smtClean="0">
                                            <a:solidFill>
                                              <a:schemeClr val="tx1"/>
                                            </a:solidFill>
                                            <a:effectLst/>
                                            <a:latin typeface="Cambria Math" panose="02040503050406030204" pitchFamily="18" charset="0"/>
                                            <a:ea typeface="+mn-ea"/>
                                            <a:cs typeface="Open Sans Hebrew" panose="00000500000000000000" pitchFamily="2" charset="-79"/>
                                          </a:rPr>
                                          <m:t>2</m:t>
                                        </m:r>
                                      </m:sup>
                                    </m:sSup>
                                  </m:e>
                                </m:nary>
                              </m:oMath>
                            </m:oMathPara>
                          </a14:m>
                          <a:endParaRPr lang="en-US" sz="32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Where N is the total number of vertices.</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After the RMSE calculation for all the capacitors configuration is done, the optimal configuration is chosen as the one with the minimal RMSE. The block diagram of the algorithm:</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4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4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Brute force method of optimizing the network yielded better results than the method use in the industry. We checked several feeders and compared the RMSE in each method: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“case 15” is a real existing smart grid . This case voltage profile:</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can see that in every bus the method we used (yellow) is close to 1 </a:t>
                          </a:r>
                          <a:r>
                            <a:rPr lang="en-US" sz="3400" kern="1200" baseline="0" dirty="0" err="1">
                              <a:solidFill>
                                <a:schemeClr val="tx1"/>
                              </a:solidFill>
                              <a:effectLst/>
                              <a:latin typeface="+mn-lt"/>
                              <a:ea typeface="+mn-ea"/>
                              <a:cs typeface="Open Sans Hebrew" panose="00000500000000000000" pitchFamily="2" charset="-79"/>
                            </a:rPr>
                            <a:t>p.u</a:t>
                          </a:r>
                          <a:r>
                            <a:rPr lang="en-US" sz="3400" kern="1200" baseline="0" dirty="0">
                              <a:solidFill>
                                <a:schemeClr val="tx1"/>
                              </a:solidFill>
                              <a:effectLst/>
                              <a:latin typeface="+mn-lt"/>
                              <a:ea typeface="+mn-ea"/>
                              <a:cs typeface="Open Sans Hebrew" panose="00000500000000000000" pitchFamily="2" charset="-79"/>
                            </a:rPr>
                            <a: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endParaRPr lang="en-US" sz="5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managed to control the grid’s voltage steady and close to 1 per unit like we wished. This method checks all the combinations of the capacitors locations and yields the best solution but ,nevertheless, its calculation time is growing exponentially with every node. In big networks with many nodes the calculations won’t be possible.</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endParaRPr lang="en-US" sz="5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t>
                          </a:r>
                          <a:r>
                            <a:rPr lang="en-US" sz="3400" kern="1200" dirty="0">
                              <a:solidFill>
                                <a:schemeClr val="tx1"/>
                              </a:solidFill>
                              <a:effectLst/>
                              <a:latin typeface="+mn-lt"/>
                              <a:ea typeface="+mn-ea"/>
                              <a:cs typeface="+mn-cs"/>
                            </a:rPr>
                            <a:t>H. Saadat,</a:t>
                          </a:r>
                          <a:r>
                            <a:rPr lang="he-IL" sz="3400" kern="1200" dirty="0">
                              <a:solidFill>
                                <a:schemeClr val="tx1"/>
                              </a:solidFill>
                              <a:effectLst/>
                              <a:latin typeface="+mn-lt"/>
                              <a:ea typeface="+mn-ea"/>
                              <a:cs typeface="+mn-cs"/>
                            </a:rPr>
                            <a:t>” </a:t>
                          </a:r>
                          <a:r>
                            <a:rPr lang="en-US" sz="3400" kern="1200" dirty="0">
                              <a:solidFill>
                                <a:schemeClr val="tx1"/>
                              </a:solidFill>
                              <a:effectLst/>
                              <a:latin typeface="+mn-lt"/>
                              <a:ea typeface="+mn-ea"/>
                              <a:cs typeface="+mn-cs"/>
                            </a:rPr>
                            <a:t>Power System Analysis”, WCB/McGraw-Hill, 1999.</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a:t>
                          </a:r>
                          <a:r>
                            <a:rPr lang="en-US" sz="3400" kern="1200" dirty="0">
                              <a:solidFill>
                                <a:schemeClr val="tx1"/>
                              </a:solidFill>
                              <a:effectLst/>
                              <a:latin typeface="+mn-lt"/>
                              <a:ea typeface="+mn-ea"/>
                              <a:cs typeface="+mn-cs"/>
                            </a:rPr>
                            <a:t>D. </a:t>
                          </a:r>
                          <a:r>
                            <a:rPr lang="en-US" sz="3400" kern="1200" dirty="0" err="1">
                              <a:solidFill>
                                <a:schemeClr val="tx1"/>
                              </a:solidFill>
                              <a:effectLst/>
                              <a:latin typeface="+mn-lt"/>
                              <a:ea typeface="+mn-ea"/>
                              <a:cs typeface="+mn-cs"/>
                            </a:rPr>
                            <a:t>Shirmohammadi</a:t>
                          </a:r>
                          <a:r>
                            <a:rPr lang="en-US" sz="3400" kern="1200" dirty="0">
                              <a:solidFill>
                                <a:schemeClr val="tx1"/>
                              </a:solidFill>
                              <a:effectLst/>
                              <a:latin typeface="+mn-lt"/>
                              <a:ea typeface="+mn-ea"/>
                              <a:cs typeface="+mn-cs"/>
                            </a:rPr>
                            <a:t>, H. W. Hong, A. </a:t>
                          </a:r>
                          <a:r>
                            <a:rPr lang="en-US" sz="3400" kern="1200" dirty="0" err="1">
                              <a:solidFill>
                                <a:schemeClr val="tx1"/>
                              </a:solidFill>
                              <a:effectLst/>
                              <a:latin typeface="+mn-lt"/>
                              <a:ea typeface="+mn-ea"/>
                              <a:cs typeface="+mn-cs"/>
                            </a:rPr>
                            <a:t>Semlyen</a:t>
                          </a:r>
                          <a:r>
                            <a:rPr lang="en-US" sz="3400" kern="1200" dirty="0">
                              <a:solidFill>
                                <a:schemeClr val="tx1"/>
                              </a:solidFill>
                              <a:effectLst/>
                              <a:latin typeface="+mn-lt"/>
                              <a:ea typeface="+mn-ea"/>
                              <a:cs typeface="+mn-cs"/>
                            </a:rPr>
                            <a:t>, P. X. Luo, "A COMPENSATION-BASED POWER FLOW METHOD FOR WEAKLY MESHED DISTRIBUTION AND TRANSMISSION NETWORKS", IEEE Transactions on Power Systems, Vol. 3, No. 2, May 1988.</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60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4146158054"/>
                  </p:ext>
                </p:extLst>
              </p:nvPr>
            </p:nvGraphicFramePr>
            <p:xfrm>
              <a:off x="1291771" y="3698809"/>
              <a:ext cx="34300808" cy="22158960"/>
            </p:xfrm>
            <a:graphic>
              <a:graphicData uri="http://schemas.openxmlformats.org/drawingml/2006/table">
                <a:tbl>
                  <a:tblPr>
                    <a:tableStyleId>{2D5ABB26-0587-4C30-8999-92F81FD0307C}</a:tableStyleId>
                  </a:tblPr>
                  <a:tblGrid>
                    <a:gridCol w="10938329">
                      <a:extLst>
                        <a:ext uri="{9D8B030D-6E8A-4147-A177-3AD203B41FA5}">
                          <a16:colId xmlns:a16="http://schemas.microsoft.com/office/drawing/2014/main" val="20000"/>
                        </a:ext>
                      </a:extLst>
                    </a:gridCol>
                    <a:gridCol w="10721340">
                      <a:extLst>
                        <a:ext uri="{9D8B030D-6E8A-4147-A177-3AD203B41FA5}">
                          <a16:colId xmlns:a16="http://schemas.microsoft.com/office/drawing/2014/main" val="20001"/>
                        </a:ext>
                      </a:extLst>
                    </a:gridCol>
                    <a:gridCol w="12641139">
                      <a:extLst>
                        <a:ext uri="{9D8B030D-6E8A-4147-A177-3AD203B41FA5}">
                          <a16:colId xmlns:a16="http://schemas.microsoft.com/office/drawing/2014/main" val="4117049268"/>
                        </a:ext>
                      </a:extLst>
                    </a:gridCol>
                  </a:tblGrid>
                  <a:tr h="2215896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u="none" kern="1200" baseline="0" dirty="0">
                              <a:solidFill>
                                <a:schemeClr val="tx1"/>
                              </a:solidFill>
                              <a:effectLst/>
                              <a:latin typeface="+mn-lt"/>
                              <a:ea typeface="+mn-ea"/>
                              <a:cs typeface="Open Sans Hebrew" panose="00000500000000000000" pitchFamily="2" charset="-79"/>
                            </a:rPr>
                            <a:t>Smart grids are electricity grids that can be monitored and controlled from a control center. The ability to monitor the electricity grid helps us to deal with faults and instability of the network and reach the optimal voltage distribution.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u="none" kern="1200" baseline="0" dirty="0">
                              <a:solidFill>
                                <a:schemeClr val="tx1"/>
                              </a:solidFill>
                              <a:effectLst/>
                              <a:latin typeface="+mn-lt"/>
                              <a:ea typeface="+mn-ea"/>
                              <a:cs typeface="Open Sans Hebrew" panose="00000500000000000000" pitchFamily="2" charset="-79"/>
                            </a:rPr>
                            <a:t>In this project, we developed an algorithm that analyzes the network and optimizes the voltages across a radial electricity network, which can be treated as a “tree” – connected and acyclic graph, concerning a cost function we defined.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u="none" kern="1200" baseline="0" dirty="0">
                              <a:solidFill>
                                <a:schemeClr val="tx1"/>
                              </a:solidFill>
                              <a:effectLst/>
                              <a:latin typeface="+mn-lt"/>
                              <a:ea typeface="+mn-ea"/>
                              <a:cs typeface="Open Sans Hebrew" panose="00000500000000000000" pitchFamily="2" charset="-79"/>
                            </a:rPr>
                            <a:t>The network optimization was achieved using a connection of remote-controlled capacitors, connected in parallel to the vertices’ impedance, which improved the network’s efficiency. </a:t>
                          </a:r>
                          <a:r>
                            <a:rPr lang="en-US" sz="3400" kern="1200" baseline="0" dirty="0">
                              <a:solidFill>
                                <a:schemeClr val="tx1"/>
                              </a:solidFill>
                              <a:effectLst/>
                              <a:latin typeface="+mn-lt"/>
                              <a:ea typeface="+mn-ea"/>
                              <a:cs typeface="Open Sans Hebrew" panose="00000500000000000000" pitchFamily="2" charset="-79"/>
                            </a:rPr>
                            <a:t>Radial grid example:</a:t>
                          </a:r>
                          <a:endParaRPr lang="en-US" sz="28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000" kern="1200" baseline="0" dirty="0">
                            <a:solidFill>
                              <a:schemeClr val="tx1"/>
                            </a:solidFill>
                            <a:effectLst/>
                            <a:latin typeface="+mn-lt"/>
                            <a:ea typeface="+mn-ea"/>
                            <a:cs typeface="Open Sans Hebrew" panose="00000500000000000000" pitchFamily="2" charset="-79"/>
                          </a:endParaRPr>
                        </a:p>
                        <a:p>
                          <a:pPr marL="0" marR="0" lvl="0" indent="0" algn="ctr" defTabSz="2519995" rtl="0" eaLnBrk="1" fontAlgn="auto" latinLnBrk="0" hangingPunct="1">
                            <a:lnSpc>
                              <a:spcPct val="100000"/>
                            </a:lnSpc>
                            <a:spcBef>
                              <a:spcPts val="0"/>
                            </a:spcBef>
                            <a:spcAft>
                              <a:spcPts val="0"/>
                            </a:spcAft>
                            <a:buClrTx/>
                            <a:buSzTx/>
                            <a:buFontTx/>
                            <a:buNone/>
                            <a:tabLst/>
                            <a:defRPr/>
                          </a:pPr>
                          <a:endParaRPr lang="en-US" sz="20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root node is the power supply (Feeder) and the other vertices represent loads.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Motivation</a:t>
                          </a:r>
                        </a:p>
                        <a:p>
                          <a:pPr algn="just"/>
                          <a:r>
                            <a:rPr lang="en-US" sz="3400" kern="1200" baseline="0" dirty="0">
                              <a:solidFill>
                                <a:schemeClr val="tx1"/>
                              </a:solidFill>
                              <a:effectLst/>
                              <a:latin typeface="+mn-lt"/>
                              <a:ea typeface="+mn-ea"/>
                              <a:cs typeface="Open Sans Hebrew" panose="00000500000000000000" pitchFamily="2" charset="-79"/>
                            </a:rPr>
                            <a:t>Nowadays, the connection of capacitors is done only in vertices in which the voltage exceeds the permitted voltage limits. Since there are more capacitors available, our motivation is to reach better results by using all the available capacitors in the networks. This might bring the network to its optimal functionality and the power will be distributed in the best way.</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2047" t="-330" r="-117908"/>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Brute force method of optimizing the network yielded better results than the method use in the industry. We checked several feeders and compared the RMSE in each method:</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“case 15” is a real existing smart grid . This case voltage profile:</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b="1"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can see that in every bus the method we used (yellow) is close to 1 </a:t>
                          </a:r>
                          <a:r>
                            <a:rPr lang="en-US" sz="3400" kern="1200" baseline="0" dirty="0" err="1">
                              <a:solidFill>
                                <a:schemeClr val="tx1"/>
                              </a:solidFill>
                              <a:effectLst/>
                              <a:latin typeface="+mn-lt"/>
                              <a:ea typeface="+mn-ea"/>
                              <a:cs typeface="Open Sans Hebrew" panose="00000500000000000000" pitchFamily="2" charset="-79"/>
                            </a:rPr>
                            <a:t>p.u</a:t>
                          </a:r>
                          <a:r>
                            <a:rPr lang="en-US" sz="3400" kern="1200" baseline="0" dirty="0">
                              <a:solidFill>
                                <a:schemeClr val="tx1"/>
                              </a:solidFill>
                              <a:effectLst/>
                              <a:latin typeface="+mn-lt"/>
                              <a:ea typeface="+mn-ea"/>
                              <a:cs typeface="Open Sans Hebrew" panose="00000500000000000000" pitchFamily="2" charset="-79"/>
                            </a:rPr>
                            <a:t>.</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endParaRPr lang="en-US" sz="5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We managed to control the grid’s voltage steady and close to 1 per unit like we wished. This method checks all the combinations of the capacitors locations and yields the best solution but ,nevertheless, its calculation time is growing exponentially with every node. In big networks with many nodes the calculations won’t be possible.</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4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endParaRPr lang="en-US" sz="5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[1] </a:t>
                          </a:r>
                          <a:r>
                            <a:rPr lang="en-US" sz="3400" kern="1200" dirty="0">
                              <a:solidFill>
                                <a:schemeClr val="tx1"/>
                              </a:solidFill>
                              <a:effectLst/>
                              <a:latin typeface="+mn-lt"/>
                              <a:ea typeface="+mn-ea"/>
                              <a:cs typeface="+mn-cs"/>
                            </a:rPr>
                            <a:t>H. Saadat,</a:t>
                          </a:r>
                          <a:r>
                            <a:rPr lang="he-IL" sz="3400" kern="1200" dirty="0">
                              <a:solidFill>
                                <a:schemeClr val="tx1"/>
                              </a:solidFill>
                              <a:effectLst/>
                              <a:latin typeface="+mn-lt"/>
                              <a:ea typeface="+mn-ea"/>
                              <a:cs typeface="+mn-cs"/>
                            </a:rPr>
                            <a:t>” </a:t>
                          </a:r>
                          <a:r>
                            <a:rPr lang="en-US" sz="3400" kern="1200" dirty="0">
                              <a:solidFill>
                                <a:schemeClr val="tx1"/>
                              </a:solidFill>
                              <a:effectLst/>
                              <a:latin typeface="+mn-lt"/>
                              <a:ea typeface="+mn-ea"/>
                              <a:cs typeface="+mn-cs"/>
                            </a:rPr>
                            <a:t>Power System Analysis”, WCB/McGraw-Hill, 1999.</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a:t>
                          </a:r>
                          <a:r>
                            <a:rPr lang="en-US" sz="3400" kern="1200" dirty="0">
                              <a:solidFill>
                                <a:schemeClr val="tx1"/>
                              </a:solidFill>
                              <a:effectLst/>
                              <a:latin typeface="+mn-lt"/>
                              <a:ea typeface="+mn-ea"/>
                              <a:cs typeface="+mn-cs"/>
                            </a:rPr>
                            <a:t>D. </a:t>
                          </a:r>
                          <a:r>
                            <a:rPr lang="en-US" sz="3400" kern="1200" dirty="0" err="1">
                              <a:solidFill>
                                <a:schemeClr val="tx1"/>
                              </a:solidFill>
                              <a:effectLst/>
                              <a:latin typeface="+mn-lt"/>
                              <a:ea typeface="+mn-ea"/>
                              <a:cs typeface="+mn-cs"/>
                            </a:rPr>
                            <a:t>Shirmohammadi</a:t>
                          </a:r>
                          <a:r>
                            <a:rPr lang="en-US" sz="3400" kern="1200" dirty="0">
                              <a:solidFill>
                                <a:schemeClr val="tx1"/>
                              </a:solidFill>
                              <a:effectLst/>
                              <a:latin typeface="+mn-lt"/>
                              <a:ea typeface="+mn-ea"/>
                              <a:cs typeface="+mn-cs"/>
                            </a:rPr>
                            <a:t>, H. W. Hong, A. </a:t>
                          </a:r>
                          <a:r>
                            <a:rPr lang="en-US" sz="3400" kern="1200" dirty="0" err="1">
                              <a:solidFill>
                                <a:schemeClr val="tx1"/>
                              </a:solidFill>
                              <a:effectLst/>
                              <a:latin typeface="+mn-lt"/>
                              <a:ea typeface="+mn-ea"/>
                              <a:cs typeface="+mn-cs"/>
                            </a:rPr>
                            <a:t>Semlyen</a:t>
                          </a:r>
                          <a:r>
                            <a:rPr lang="en-US" sz="3400" kern="1200" dirty="0">
                              <a:solidFill>
                                <a:schemeClr val="tx1"/>
                              </a:solidFill>
                              <a:effectLst/>
                              <a:latin typeface="+mn-lt"/>
                              <a:ea typeface="+mn-ea"/>
                              <a:cs typeface="+mn-cs"/>
                            </a:rPr>
                            <a:t>, P. X. Luo, "A COMPENSATION-BASED POWER FLOW METHOD FOR WEAKLY MESHED DISTRIBUTION AND TRANSMISSION NETWORKS", IEEE Transactions on Power Systems, Vol. 3, No. 2, May 1988.</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60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mc:Fallback>
      </mc:AlternateContent>
      <p:sp>
        <p:nvSpPr>
          <p:cNvPr id="14" name="TextBox 13"/>
          <p:cNvSpPr txBox="1"/>
          <p:nvPr/>
        </p:nvSpPr>
        <p:spPr>
          <a:xfrm>
            <a:off x="10267326" y="776420"/>
            <a:ext cx="18856303" cy="3016210"/>
          </a:xfrm>
          <a:prstGeom prst="rect">
            <a:avLst/>
          </a:prstGeom>
          <a:noFill/>
        </p:spPr>
        <p:txBody>
          <a:bodyPr wrap="square" rtlCol="1">
            <a:spAutoFit/>
          </a:bodyPr>
          <a:lstStyle/>
          <a:p>
            <a:pPr algn="ctr"/>
            <a:r>
              <a:rPr lang="en-US" sz="5400" b="1" dirty="0">
                <a:cs typeface="Open Sans Hebrew" panose="00000500000000000000" pitchFamily="2" charset="-79"/>
              </a:rPr>
              <a:t>Element Optimization In A Smart Grid Network </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19-11-1951</a:t>
            </a:r>
          </a:p>
          <a:p>
            <a:pPr algn="ctr"/>
            <a:r>
              <a:rPr lang="en-US" sz="4400" b="1" dirty="0">
                <a:cs typeface="Open Sans Hebrew" panose="00000500000000000000" pitchFamily="2" charset="-79"/>
              </a:rPr>
              <a:t>Names</a:t>
            </a:r>
            <a:r>
              <a:rPr lang="en-US" sz="4400" dirty="0">
                <a:cs typeface="Open Sans Hebrew" panose="00000500000000000000" pitchFamily="2" charset="-79"/>
              </a:rPr>
              <a:t>: Tomer Sheffer, Adi Polak</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Dr. Yuval Beck</a:t>
            </a:r>
            <a:endParaRPr lang="he-IL" sz="4400" dirty="0">
              <a:cs typeface="Open Sans Hebrew" panose="00000500000000000000" pitchFamily="2" charset="-79"/>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132" y="23189042"/>
            <a:ext cx="6968560" cy="201093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pic>
        <p:nvPicPr>
          <p:cNvPr id="4" name="תמונה 3">
            <a:extLst>
              <a:ext uri="{FF2B5EF4-FFF2-40B4-BE49-F238E27FC236}">
                <a16:creationId xmlns:a16="http://schemas.microsoft.com/office/drawing/2014/main" id="{98245F65-F4B9-4126-A63A-1650AD7D443D}"/>
              </a:ext>
            </a:extLst>
          </p:cNvPr>
          <p:cNvPicPr>
            <a:picLocks noChangeAspect="1"/>
          </p:cNvPicPr>
          <p:nvPr/>
        </p:nvPicPr>
        <p:blipFill rotWithShape="1">
          <a:blip r:embed="rId5"/>
          <a:srcRect l="9675" t="2156" r="10156" b="6544"/>
          <a:stretch/>
        </p:blipFill>
        <p:spPr>
          <a:xfrm>
            <a:off x="15174959" y="13113575"/>
            <a:ext cx="5649819" cy="12086400"/>
          </a:xfrm>
          <a:prstGeom prst="rect">
            <a:avLst/>
          </a:prstGeom>
        </p:spPr>
      </p:pic>
      <p:graphicFrame>
        <p:nvGraphicFramePr>
          <p:cNvPr id="6" name="טבלה 9">
            <a:extLst>
              <a:ext uri="{FF2B5EF4-FFF2-40B4-BE49-F238E27FC236}">
                <a16:creationId xmlns:a16="http://schemas.microsoft.com/office/drawing/2014/main" id="{2566540E-E632-494E-B846-F981F5A310D9}"/>
              </a:ext>
            </a:extLst>
          </p:cNvPr>
          <p:cNvGraphicFramePr>
            <a:graphicFrameLocks noGrp="1"/>
          </p:cNvGraphicFramePr>
          <p:nvPr>
            <p:extLst>
              <p:ext uri="{D42A27DB-BD31-4B8C-83A1-F6EECF244321}">
                <p14:modId xmlns:p14="http://schemas.microsoft.com/office/powerpoint/2010/main" val="3969152177"/>
              </p:ext>
            </p:extLst>
          </p:nvPr>
        </p:nvGraphicFramePr>
        <p:xfrm>
          <a:off x="23755145" y="6448724"/>
          <a:ext cx="10952822" cy="2956560"/>
        </p:xfrm>
        <a:graphic>
          <a:graphicData uri="http://schemas.openxmlformats.org/drawingml/2006/table">
            <a:tbl>
              <a:tblPr rtl="1" firstRow="1" bandRow="1">
                <a:tableStyleId>{5C22544A-7EE6-4342-B048-85BDC9FD1C3A}</a:tableStyleId>
              </a:tblPr>
              <a:tblGrid>
                <a:gridCol w="4069908">
                  <a:extLst>
                    <a:ext uri="{9D8B030D-6E8A-4147-A177-3AD203B41FA5}">
                      <a16:colId xmlns:a16="http://schemas.microsoft.com/office/drawing/2014/main" val="3600282063"/>
                    </a:ext>
                  </a:extLst>
                </a:gridCol>
                <a:gridCol w="3628104">
                  <a:extLst>
                    <a:ext uri="{9D8B030D-6E8A-4147-A177-3AD203B41FA5}">
                      <a16:colId xmlns:a16="http://schemas.microsoft.com/office/drawing/2014/main" val="4129813075"/>
                    </a:ext>
                  </a:extLst>
                </a:gridCol>
                <a:gridCol w="3254810">
                  <a:extLst>
                    <a:ext uri="{9D8B030D-6E8A-4147-A177-3AD203B41FA5}">
                      <a16:colId xmlns:a16="http://schemas.microsoft.com/office/drawing/2014/main" val="928229141"/>
                    </a:ext>
                  </a:extLst>
                </a:gridCol>
              </a:tblGrid>
              <a:tr h="682220">
                <a:tc>
                  <a:txBody>
                    <a:bodyPr/>
                    <a:lstStyle/>
                    <a:p>
                      <a:pPr algn="ctr" rtl="1"/>
                      <a:r>
                        <a:rPr lang="en-US" sz="3400" kern="1200" baseline="0" dirty="0">
                          <a:solidFill>
                            <a:schemeClr val="tx1"/>
                          </a:solidFill>
                          <a:effectLst/>
                          <a:latin typeface="+mn-lt"/>
                          <a:ea typeface="+mn-ea"/>
                          <a:cs typeface="Open Sans Hebrew" panose="00000500000000000000" pitchFamily="2" charset="-79"/>
                        </a:rPr>
                        <a:t>RMSE</a:t>
                      </a:r>
                    </a:p>
                    <a:p>
                      <a:pPr algn="ctr" rtl="1"/>
                      <a:r>
                        <a:rPr lang="en-US" sz="3400" kern="1200" baseline="0" dirty="0">
                          <a:solidFill>
                            <a:schemeClr val="tx1"/>
                          </a:solidFill>
                          <a:effectLst/>
                          <a:latin typeface="+mn-lt"/>
                          <a:ea typeface="+mn-ea"/>
                          <a:cs typeface="Open Sans Hebrew" panose="00000500000000000000" pitchFamily="2" charset="-79"/>
                        </a:rPr>
                        <a:t>Brute Force [Volt </a:t>
                      </a:r>
                      <a:r>
                        <a:rPr lang="en-US" sz="3400" kern="1200" baseline="0" dirty="0" err="1">
                          <a:solidFill>
                            <a:schemeClr val="tx1"/>
                          </a:solidFill>
                          <a:effectLst/>
                          <a:latin typeface="+mn-lt"/>
                          <a:ea typeface="+mn-ea"/>
                          <a:cs typeface="Open Sans Hebrew" panose="00000500000000000000" pitchFamily="2" charset="-79"/>
                        </a:rPr>
                        <a:t>pu</a:t>
                      </a:r>
                      <a:r>
                        <a:rPr lang="en-US" sz="3400" kern="1200" baseline="0" dirty="0">
                          <a:solidFill>
                            <a:schemeClr val="tx1"/>
                          </a:solidFill>
                          <a:effectLst/>
                          <a:latin typeface="+mn-lt"/>
                          <a:ea typeface="+mn-ea"/>
                          <a:cs typeface="Open Sans Hebrew" panose="00000500000000000000" pitchFamily="2" charset="-79"/>
                        </a:rPr>
                        <a:t>]</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RMSE </a:t>
                      </a:r>
                    </a:p>
                    <a:p>
                      <a:pPr algn="ctr" rtl="1"/>
                      <a:r>
                        <a:rPr lang="en-US" sz="3400" kern="1200" baseline="0" dirty="0">
                          <a:solidFill>
                            <a:schemeClr val="tx1"/>
                          </a:solidFill>
                          <a:effectLst/>
                          <a:latin typeface="+mn-lt"/>
                          <a:ea typeface="+mn-ea"/>
                          <a:cs typeface="Open Sans Hebrew" panose="00000500000000000000" pitchFamily="2" charset="-79"/>
                        </a:rPr>
                        <a:t>industry [Volt </a:t>
                      </a:r>
                      <a:r>
                        <a:rPr lang="en-US" sz="3400" kern="1200" baseline="0" dirty="0" err="1">
                          <a:solidFill>
                            <a:schemeClr val="tx1"/>
                          </a:solidFill>
                          <a:effectLst/>
                          <a:latin typeface="+mn-lt"/>
                          <a:ea typeface="+mn-ea"/>
                          <a:cs typeface="Open Sans Hebrew" panose="00000500000000000000" pitchFamily="2" charset="-79"/>
                        </a:rPr>
                        <a:t>pu</a:t>
                      </a:r>
                      <a:r>
                        <a:rPr lang="en-US" sz="3400" kern="1200" baseline="0" dirty="0">
                          <a:solidFill>
                            <a:schemeClr val="tx1"/>
                          </a:solidFill>
                          <a:effectLst/>
                          <a:latin typeface="+mn-lt"/>
                          <a:ea typeface="+mn-ea"/>
                          <a:cs typeface="Open Sans Hebrew" panose="00000500000000000000" pitchFamily="2" charset="-79"/>
                        </a:rPr>
                        <a:t>]</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Feeder Name</a:t>
                      </a:r>
                      <a:endParaRPr lang="he-IL" sz="3400" kern="1200" baseline="0" dirty="0">
                        <a:solidFill>
                          <a:schemeClr val="tx1"/>
                        </a:solidFill>
                        <a:effectLst/>
                        <a:latin typeface="+mn-lt"/>
                        <a:ea typeface="+mn-ea"/>
                        <a:cs typeface="Open Sans Hebrew" panose="00000500000000000000" pitchFamily="2" charset="-79"/>
                      </a:endParaRPr>
                    </a:p>
                  </a:txBody>
                  <a:tcPr/>
                </a:tc>
                <a:extLst>
                  <a:ext uri="{0D108BD9-81ED-4DB2-BD59-A6C34878D82A}">
                    <a16:rowId xmlns:a16="http://schemas.microsoft.com/office/drawing/2014/main" val="4152118980"/>
                  </a:ext>
                </a:extLst>
              </a:tr>
              <a:tr h="502726">
                <a:tc>
                  <a:txBody>
                    <a:bodyPr/>
                    <a:lstStyle/>
                    <a:p>
                      <a:pPr algn="ctr" rtl="1"/>
                      <a:r>
                        <a:rPr lang="en-US" sz="3400" kern="1200" baseline="0" dirty="0">
                          <a:solidFill>
                            <a:schemeClr val="tx1"/>
                          </a:solidFill>
                          <a:effectLst/>
                          <a:latin typeface="+mn-lt"/>
                          <a:ea typeface="+mn-ea"/>
                          <a:cs typeface="Open Sans Hebrew" panose="00000500000000000000" pitchFamily="2" charset="-79"/>
                        </a:rPr>
                        <a:t>0.014</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0.018</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Feeder H</a:t>
                      </a:r>
                      <a:endParaRPr lang="he-IL" sz="3400" kern="1200" baseline="0" dirty="0">
                        <a:solidFill>
                          <a:schemeClr val="tx1"/>
                        </a:solidFill>
                        <a:effectLst/>
                        <a:latin typeface="+mn-lt"/>
                        <a:ea typeface="+mn-ea"/>
                        <a:cs typeface="Open Sans Hebrew" panose="00000500000000000000" pitchFamily="2" charset="-79"/>
                      </a:endParaRPr>
                    </a:p>
                  </a:txBody>
                  <a:tcPr/>
                </a:tc>
                <a:extLst>
                  <a:ext uri="{0D108BD9-81ED-4DB2-BD59-A6C34878D82A}">
                    <a16:rowId xmlns:a16="http://schemas.microsoft.com/office/drawing/2014/main" val="2415819620"/>
                  </a:ext>
                </a:extLst>
              </a:tr>
              <a:tr h="483062">
                <a:tc>
                  <a:txBody>
                    <a:bodyPr/>
                    <a:lstStyle/>
                    <a:p>
                      <a:pPr algn="ctr" rtl="1"/>
                      <a:r>
                        <a:rPr lang="en-US" sz="3400" kern="1200" baseline="0" dirty="0">
                          <a:solidFill>
                            <a:schemeClr val="tx1"/>
                          </a:solidFill>
                          <a:effectLst/>
                          <a:latin typeface="+mn-lt"/>
                          <a:ea typeface="+mn-ea"/>
                          <a:cs typeface="Open Sans Hebrew" panose="00000500000000000000" pitchFamily="2" charset="-79"/>
                        </a:rPr>
                        <a:t>0.015</a:t>
                      </a: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0.029</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Feeder F</a:t>
                      </a:r>
                      <a:endParaRPr lang="he-IL" sz="3400" kern="1200" baseline="0" dirty="0">
                        <a:solidFill>
                          <a:schemeClr val="tx1"/>
                        </a:solidFill>
                        <a:effectLst/>
                        <a:latin typeface="+mn-lt"/>
                        <a:ea typeface="+mn-ea"/>
                        <a:cs typeface="Open Sans Hebrew" panose="00000500000000000000" pitchFamily="2" charset="-79"/>
                      </a:endParaRPr>
                    </a:p>
                  </a:txBody>
                  <a:tcPr/>
                </a:tc>
                <a:extLst>
                  <a:ext uri="{0D108BD9-81ED-4DB2-BD59-A6C34878D82A}">
                    <a16:rowId xmlns:a16="http://schemas.microsoft.com/office/drawing/2014/main" val="2554635923"/>
                  </a:ext>
                </a:extLst>
              </a:tr>
              <a:tr h="0">
                <a:tc>
                  <a:txBody>
                    <a:bodyPr/>
                    <a:lstStyle/>
                    <a:p>
                      <a:pPr algn="ctr" rtl="1"/>
                      <a:r>
                        <a:rPr lang="en-US" sz="3400" kern="1200" baseline="0" dirty="0">
                          <a:solidFill>
                            <a:schemeClr val="tx1"/>
                          </a:solidFill>
                          <a:effectLst/>
                          <a:latin typeface="+mn-lt"/>
                          <a:ea typeface="+mn-ea"/>
                          <a:cs typeface="Open Sans Hebrew" panose="00000500000000000000" pitchFamily="2" charset="-79"/>
                        </a:rPr>
                        <a:t>0.008</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0.025</a:t>
                      </a:r>
                      <a:endParaRPr lang="he-IL" sz="3400" kern="1200" baseline="0" dirty="0">
                        <a:solidFill>
                          <a:schemeClr val="tx1"/>
                        </a:solidFill>
                        <a:effectLst/>
                        <a:latin typeface="+mn-lt"/>
                        <a:ea typeface="+mn-ea"/>
                        <a:cs typeface="Open Sans Hebrew" panose="00000500000000000000" pitchFamily="2" charset="-79"/>
                      </a:endParaRPr>
                    </a:p>
                  </a:txBody>
                  <a:tcPr/>
                </a:tc>
                <a:tc>
                  <a:txBody>
                    <a:bodyPr/>
                    <a:lstStyle/>
                    <a:p>
                      <a:pPr algn="ctr" rtl="1"/>
                      <a:r>
                        <a:rPr lang="en-US" sz="3400" kern="1200" baseline="0" dirty="0">
                          <a:solidFill>
                            <a:schemeClr val="tx1"/>
                          </a:solidFill>
                          <a:effectLst/>
                          <a:latin typeface="+mn-lt"/>
                          <a:ea typeface="+mn-ea"/>
                          <a:cs typeface="Open Sans Hebrew" panose="00000500000000000000" pitchFamily="2" charset="-79"/>
                        </a:rPr>
                        <a:t>Case 15 </a:t>
                      </a:r>
                      <a:endParaRPr lang="he-IL" sz="3400" kern="1200" baseline="0" dirty="0">
                        <a:solidFill>
                          <a:schemeClr val="tx1"/>
                        </a:solidFill>
                        <a:effectLst/>
                        <a:latin typeface="+mn-lt"/>
                        <a:ea typeface="+mn-ea"/>
                        <a:cs typeface="Open Sans Hebrew" panose="00000500000000000000" pitchFamily="2" charset="-79"/>
                      </a:endParaRPr>
                    </a:p>
                  </a:txBody>
                  <a:tcPr/>
                </a:tc>
                <a:extLst>
                  <a:ext uri="{0D108BD9-81ED-4DB2-BD59-A6C34878D82A}">
                    <a16:rowId xmlns:a16="http://schemas.microsoft.com/office/drawing/2014/main" val="361577979"/>
                  </a:ext>
                </a:extLst>
              </a:tr>
            </a:tbl>
          </a:graphicData>
        </a:graphic>
      </p:graphicFrame>
      <p:pic>
        <p:nvPicPr>
          <p:cNvPr id="10" name="תמונה 9">
            <a:extLst>
              <a:ext uri="{FF2B5EF4-FFF2-40B4-BE49-F238E27FC236}">
                <a16:creationId xmlns:a16="http://schemas.microsoft.com/office/drawing/2014/main" id="{DA51822D-9FF1-4803-B706-97EC38F7BAE9}"/>
              </a:ext>
            </a:extLst>
          </p:cNvPr>
          <p:cNvPicPr>
            <a:picLocks noChangeAspect="1"/>
          </p:cNvPicPr>
          <p:nvPr/>
        </p:nvPicPr>
        <p:blipFill rotWithShape="1">
          <a:blip r:embed="rId6"/>
          <a:srcRect l="2788" r="1262"/>
          <a:stretch/>
        </p:blipFill>
        <p:spPr>
          <a:xfrm>
            <a:off x="23026566" y="10748556"/>
            <a:ext cx="12566013" cy="4088838"/>
          </a:xfrm>
          <a:prstGeom prst="rect">
            <a:avLst/>
          </a:prstGeom>
        </p:spPr>
      </p:pic>
      <p:pic>
        <p:nvPicPr>
          <p:cNvPr id="11" name="תמונה 6">
            <a:extLst>
              <a:ext uri="{FF2B5EF4-FFF2-40B4-BE49-F238E27FC236}">
                <a16:creationId xmlns:a16="http://schemas.microsoft.com/office/drawing/2014/main" id="{DF06FB0C-B761-4472-B21E-FDFE29DF321F}"/>
              </a:ext>
            </a:extLst>
          </p:cNvPr>
          <p:cNvPicPr/>
          <p:nvPr/>
        </p:nvPicPr>
        <p:blipFill rotWithShape="1">
          <a:blip r:embed="rId7">
            <a:extLst>
              <a:ext uri="{28A0092B-C50C-407E-A947-70E740481C1C}">
                <a14:useLocalDpi xmlns:a14="http://schemas.microsoft.com/office/drawing/2010/main" val="0"/>
              </a:ext>
            </a:extLst>
          </a:blip>
          <a:srcRect t="4365" r="5100" b="4057"/>
          <a:stretch/>
        </p:blipFill>
        <p:spPr>
          <a:xfrm>
            <a:off x="2590205" y="11073020"/>
            <a:ext cx="8383680" cy="6359573"/>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6554</TotalTime>
  <Words>581</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USER1</cp:lastModifiedBy>
  <cp:revision>116</cp:revision>
  <cp:lastPrinted>2019-12-23T14:46:09Z</cp:lastPrinted>
  <dcterms:created xsi:type="dcterms:W3CDTF">2019-12-02T06:50:52Z</dcterms:created>
  <dcterms:modified xsi:type="dcterms:W3CDTF">2020-08-18T10:53:28Z</dcterms:modified>
</cp:coreProperties>
</file>