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5" r:id="rId18"/>
    <p:sldId id="274" r:id="rId19"/>
    <p:sldId id="277" r:id="rId20"/>
    <p:sldId id="278" r:id="rId21"/>
    <p:sldId id="279" r:id="rId22"/>
    <p:sldId id="280" r:id="rId23"/>
    <p:sldId id="281" r:id="rId24"/>
    <p:sldId id="262" r:id="rId25"/>
    <p:sldId id="263" r:id="rId26"/>
    <p:sldId id="264" r:id="rId27"/>
  </p:sldIdLst>
  <p:sldSz cx="9144000" cy="5143500" type="screen16x9"/>
  <p:notesSz cx="6858000" cy="9144000"/>
  <p:embeddedFontLs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Montserrat ExtraBold" pitchFamily="2" charset="0"/>
      <p:bold r:id="rId33"/>
      <p:boldItalic r:id="rId34"/>
    </p:embeddedFont>
    <p:embeddedFont>
      <p:font typeface="Montserrat Medium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AA68F-83AA-41C8-9A47-043A496628E5}">
  <a:tblStyle styleId="{969AA68F-83AA-41C8-9A47-043A49662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37C667-A174-48C4-8216-13D4132698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4028a449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41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8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1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0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38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c24f6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3bc24f6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c24f68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3bc24f68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1b7a2dd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431b7a2dd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28a449f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4028a449f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aae5e9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4caae5e9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aae5e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4caae5e9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aae5e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4caae5e9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9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aae5e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4caae5e9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b850f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68b850f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b850f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8b850f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3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KELOMPOK 17- [Challenge Chapter II]</a:t>
            </a: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[FGA BINAR Data Science I]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8600" y="8077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Text Here</a:t>
            </a:r>
            <a:endParaRPr sz="10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Penjelasan….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452F5D-B2D8-29F9-A221-0B8C6F1D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5" y="1109983"/>
            <a:ext cx="4284010" cy="31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43AEA1-CCD7-CCDC-25C8-8BA9B2F6F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85" y="1350050"/>
            <a:ext cx="4254000" cy="24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8600" y="8077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Text Here</a:t>
            </a:r>
            <a:endParaRPr sz="10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Penjelasan….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3A712-B3BF-EDF7-D714-BE117A2EB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19" y="807725"/>
            <a:ext cx="5743280" cy="4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reprocessing</a:t>
            </a:r>
          </a:p>
        </p:txBody>
      </p:sp>
    </p:spTree>
    <p:extLst>
      <p:ext uri="{BB962C8B-B14F-4D97-AF65-F5344CB8AC3E}">
        <p14:creationId xmlns:p14="http://schemas.microsoft.com/office/powerpoint/2010/main" val="392941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B4E1-8848-AD8F-BC73-891D9EED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52B83-973C-4077-DA9F-527B7F1B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0072"/>
            <a:ext cx="4539353" cy="37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5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4D2-5B4A-1099-F2FA-EE737F21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C18C9-2C5E-1328-FEB8-841EAB9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9" y="1435705"/>
            <a:ext cx="7245722" cy="1162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1D06B-2BC2-FBA7-33B1-69AF12BD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73" y="2782943"/>
            <a:ext cx="2311519" cy="179714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F4D9E0A-1AC5-31D3-223C-97960CC4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89" y="2571750"/>
            <a:ext cx="2553536" cy="24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CD8D-4111-05E4-68D4-7EBA405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AF735-708F-061D-7F22-B079B2D8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1" y="1670003"/>
            <a:ext cx="2152761" cy="180349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E005B0A-826B-2D8B-70A1-5CB47C1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04" y="1135605"/>
            <a:ext cx="3895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0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reprocessing</a:t>
            </a:r>
          </a:p>
        </p:txBody>
      </p:sp>
    </p:spTree>
    <p:extLst>
      <p:ext uri="{BB962C8B-B14F-4D97-AF65-F5344CB8AC3E}">
        <p14:creationId xmlns:p14="http://schemas.microsoft.com/office/powerpoint/2010/main" val="166836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52F116-9F35-89F1-3AD2-440A4859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Decision tree, yang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diterjemahkan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menjadi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"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pohon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keputusan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"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bahasa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Indonesia,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adalah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sebuah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metode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digunakan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mempermudah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pengambilan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3200" b="0" i="0" dirty="0" err="1">
                <a:solidFill>
                  <a:srgbClr val="1F1F1F"/>
                </a:solidFill>
                <a:effectLst/>
                <a:latin typeface="Google Sans"/>
              </a:rPr>
              <a:t>keputusan</a:t>
            </a:r>
            <a:r>
              <a:rPr lang="en-ID" sz="32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br>
              <a:rPr lang="en-ID" sz="3200" dirty="0"/>
            </a:b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89221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59A-F96A-BBBF-6599-91E8FAE8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2D533-7943-657E-8800-C6B3A4371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29186"/>
            <a:ext cx="7371532" cy="12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0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</a:t>
            </a:r>
            <a:endParaRPr lang="en-ID"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460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Anggota Tim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655722014"/>
              </p:ext>
            </p:extLst>
          </p:nvPr>
        </p:nvGraphicFramePr>
        <p:xfrm>
          <a:off x="1763375" y="1844100"/>
          <a:ext cx="5617225" cy="1091475"/>
        </p:xfrm>
        <a:graphic>
          <a:graphicData uri="http://schemas.openxmlformats.org/drawingml/2006/table">
            <a:tbl>
              <a:tblPr>
                <a:noFill/>
                <a:tableStyleId>{969AA68F-83AA-41C8-9A47-043A496628E5}</a:tableStyleId>
              </a:tblPr>
              <a:tblGrid>
                <a:gridCol w="18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KELOMPOK 17</a:t>
                      </a:r>
                      <a:endParaRPr sz="1000" b="1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HAMZAH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ADI PRASETIYO</a:t>
                      </a:r>
                      <a:endParaRPr lang="en-ID" sz="10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00A-48DC-7A90-1FB1-F48E706B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538E-A78E-E1DA-0DB5-33E49DA5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5323105" cy="19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650D-7B1C-67F0-6E7D-1E9D8233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57463-0322-ADA7-79FC-FF6EA9D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74" y="1017725"/>
            <a:ext cx="3994484" cy="40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03BDBE-9462-37C0-B377-567FCA78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7" y="1304406"/>
            <a:ext cx="4315047" cy="32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9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Kesimpulan &amp; Saran</a:t>
            </a:r>
            <a:endParaRPr lang="en-ID"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2836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F1E2-6F1C-463B-A89D-BF112523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A45DD-AA40-AAD0-647B-46BAD44CA492}"/>
              </a:ext>
            </a:extLst>
          </p:cNvPr>
          <p:cNvSpPr txBox="1"/>
          <p:nvPr/>
        </p:nvSpPr>
        <p:spPr>
          <a:xfrm>
            <a:off x="505325" y="1172960"/>
            <a:ext cx="52818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importance feature total day charge dan minute </a:t>
            </a:r>
            <a:r>
              <a:rPr lang="en-ID" sz="2000" dirty="0" err="1"/>
              <a:t>adalah</a:t>
            </a:r>
            <a:r>
              <a:rPr lang="en-ID" sz="2000" dirty="0"/>
              <a:t> yang </a:t>
            </a:r>
            <a:r>
              <a:rPr lang="en-ID" sz="2000" dirty="0" err="1"/>
              <a:t>tertinggi</a:t>
            </a:r>
            <a:r>
              <a:rPr lang="en-ID" sz="2000" dirty="0"/>
              <a:t>, dan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eda</a:t>
            </a:r>
            <a:r>
              <a:rPr lang="en-ID" sz="2000" dirty="0"/>
              <a:t> </a:t>
            </a:r>
            <a:r>
              <a:rPr lang="en-ID" sz="2000" dirty="0" err="1"/>
              <a:t>keduanya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Churn Rate </a:t>
            </a:r>
            <a:r>
              <a:rPr lang="en-ID" sz="2000" dirty="0" err="1"/>
              <a:t>mencapai</a:t>
            </a:r>
            <a:r>
              <a:rPr lang="en-ID" sz="2000" dirty="0"/>
              <a:t> 72% </a:t>
            </a:r>
            <a:r>
              <a:rPr lang="en-ID" sz="2000" dirty="0" err="1"/>
              <a:t>dari</a:t>
            </a:r>
            <a:r>
              <a:rPr lang="en-ID" sz="2000" dirty="0"/>
              <a:t> 750 </a:t>
            </a:r>
            <a:r>
              <a:rPr lang="en-ID" sz="2000" dirty="0" err="1"/>
              <a:t>pelanggan</a:t>
            </a:r>
            <a:r>
              <a:rPr lang="en-ID" sz="2000" dirty="0"/>
              <a:t>. </a:t>
            </a:r>
            <a:r>
              <a:rPr lang="en-ID" sz="2000" dirty="0" err="1"/>
              <a:t>sehigga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churn </a:t>
            </a:r>
            <a:r>
              <a:rPr lang="en-ID" sz="2000" dirty="0" err="1"/>
              <a:t>disarankan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meningkatan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,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penawaran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2433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Report Pembagian Tugas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54375" y="144400"/>
            <a:ext cx="26955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Report Pembagian Tugas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8600" y="807725"/>
            <a:ext cx="8034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8" name="Google Shape;118;p20"/>
          <p:cNvGraphicFramePr/>
          <p:nvPr>
            <p:extLst>
              <p:ext uri="{D42A27DB-BD31-4B8C-83A1-F6EECF244321}">
                <p14:modId xmlns:p14="http://schemas.microsoft.com/office/powerpoint/2010/main" val="1670231464"/>
              </p:ext>
            </p:extLst>
          </p:nvPr>
        </p:nvGraphicFramePr>
        <p:xfrm>
          <a:off x="1683600" y="1790475"/>
          <a:ext cx="5776775" cy="1562550"/>
        </p:xfrm>
        <a:graphic>
          <a:graphicData uri="http://schemas.openxmlformats.org/drawingml/2006/table">
            <a:tbl>
              <a:tblPr>
                <a:noFill/>
                <a:tableStyleId>{1937C667-A174-48C4-8216-13D4132698AC}</a:tableStyleId>
              </a:tblPr>
              <a:tblGrid>
                <a:gridCol w="2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Nama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Tasklist/Deliverable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Hamzah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Presentasi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Coding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Adi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Prasetiyo</a:t>
                      </a:r>
                      <a:endParaRPr lang="en-ID"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Presentasi</a:t>
                      </a: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Coding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1400"/>
            </a:pPr>
            <a:r>
              <a:rPr lang="en-US" sz="4400" dirty="0">
                <a:solidFill>
                  <a:schemeClr val="bg1"/>
                </a:solidFill>
              </a:rPr>
              <a:t>DESKRIPSI DATA</a:t>
            </a:r>
            <a:endParaRPr lang="en-ID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48600" y="807725"/>
            <a:ext cx="5229686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 </a:t>
            </a:r>
            <a:r>
              <a:rPr lang="en-US" sz="2000" dirty="0" err="1">
                <a:solidFill>
                  <a:schemeClr val="tx1"/>
                </a:solidFill>
              </a:rPr>
              <a:t>fitur</a:t>
            </a:r>
            <a:r>
              <a:rPr lang="en-US" sz="2000" dirty="0">
                <a:solidFill>
                  <a:schemeClr val="tx1"/>
                </a:solidFill>
              </a:rPr>
              <a:t> dan 4250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Didata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tiga</a:t>
            </a:r>
            <a:r>
              <a:rPr lang="en-US" sz="2000" dirty="0">
                <a:solidFill>
                  <a:schemeClr val="tx1"/>
                </a:solidFill>
              </a:rPr>
              <a:t> type data yaitu float, integer dan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15 </a:t>
            </a:r>
            <a:r>
              <a:rPr lang="en-US" sz="2000" dirty="0" err="1">
                <a:solidFill>
                  <a:schemeClr val="tx1"/>
                </a:solidFill>
              </a:rPr>
              <a:t>fitur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numerik</a:t>
            </a:r>
            <a:r>
              <a:rPr lang="en-US" sz="2000" dirty="0">
                <a:solidFill>
                  <a:schemeClr val="tx1"/>
                </a:solidFill>
              </a:rPr>
              <a:t> dan 5 </a:t>
            </a:r>
            <a:r>
              <a:rPr lang="en-US" sz="2000" dirty="0" err="1">
                <a:solidFill>
                  <a:schemeClr val="tx1"/>
                </a:solidFill>
              </a:rPr>
              <a:t>fitur</a:t>
            </a:r>
            <a:r>
              <a:rPr lang="en-US" sz="2000" dirty="0">
                <a:solidFill>
                  <a:schemeClr val="tx1"/>
                </a:solidFill>
              </a:rPr>
              <a:t> non </a:t>
            </a:r>
            <a:r>
              <a:rPr lang="en-US" sz="2000" dirty="0" err="1">
                <a:solidFill>
                  <a:schemeClr val="tx1"/>
                </a:solidFill>
              </a:rPr>
              <a:t>numerik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Pada data </a:t>
            </a:r>
            <a:r>
              <a:rPr lang="en-US" sz="2000" dirty="0" err="1">
                <a:solidFill>
                  <a:schemeClr val="tx1"/>
                </a:solidFill>
              </a:rPr>
              <a:t>numerik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dua data </a:t>
            </a:r>
            <a:r>
              <a:rPr lang="en-US" sz="2000" dirty="0" err="1">
                <a:solidFill>
                  <a:schemeClr val="tx1"/>
                </a:solidFill>
              </a:rPr>
              <a:t>unik</a:t>
            </a:r>
            <a:r>
              <a:rPr lang="en-US" sz="2000" dirty="0">
                <a:solidFill>
                  <a:schemeClr val="tx1"/>
                </a:solidFill>
              </a:rPr>
              <a:t> yaitu ordinal (3 </a:t>
            </a:r>
            <a:r>
              <a:rPr lang="en-US" sz="2000" dirty="0" err="1">
                <a:solidFill>
                  <a:schemeClr val="tx1"/>
                </a:solidFill>
              </a:rPr>
              <a:t>hingga</a:t>
            </a:r>
            <a:r>
              <a:rPr lang="en-US" sz="2000" dirty="0">
                <a:solidFill>
                  <a:schemeClr val="tx1"/>
                </a:solidFill>
              </a:rPr>
              <a:t> 10 </a:t>
            </a:r>
            <a:r>
              <a:rPr lang="en-US" sz="2000" dirty="0" err="1">
                <a:solidFill>
                  <a:schemeClr val="tx1"/>
                </a:solidFill>
              </a:rPr>
              <a:t>nilia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unik</a:t>
            </a:r>
            <a:r>
              <a:rPr lang="en-US" sz="2000" dirty="0">
                <a:solidFill>
                  <a:schemeClr val="tx1"/>
                </a:solidFill>
              </a:rPr>
              <a:t>) dan </a:t>
            </a:r>
            <a:r>
              <a:rPr lang="en-US" sz="2000" dirty="0" err="1">
                <a:solidFill>
                  <a:schemeClr val="tx1"/>
                </a:solidFill>
              </a:rPr>
              <a:t>kontinu</a:t>
            </a:r>
            <a:r>
              <a:rPr lang="en-US" sz="2000" dirty="0">
                <a:solidFill>
                  <a:schemeClr val="tx1"/>
                </a:solidFill>
              </a:rPr>
              <a:t> (lebih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10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unik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Tidak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data missing dan data duplicate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B45FA-ECDF-6337-019B-E5DEB9E28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10" y="612404"/>
            <a:ext cx="4321501" cy="3918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8C0E0-20F8-28DE-5ACB-0A70DF14C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619" y="2571750"/>
            <a:ext cx="4722943" cy="15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656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8600" y="8077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Text Here</a:t>
            </a:r>
            <a:endParaRPr sz="10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Penjelasan….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3B7F82-1DA3-01B3-A9B6-A1AA43C3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35900"/>
            <a:ext cx="4111425" cy="30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>
            <a:off x="2745725" y="427100"/>
            <a:ext cx="43215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Sub Topic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8600" y="807725"/>
            <a:ext cx="3939900" cy="3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74367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Text Here</a:t>
            </a:r>
            <a:endParaRPr sz="10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Penjelasan….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78016-C82E-A389-A0BE-F7FFCDD9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25" y="778050"/>
            <a:ext cx="5524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740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46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Montserrat Medium</vt:lpstr>
      <vt:lpstr>Google Sans</vt:lpstr>
      <vt:lpstr>Montserrat</vt:lpstr>
      <vt:lpstr>Montserrat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tree, yang diterjemahkan menjadi "pohon keputusan" dalam bahasa Indonesia, adalah sebuah metode yang digunakan untuk mempermudah pengambilan keputusan.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MF_Production</dc:creator>
  <cp:lastModifiedBy>Mambaul Falah</cp:lastModifiedBy>
  <cp:revision>2</cp:revision>
  <dcterms:modified xsi:type="dcterms:W3CDTF">2024-03-16T14:41:58Z</dcterms:modified>
</cp:coreProperties>
</file>