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3" r:id="rId17"/>
    <p:sldId id="272" r:id="rId18"/>
    <p:sldId id="274" r:id="rId19"/>
    <p:sldId id="275" r:id="rId20"/>
    <p:sldId id="276" r:id="rId21"/>
    <p:sldId id="277" r:id="rId22"/>
    <p:sldId id="278" r:id="rId23"/>
    <p:sldId id="279" r:id="rId24"/>
    <p:sldId id="280" r:id="rId25"/>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91"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B515B-9030-4512-B98D-DE630E2E1327}" type="datetimeFigureOut">
              <a:rPr lang="id-ID" smtClean="0"/>
              <a:t>03/11/2023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81D5ED-8A4B-4AED-8A00-AF551CD6EF59}" type="slidenum">
              <a:rPr lang="id-ID" smtClean="0"/>
              <a:t>‹#›</a:t>
            </a:fld>
            <a:endParaRPr lang="id-ID"/>
          </a:p>
        </p:txBody>
      </p:sp>
    </p:spTree>
    <p:extLst>
      <p:ext uri="{BB962C8B-B14F-4D97-AF65-F5344CB8AC3E}">
        <p14:creationId xmlns:p14="http://schemas.microsoft.com/office/powerpoint/2010/main" val="2693465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F281D5ED-8A4B-4AED-8A00-AF551CD6EF59}" type="slidenum">
              <a:rPr lang="id-ID" smtClean="0"/>
              <a:t>9</a:t>
            </a:fld>
            <a:endParaRPr lang="id-ID"/>
          </a:p>
        </p:txBody>
      </p:sp>
    </p:spTree>
    <p:extLst>
      <p:ext uri="{BB962C8B-B14F-4D97-AF65-F5344CB8AC3E}">
        <p14:creationId xmlns:p14="http://schemas.microsoft.com/office/powerpoint/2010/main" val="684016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F281D5ED-8A4B-4AED-8A00-AF551CD6EF59}" type="slidenum">
              <a:rPr lang="id-ID" smtClean="0"/>
              <a:t>10</a:t>
            </a:fld>
            <a:endParaRPr lang="id-ID"/>
          </a:p>
        </p:txBody>
      </p:sp>
    </p:spTree>
    <p:extLst>
      <p:ext uri="{BB962C8B-B14F-4D97-AF65-F5344CB8AC3E}">
        <p14:creationId xmlns:p14="http://schemas.microsoft.com/office/powerpoint/2010/main" val="630996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F281D5ED-8A4B-4AED-8A00-AF551CD6EF59}" type="slidenum">
              <a:rPr lang="id-ID" smtClean="0"/>
              <a:t>11</a:t>
            </a:fld>
            <a:endParaRPr lang="id-ID"/>
          </a:p>
        </p:txBody>
      </p:sp>
    </p:spTree>
    <p:extLst>
      <p:ext uri="{BB962C8B-B14F-4D97-AF65-F5344CB8AC3E}">
        <p14:creationId xmlns:p14="http://schemas.microsoft.com/office/powerpoint/2010/main" val="4247490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F281D5ED-8A4B-4AED-8A00-AF551CD6EF59}" type="slidenum">
              <a:rPr lang="id-ID" smtClean="0"/>
              <a:t>12</a:t>
            </a:fld>
            <a:endParaRPr lang="id-ID"/>
          </a:p>
        </p:txBody>
      </p:sp>
    </p:spTree>
    <p:extLst>
      <p:ext uri="{BB962C8B-B14F-4D97-AF65-F5344CB8AC3E}">
        <p14:creationId xmlns:p14="http://schemas.microsoft.com/office/powerpoint/2010/main" val="1834261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F281D5ED-8A4B-4AED-8A00-AF551CD6EF59}" type="slidenum">
              <a:rPr lang="id-ID" smtClean="0"/>
              <a:t>13</a:t>
            </a:fld>
            <a:endParaRPr lang="id-ID"/>
          </a:p>
        </p:txBody>
      </p:sp>
    </p:spTree>
    <p:extLst>
      <p:ext uri="{BB962C8B-B14F-4D97-AF65-F5344CB8AC3E}">
        <p14:creationId xmlns:p14="http://schemas.microsoft.com/office/powerpoint/2010/main" val="453833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F281D5ED-8A4B-4AED-8A00-AF551CD6EF59}" type="slidenum">
              <a:rPr lang="id-ID" smtClean="0"/>
              <a:t>14</a:t>
            </a:fld>
            <a:endParaRPr lang="id-ID"/>
          </a:p>
        </p:txBody>
      </p:sp>
    </p:spTree>
    <p:extLst>
      <p:ext uri="{BB962C8B-B14F-4D97-AF65-F5344CB8AC3E}">
        <p14:creationId xmlns:p14="http://schemas.microsoft.com/office/powerpoint/2010/main" val="228253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3A17B-C57E-5D66-97D8-DC77E0E24F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52826B57-1D21-5558-7B38-5958BF17C7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27436CA9-C82B-E8A8-BF6C-6BF1108D92D5}"/>
              </a:ext>
            </a:extLst>
          </p:cNvPr>
          <p:cNvSpPr>
            <a:spLocks noGrp="1"/>
          </p:cNvSpPr>
          <p:nvPr>
            <p:ph type="dt" sz="half" idx="10"/>
          </p:nvPr>
        </p:nvSpPr>
        <p:spPr/>
        <p:txBody>
          <a:bodyPr/>
          <a:lstStyle/>
          <a:p>
            <a:fld id="{F0EC838E-64B0-40B1-AB05-7C7EABF26424}" type="datetimeFigureOut">
              <a:rPr lang="id-ID" smtClean="0"/>
              <a:t>03/11/2023</a:t>
            </a:fld>
            <a:endParaRPr lang="id-ID"/>
          </a:p>
        </p:txBody>
      </p:sp>
      <p:sp>
        <p:nvSpPr>
          <p:cNvPr id="5" name="Footer Placeholder 4">
            <a:extLst>
              <a:ext uri="{FF2B5EF4-FFF2-40B4-BE49-F238E27FC236}">
                <a16:creationId xmlns:a16="http://schemas.microsoft.com/office/drawing/2014/main" id="{CD0CD084-9FC2-126C-EC11-33C13BA19CB3}"/>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AFB99482-94C8-98AC-BA37-2A070011600E}"/>
              </a:ext>
            </a:extLst>
          </p:cNvPr>
          <p:cNvSpPr>
            <a:spLocks noGrp="1"/>
          </p:cNvSpPr>
          <p:nvPr>
            <p:ph type="sldNum" sz="quarter" idx="12"/>
          </p:nvPr>
        </p:nvSpPr>
        <p:spPr/>
        <p:txBody>
          <a:bodyPr/>
          <a:lstStyle/>
          <a:p>
            <a:fld id="{EF569E67-DBE2-4EE5-8D90-A076FB523955}" type="slidenum">
              <a:rPr lang="id-ID" smtClean="0"/>
              <a:t>‹#›</a:t>
            </a:fld>
            <a:endParaRPr lang="id-ID"/>
          </a:p>
        </p:txBody>
      </p:sp>
    </p:spTree>
    <p:extLst>
      <p:ext uri="{BB962C8B-B14F-4D97-AF65-F5344CB8AC3E}">
        <p14:creationId xmlns:p14="http://schemas.microsoft.com/office/powerpoint/2010/main" val="4276876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FE9C-DED6-D350-EA43-2DB17C5A7BF7}"/>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379905BF-64F6-D5BA-8357-66249B91DB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818BFFF0-7A4E-1FD9-4D98-75BA61148058}"/>
              </a:ext>
            </a:extLst>
          </p:cNvPr>
          <p:cNvSpPr>
            <a:spLocks noGrp="1"/>
          </p:cNvSpPr>
          <p:nvPr>
            <p:ph type="dt" sz="half" idx="10"/>
          </p:nvPr>
        </p:nvSpPr>
        <p:spPr/>
        <p:txBody>
          <a:bodyPr/>
          <a:lstStyle/>
          <a:p>
            <a:fld id="{F0EC838E-64B0-40B1-AB05-7C7EABF26424}" type="datetimeFigureOut">
              <a:rPr lang="id-ID" smtClean="0"/>
              <a:t>03/11/2023</a:t>
            </a:fld>
            <a:endParaRPr lang="id-ID"/>
          </a:p>
        </p:txBody>
      </p:sp>
      <p:sp>
        <p:nvSpPr>
          <p:cNvPr id="5" name="Footer Placeholder 4">
            <a:extLst>
              <a:ext uri="{FF2B5EF4-FFF2-40B4-BE49-F238E27FC236}">
                <a16:creationId xmlns:a16="http://schemas.microsoft.com/office/drawing/2014/main" id="{E97CBA6D-935D-7D69-AB7C-EDF84836B864}"/>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5C1E24F6-B55C-7EAF-B6CD-4B4E2BFBDF0A}"/>
              </a:ext>
            </a:extLst>
          </p:cNvPr>
          <p:cNvSpPr>
            <a:spLocks noGrp="1"/>
          </p:cNvSpPr>
          <p:nvPr>
            <p:ph type="sldNum" sz="quarter" idx="12"/>
          </p:nvPr>
        </p:nvSpPr>
        <p:spPr/>
        <p:txBody>
          <a:bodyPr/>
          <a:lstStyle/>
          <a:p>
            <a:fld id="{EF569E67-DBE2-4EE5-8D90-A076FB523955}" type="slidenum">
              <a:rPr lang="id-ID" smtClean="0"/>
              <a:t>‹#›</a:t>
            </a:fld>
            <a:endParaRPr lang="id-ID"/>
          </a:p>
        </p:txBody>
      </p:sp>
    </p:spTree>
    <p:extLst>
      <p:ext uri="{BB962C8B-B14F-4D97-AF65-F5344CB8AC3E}">
        <p14:creationId xmlns:p14="http://schemas.microsoft.com/office/powerpoint/2010/main" val="3432784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4297B8-6681-694A-5F2D-6124FCEAC9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2955BCA2-C4A0-7A5A-EC89-E418AD59AD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15CBC54C-66C4-1656-D567-3242E0ACBFD7}"/>
              </a:ext>
            </a:extLst>
          </p:cNvPr>
          <p:cNvSpPr>
            <a:spLocks noGrp="1"/>
          </p:cNvSpPr>
          <p:nvPr>
            <p:ph type="dt" sz="half" idx="10"/>
          </p:nvPr>
        </p:nvSpPr>
        <p:spPr/>
        <p:txBody>
          <a:bodyPr/>
          <a:lstStyle/>
          <a:p>
            <a:fld id="{F0EC838E-64B0-40B1-AB05-7C7EABF26424}" type="datetimeFigureOut">
              <a:rPr lang="id-ID" smtClean="0"/>
              <a:t>03/11/2023</a:t>
            </a:fld>
            <a:endParaRPr lang="id-ID"/>
          </a:p>
        </p:txBody>
      </p:sp>
      <p:sp>
        <p:nvSpPr>
          <p:cNvPr id="5" name="Footer Placeholder 4">
            <a:extLst>
              <a:ext uri="{FF2B5EF4-FFF2-40B4-BE49-F238E27FC236}">
                <a16:creationId xmlns:a16="http://schemas.microsoft.com/office/drawing/2014/main" id="{8BAF0EC5-729C-AF9C-126F-C1DF5B205C97}"/>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912A598F-6284-B44F-2146-2BB76DB3DBED}"/>
              </a:ext>
            </a:extLst>
          </p:cNvPr>
          <p:cNvSpPr>
            <a:spLocks noGrp="1"/>
          </p:cNvSpPr>
          <p:nvPr>
            <p:ph type="sldNum" sz="quarter" idx="12"/>
          </p:nvPr>
        </p:nvSpPr>
        <p:spPr/>
        <p:txBody>
          <a:bodyPr/>
          <a:lstStyle/>
          <a:p>
            <a:fld id="{EF569E67-DBE2-4EE5-8D90-A076FB523955}" type="slidenum">
              <a:rPr lang="id-ID" smtClean="0"/>
              <a:t>‹#›</a:t>
            </a:fld>
            <a:endParaRPr lang="id-ID"/>
          </a:p>
        </p:txBody>
      </p:sp>
    </p:spTree>
    <p:extLst>
      <p:ext uri="{BB962C8B-B14F-4D97-AF65-F5344CB8AC3E}">
        <p14:creationId xmlns:p14="http://schemas.microsoft.com/office/powerpoint/2010/main" val="458512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9690F-381B-9606-DF52-F56AB7BC268D}"/>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F03C6976-CDA6-0B09-09C1-9BB0EE3C9D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A83D3E68-6AF3-2373-0F9B-D2E8C71074EC}"/>
              </a:ext>
            </a:extLst>
          </p:cNvPr>
          <p:cNvSpPr>
            <a:spLocks noGrp="1"/>
          </p:cNvSpPr>
          <p:nvPr>
            <p:ph type="dt" sz="half" idx="10"/>
          </p:nvPr>
        </p:nvSpPr>
        <p:spPr/>
        <p:txBody>
          <a:bodyPr/>
          <a:lstStyle/>
          <a:p>
            <a:fld id="{F0EC838E-64B0-40B1-AB05-7C7EABF26424}" type="datetimeFigureOut">
              <a:rPr lang="id-ID" smtClean="0"/>
              <a:t>03/11/2023</a:t>
            </a:fld>
            <a:endParaRPr lang="id-ID"/>
          </a:p>
        </p:txBody>
      </p:sp>
      <p:sp>
        <p:nvSpPr>
          <p:cNvPr id="5" name="Footer Placeholder 4">
            <a:extLst>
              <a:ext uri="{FF2B5EF4-FFF2-40B4-BE49-F238E27FC236}">
                <a16:creationId xmlns:a16="http://schemas.microsoft.com/office/drawing/2014/main" id="{94C9D4D4-F8F5-F5BB-F2EF-937BE13A2B20}"/>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1DB9E9C9-05FA-ED62-9BD2-FFC1CB90972E}"/>
              </a:ext>
            </a:extLst>
          </p:cNvPr>
          <p:cNvSpPr>
            <a:spLocks noGrp="1"/>
          </p:cNvSpPr>
          <p:nvPr>
            <p:ph type="sldNum" sz="quarter" idx="12"/>
          </p:nvPr>
        </p:nvSpPr>
        <p:spPr/>
        <p:txBody>
          <a:bodyPr/>
          <a:lstStyle/>
          <a:p>
            <a:fld id="{EF569E67-DBE2-4EE5-8D90-A076FB523955}" type="slidenum">
              <a:rPr lang="id-ID" smtClean="0"/>
              <a:t>‹#›</a:t>
            </a:fld>
            <a:endParaRPr lang="id-ID"/>
          </a:p>
        </p:txBody>
      </p:sp>
    </p:spTree>
    <p:extLst>
      <p:ext uri="{BB962C8B-B14F-4D97-AF65-F5344CB8AC3E}">
        <p14:creationId xmlns:p14="http://schemas.microsoft.com/office/powerpoint/2010/main" val="2816276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B51E7-26DF-F93B-B1EA-FD2D78CED5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4226A166-8EDC-55A6-9212-E56057A282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750811-F320-4EFE-B04E-B4164F77DBB3}"/>
              </a:ext>
            </a:extLst>
          </p:cNvPr>
          <p:cNvSpPr>
            <a:spLocks noGrp="1"/>
          </p:cNvSpPr>
          <p:nvPr>
            <p:ph type="dt" sz="half" idx="10"/>
          </p:nvPr>
        </p:nvSpPr>
        <p:spPr/>
        <p:txBody>
          <a:bodyPr/>
          <a:lstStyle/>
          <a:p>
            <a:fld id="{F0EC838E-64B0-40B1-AB05-7C7EABF26424}" type="datetimeFigureOut">
              <a:rPr lang="id-ID" smtClean="0"/>
              <a:t>03/11/2023</a:t>
            </a:fld>
            <a:endParaRPr lang="id-ID"/>
          </a:p>
        </p:txBody>
      </p:sp>
      <p:sp>
        <p:nvSpPr>
          <p:cNvPr id="5" name="Footer Placeholder 4">
            <a:extLst>
              <a:ext uri="{FF2B5EF4-FFF2-40B4-BE49-F238E27FC236}">
                <a16:creationId xmlns:a16="http://schemas.microsoft.com/office/drawing/2014/main" id="{68A4B922-9E3E-91BD-727A-9A42856AEDFC}"/>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544D91C2-0D43-6EE7-548A-5808231A6C9E}"/>
              </a:ext>
            </a:extLst>
          </p:cNvPr>
          <p:cNvSpPr>
            <a:spLocks noGrp="1"/>
          </p:cNvSpPr>
          <p:nvPr>
            <p:ph type="sldNum" sz="quarter" idx="12"/>
          </p:nvPr>
        </p:nvSpPr>
        <p:spPr/>
        <p:txBody>
          <a:bodyPr/>
          <a:lstStyle/>
          <a:p>
            <a:fld id="{EF569E67-DBE2-4EE5-8D90-A076FB523955}" type="slidenum">
              <a:rPr lang="id-ID" smtClean="0"/>
              <a:t>‹#›</a:t>
            </a:fld>
            <a:endParaRPr lang="id-ID"/>
          </a:p>
        </p:txBody>
      </p:sp>
    </p:spTree>
    <p:extLst>
      <p:ext uri="{BB962C8B-B14F-4D97-AF65-F5344CB8AC3E}">
        <p14:creationId xmlns:p14="http://schemas.microsoft.com/office/powerpoint/2010/main" val="121941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21720-00A3-A9BB-F487-AAB7D472F28C}"/>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AB39342C-9A69-CBFC-0857-B2420DC0DE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DA23CCD6-0DCE-7ECC-F68C-825F521210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309B0B07-5A37-21F8-F723-023D1D04763F}"/>
              </a:ext>
            </a:extLst>
          </p:cNvPr>
          <p:cNvSpPr>
            <a:spLocks noGrp="1"/>
          </p:cNvSpPr>
          <p:nvPr>
            <p:ph type="dt" sz="half" idx="10"/>
          </p:nvPr>
        </p:nvSpPr>
        <p:spPr/>
        <p:txBody>
          <a:bodyPr/>
          <a:lstStyle/>
          <a:p>
            <a:fld id="{F0EC838E-64B0-40B1-AB05-7C7EABF26424}" type="datetimeFigureOut">
              <a:rPr lang="id-ID" smtClean="0"/>
              <a:t>03/11/2023</a:t>
            </a:fld>
            <a:endParaRPr lang="id-ID"/>
          </a:p>
        </p:txBody>
      </p:sp>
      <p:sp>
        <p:nvSpPr>
          <p:cNvPr id="6" name="Footer Placeholder 5">
            <a:extLst>
              <a:ext uri="{FF2B5EF4-FFF2-40B4-BE49-F238E27FC236}">
                <a16:creationId xmlns:a16="http://schemas.microsoft.com/office/drawing/2014/main" id="{156EB41A-E645-3B63-FAF5-B64B4BA9CA68}"/>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B1AC71D1-F7A7-3C22-9041-B5CA487B657A}"/>
              </a:ext>
            </a:extLst>
          </p:cNvPr>
          <p:cNvSpPr>
            <a:spLocks noGrp="1"/>
          </p:cNvSpPr>
          <p:nvPr>
            <p:ph type="sldNum" sz="quarter" idx="12"/>
          </p:nvPr>
        </p:nvSpPr>
        <p:spPr/>
        <p:txBody>
          <a:bodyPr/>
          <a:lstStyle/>
          <a:p>
            <a:fld id="{EF569E67-DBE2-4EE5-8D90-A076FB523955}" type="slidenum">
              <a:rPr lang="id-ID" smtClean="0"/>
              <a:t>‹#›</a:t>
            </a:fld>
            <a:endParaRPr lang="id-ID"/>
          </a:p>
        </p:txBody>
      </p:sp>
    </p:spTree>
    <p:extLst>
      <p:ext uri="{BB962C8B-B14F-4D97-AF65-F5344CB8AC3E}">
        <p14:creationId xmlns:p14="http://schemas.microsoft.com/office/powerpoint/2010/main" val="1801702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A4F5-F695-B43A-D36E-EB2C478E9F4F}"/>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F67D3E73-350F-275F-E815-F52CBEA004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E9E865-13FF-61D6-E97A-715043F781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AED86B4C-1C68-7A7F-F55B-A1C859B9AA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F88C24-36BB-640F-1807-70C2E5DC98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8E4A343D-3DBC-EF5D-6193-A85676B0BB6E}"/>
              </a:ext>
            </a:extLst>
          </p:cNvPr>
          <p:cNvSpPr>
            <a:spLocks noGrp="1"/>
          </p:cNvSpPr>
          <p:nvPr>
            <p:ph type="dt" sz="half" idx="10"/>
          </p:nvPr>
        </p:nvSpPr>
        <p:spPr/>
        <p:txBody>
          <a:bodyPr/>
          <a:lstStyle/>
          <a:p>
            <a:fld id="{F0EC838E-64B0-40B1-AB05-7C7EABF26424}" type="datetimeFigureOut">
              <a:rPr lang="id-ID" smtClean="0"/>
              <a:t>03/11/2023</a:t>
            </a:fld>
            <a:endParaRPr lang="id-ID"/>
          </a:p>
        </p:txBody>
      </p:sp>
      <p:sp>
        <p:nvSpPr>
          <p:cNvPr id="8" name="Footer Placeholder 7">
            <a:extLst>
              <a:ext uri="{FF2B5EF4-FFF2-40B4-BE49-F238E27FC236}">
                <a16:creationId xmlns:a16="http://schemas.microsoft.com/office/drawing/2014/main" id="{E085583E-915D-6F23-5194-37692D5DC240}"/>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0BE57E1F-D561-891E-037E-003781B4AD57}"/>
              </a:ext>
            </a:extLst>
          </p:cNvPr>
          <p:cNvSpPr>
            <a:spLocks noGrp="1"/>
          </p:cNvSpPr>
          <p:nvPr>
            <p:ph type="sldNum" sz="quarter" idx="12"/>
          </p:nvPr>
        </p:nvSpPr>
        <p:spPr/>
        <p:txBody>
          <a:bodyPr/>
          <a:lstStyle/>
          <a:p>
            <a:fld id="{EF569E67-DBE2-4EE5-8D90-A076FB523955}" type="slidenum">
              <a:rPr lang="id-ID" smtClean="0"/>
              <a:t>‹#›</a:t>
            </a:fld>
            <a:endParaRPr lang="id-ID"/>
          </a:p>
        </p:txBody>
      </p:sp>
    </p:spTree>
    <p:extLst>
      <p:ext uri="{BB962C8B-B14F-4D97-AF65-F5344CB8AC3E}">
        <p14:creationId xmlns:p14="http://schemas.microsoft.com/office/powerpoint/2010/main" val="1317992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AB1C7-7E42-D850-339F-1EA1024F96AD}"/>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59D5922C-B021-60E5-D70C-51F48C7C2085}"/>
              </a:ext>
            </a:extLst>
          </p:cNvPr>
          <p:cNvSpPr>
            <a:spLocks noGrp="1"/>
          </p:cNvSpPr>
          <p:nvPr>
            <p:ph type="dt" sz="half" idx="10"/>
          </p:nvPr>
        </p:nvSpPr>
        <p:spPr/>
        <p:txBody>
          <a:bodyPr/>
          <a:lstStyle/>
          <a:p>
            <a:fld id="{F0EC838E-64B0-40B1-AB05-7C7EABF26424}" type="datetimeFigureOut">
              <a:rPr lang="id-ID" smtClean="0"/>
              <a:t>03/11/2023</a:t>
            </a:fld>
            <a:endParaRPr lang="id-ID"/>
          </a:p>
        </p:txBody>
      </p:sp>
      <p:sp>
        <p:nvSpPr>
          <p:cNvPr id="4" name="Footer Placeholder 3">
            <a:extLst>
              <a:ext uri="{FF2B5EF4-FFF2-40B4-BE49-F238E27FC236}">
                <a16:creationId xmlns:a16="http://schemas.microsoft.com/office/drawing/2014/main" id="{4A11E2DC-987A-6919-87D6-09044F86699F}"/>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1210DC1B-6865-C11F-FA7F-8A7D7FF12A61}"/>
              </a:ext>
            </a:extLst>
          </p:cNvPr>
          <p:cNvSpPr>
            <a:spLocks noGrp="1"/>
          </p:cNvSpPr>
          <p:nvPr>
            <p:ph type="sldNum" sz="quarter" idx="12"/>
          </p:nvPr>
        </p:nvSpPr>
        <p:spPr/>
        <p:txBody>
          <a:bodyPr/>
          <a:lstStyle/>
          <a:p>
            <a:fld id="{EF569E67-DBE2-4EE5-8D90-A076FB523955}" type="slidenum">
              <a:rPr lang="id-ID" smtClean="0"/>
              <a:t>‹#›</a:t>
            </a:fld>
            <a:endParaRPr lang="id-ID"/>
          </a:p>
        </p:txBody>
      </p:sp>
    </p:spTree>
    <p:extLst>
      <p:ext uri="{BB962C8B-B14F-4D97-AF65-F5344CB8AC3E}">
        <p14:creationId xmlns:p14="http://schemas.microsoft.com/office/powerpoint/2010/main" val="3336291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ADC4B7-A182-1D82-0705-BCFEB17B8A1F}"/>
              </a:ext>
            </a:extLst>
          </p:cNvPr>
          <p:cNvSpPr>
            <a:spLocks noGrp="1"/>
          </p:cNvSpPr>
          <p:nvPr>
            <p:ph type="dt" sz="half" idx="10"/>
          </p:nvPr>
        </p:nvSpPr>
        <p:spPr/>
        <p:txBody>
          <a:bodyPr/>
          <a:lstStyle/>
          <a:p>
            <a:fld id="{F0EC838E-64B0-40B1-AB05-7C7EABF26424}" type="datetimeFigureOut">
              <a:rPr lang="id-ID" smtClean="0"/>
              <a:t>03/11/2023</a:t>
            </a:fld>
            <a:endParaRPr lang="id-ID"/>
          </a:p>
        </p:txBody>
      </p:sp>
      <p:sp>
        <p:nvSpPr>
          <p:cNvPr id="3" name="Footer Placeholder 2">
            <a:extLst>
              <a:ext uri="{FF2B5EF4-FFF2-40B4-BE49-F238E27FC236}">
                <a16:creationId xmlns:a16="http://schemas.microsoft.com/office/drawing/2014/main" id="{F43A5B04-4C29-CA6E-135A-5284EC6321CC}"/>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B246209D-D635-86C3-07F2-37968DE43AA1}"/>
              </a:ext>
            </a:extLst>
          </p:cNvPr>
          <p:cNvSpPr>
            <a:spLocks noGrp="1"/>
          </p:cNvSpPr>
          <p:nvPr>
            <p:ph type="sldNum" sz="quarter" idx="12"/>
          </p:nvPr>
        </p:nvSpPr>
        <p:spPr/>
        <p:txBody>
          <a:bodyPr/>
          <a:lstStyle/>
          <a:p>
            <a:fld id="{EF569E67-DBE2-4EE5-8D90-A076FB523955}" type="slidenum">
              <a:rPr lang="id-ID" smtClean="0"/>
              <a:t>‹#›</a:t>
            </a:fld>
            <a:endParaRPr lang="id-ID"/>
          </a:p>
        </p:txBody>
      </p:sp>
    </p:spTree>
    <p:extLst>
      <p:ext uri="{BB962C8B-B14F-4D97-AF65-F5344CB8AC3E}">
        <p14:creationId xmlns:p14="http://schemas.microsoft.com/office/powerpoint/2010/main" val="4183130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C9F42-B7D0-6DDF-B94C-F9DA3321C6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5529AD48-D960-650E-C064-A5F60C3E98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A28A16C7-A5C2-E91E-2D65-C52A07C15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F9DB2-F873-ACFC-B2B8-B14FF06534A0}"/>
              </a:ext>
            </a:extLst>
          </p:cNvPr>
          <p:cNvSpPr>
            <a:spLocks noGrp="1"/>
          </p:cNvSpPr>
          <p:nvPr>
            <p:ph type="dt" sz="half" idx="10"/>
          </p:nvPr>
        </p:nvSpPr>
        <p:spPr/>
        <p:txBody>
          <a:bodyPr/>
          <a:lstStyle/>
          <a:p>
            <a:fld id="{F0EC838E-64B0-40B1-AB05-7C7EABF26424}" type="datetimeFigureOut">
              <a:rPr lang="id-ID" smtClean="0"/>
              <a:t>03/11/2023</a:t>
            </a:fld>
            <a:endParaRPr lang="id-ID"/>
          </a:p>
        </p:txBody>
      </p:sp>
      <p:sp>
        <p:nvSpPr>
          <p:cNvPr id="6" name="Footer Placeholder 5">
            <a:extLst>
              <a:ext uri="{FF2B5EF4-FFF2-40B4-BE49-F238E27FC236}">
                <a16:creationId xmlns:a16="http://schemas.microsoft.com/office/drawing/2014/main" id="{1D75EFB7-3C8D-2934-BF31-92C35C9C3DF6}"/>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5FB56D0E-6D0A-2A33-F2F6-F1A46FB0747C}"/>
              </a:ext>
            </a:extLst>
          </p:cNvPr>
          <p:cNvSpPr>
            <a:spLocks noGrp="1"/>
          </p:cNvSpPr>
          <p:nvPr>
            <p:ph type="sldNum" sz="quarter" idx="12"/>
          </p:nvPr>
        </p:nvSpPr>
        <p:spPr/>
        <p:txBody>
          <a:bodyPr/>
          <a:lstStyle/>
          <a:p>
            <a:fld id="{EF569E67-DBE2-4EE5-8D90-A076FB523955}" type="slidenum">
              <a:rPr lang="id-ID" smtClean="0"/>
              <a:t>‹#›</a:t>
            </a:fld>
            <a:endParaRPr lang="id-ID"/>
          </a:p>
        </p:txBody>
      </p:sp>
    </p:spTree>
    <p:extLst>
      <p:ext uri="{BB962C8B-B14F-4D97-AF65-F5344CB8AC3E}">
        <p14:creationId xmlns:p14="http://schemas.microsoft.com/office/powerpoint/2010/main" val="3412725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2C67-493F-E645-A3C1-F2461F947E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0D769DC4-EDF5-DB20-BB1B-B704BFAFEA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732765EC-535D-5FDA-D9B0-E0CAA11362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2CCF6C-914A-2D8E-B81E-65E5D12E0BDC}"/>
              </a:ext>
            </a:extLst>
          </p:cNvPr>
          <p:cNvSpPr>
            <a:spLocks noGrp="1"/>
          </p:cNvSpPr>
          <p:nvPr>
            <p:ph type="dt" sz="half" idx="10"/>
          </p:nvPr>
        </p:nvSpPr>
        <p:spPr/>
        <p:txBody>
          <a:bodyPr/>
          <a:lstStyle/>
          <a:p>
            <a:fld id="{F0EC838E-64B0-40B1-AB05-7C7EABF26424}" type="datetimeFigureOut">
              <a:rPr lang="id-ID" smtClean="0"/>
              <a:t>03/11/2023</a:t>
            </a:fld>
            <a:endParaRPr lang="id-ID"/>
          </a:p>
        </p:txBody>
      </p:sp>
      <p:sp>
        <p:nvSpPr>
          <p:cNvPr id="6" name="Footer Placeholder 5">
            <a:extLst>
              <a:ext uri="{FF2B5EF4-FFF2-40B4-BE49-F238E27FC236}">
                <a16:creationId xmlns:a16="http://schemas.microsoft.com/office/drawing/2014/main" id="{D0B5DFFD-637B-F65D-1F24-11BF192C7958}"/>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82653588-6C48-D971-42F8-957412E59F6D}"/>
              </a:ext>
            </a:extLst>
          </p:cNvPr>
          <p:cNvSpPr>
            <a:spLocks noGrp="1"/>
          </p:cNvSpPr>
          <p:nvPr>
            <p:ph type="sldNum" sz="quarter" idx="12"/>
          </p:nvPr>
        </p:nvSpPr>
        <p:spPr/>
        <p:txBody>
          <a:bodyPr/>
          <a:lstStyle/>
          <a:p>
            <a:fld id="{EF569E67-DBE2-4EE5-8D90-A076FB523955}" type="slidenum">
              <a:rPr lang="id-ID" smtClean="0"/>
              <a:t>‹#›</a:t>
            </a:fld>
            <a:endParaRPr lang="id-ID"/>
          </a:p>
        </p:txBody>
      </p:sp>
    </p:spTree>
    <p:extLst>
      <p:ext uri="{BB962C8B-B14F-4D97-AF65-F5344CB8AC3E}">
        <p14:creationId xmlns:p14="http://schemas.microsoft.com/office/powerpoint/2010/main" val="2487726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8AC9A1-A565-1F5C-D084-E4C96C2BB0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10066A44-6F2A-3F76-79A0-AC8C0B3BD4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0AFB1351-DB53-B56D-B27C-8938B69DB8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C838E-64B0-40B1-AB05-7C7EABF26424}" type="datetimeFigureOut">
              <a:rPr lang="id-ID" smtClean="0"/>
              <a:t>03/11/2023</a:t>
            </a:fld>
            <a:endParaRPr lang="id-ID"/>
          </a:p>
        </p:txBody>
      </p:sp>
      <p:sp>
        <p:nvSpPr>
          <p:cNvPr id="5" name="Footer Placeholder 4">
            <a:extLst>
              <a:ext uri="{FF2B5EF4-FFF2-40B4-BE49-F238E27FC236}">
                <a16:creationId xmlns:a16="http://schemas.microsoft.com/office/drawing/2014/main" id="{6B4B735B-8328-902D-6A05-61161CFCEB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7419C059-3954-A441-F4A8-1ED6E352BD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569E67-DBE2-4EE5-8D90-A076FB523955}" type="slidenum">
              <a:rPr lang="id-ID" smtClean="0"/>
              <a:t>‹#›</a:t>
            </a:fld>
            <a:endParaRPr lang="id-ID"/>
          </a:p>
        </p:txBody>
      </p:sp>
    </p:spTree>
    <p:extLst>
      <p:ext uri="{BB962C8B-B14F-4D97-AF65-F5344CB8AC3E}">
        <p14:creationId xmlns:p14="http://schemas.microsoft.com/office/powerpoint/2010/main" val="404089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hyperlink" Target="https://repository.nusamandiri.ac.id/repo/files/100810/download/File_15-Bab-II-Landasan-Teori.pdf" TargetMode="External"/><Relationship Id="rId3" Type="http://schemas.openxmlformats.org/officeDocument/2006/relationships/hyperlink" Target="https://repository.amikom.ac.id/files/Publikasi_09.11.3243.pdf" TargetMode="External"/><Relationship Id="rId7" Type="http://schemas.openxmlformats.org/officeDocument/2006/relationships/hyperlink" Target="https://www.sciencedirect.com/science/article/pii/016412128490030X"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ieeexplore.ieee.org/abstract/document/7352537/" TargetMode="External"/><Relationship Id="rId5" Type="http://schemas.openxmlformats.org/officeDocument/2006/relationships/hyperlink" Target="https://glints.com/id/lowongan/unit-testing-adalah/" TargetMode="External"/><Relationship Id="rId10" Type="http://schemas.openxmlformats.org/officeDocument/2006/relationships/image" Target="../media/image23.png"/><Relationship Id="rId4" Type="http://schemas.openxmlformats.org/officeDocument/2006/relationships/hyperlink" Target="https://www.dicoding.com/blog/white-box-testing/" TargetMode="External"/><Relationship Id="rId9" Type="http://schemas.openxmlformats.org/officeDocument/2006/relationships/hyperlink" Target="https://ejournal-pasca.undiksha.ac.id/index.php/jik/article/download/3567/183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hyperlink" Target="https://junit.org/junit5/" TargetMode="External"/><Relationship Id="rId7" Type="http://schemas.openxmlformats.org/officeDocument/2006/relationships/hyperlink" Target="https://phpunit.de/"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emma.sourceforge.net/" TargetMode="External"/><Relationship Id="rId5" Type="http://schemas.openxmlformats.org/officeDocument/2006/relationships/hyperlink" Target="https://jmockit.github.io/" TargetMode="External"/><Relationship Id="rId4" Type="http://schemas.openxmlformats.org/officeDocument/2006/relationships/hyperlink" Target="https://nunit.org/"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384534-4C4C-F02D-0D4F-D3438C1296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096000" cy="6877878"/>
          </a:xfrm>
          <a:prstGeom prst="rect">
            <a:avLst/>
          </a:prstGeom>
        </p:spPr>
      </p:pic>
      <p:sp>
        <p:nvSpPr>
          <p:cNvPr id="9" name="Rectangle 8">
            <a:extLst>
              <a:ext uri="{FF2B5EF4-FFF2-40B4-BE49-F238E27FC236}">
                <a16:creationId xmlns:a16="http://schemas.microsoft.com/office/drawing/2014/main" id="{6BA474F8-9E3C-AB16-0D7F-DEC24CC9478C}"/>
              </a:ext>
            </a:extLst>
          </p:cNvPr>
          <p:cNvSpPr/>
          <p:nvPr/>
        </p:nvSpPr>
        <p:spPr>
          <a:xfrm>
            <a:off x="6096000" y="-13252"/>
            <a:ext cx="6096000" cy="687787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a:extLst>
              <a:ext uri="{FF2B5EF4-FFF2-40B4-BE49-F238E27FC236}">
                <a16:creationId xmlns:a16="http://schemas.microsoft.com/office/drawing/2014/main" id="{B5A28B68-EBC8-22EA-7F31-5C96C5A73489}"/>
              </a:ext>
            </a:extLst>
          </p:cNvPr>
          <p:cNvSpPr/>
          <p:nvPr/>
        </p:nvSpPr>
        <p:spPr>
          <a:xfrm>
            <a:off x="6321284" y="1469839"/>
            <a:ext cx="5844209" cy="1323439"/>
          </a:xfrm>
          <a:prstGeom prst="rect">
            <a:avLst/>
          </a:prstGeom>
          <a:noFill/>
        </p:spPr>
        <p:txBody>
          <a:bodyPr wrap="square" lIns="91440" tIns="45720" rIns="91440" bIns="45720">
            <a:spAutoFit/>
          </a:bodyPr>
          <a:lstStyle/>
          <a:p>
            <a:pPr algn="just"/>
            <a:r>
              <a:rPr lang="en-US" sz="20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Nama		: Adi </a:t>
            </a:r>
            <a:r>
              <a:rPr lang="en-US" sz="2000" dirty="0" err="1">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Purniawan</a:t>
            </a:r>
            <a:endParaRPr lang="en-US" sz="20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a:p>
            <a:pPr algn="just"/>
            <a:r>
              <a:rPr lang="en-US" sz="2000" b="0" cap="none" spc="0" dirty="0" err="1">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Nim</a:t>
            </a:r>
            <a:r>
              <a:rPr lang="en-US" sz="2000" b="0" cap="none" spc="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 201011400476</a:t>
            </a:r>
          </a:p>
          <a:p>
            <a:pPr algn="just"/>
            <a:r>
              <a:rPr lang="en-US" sz="2000" dirty="0" err="1">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Kelas</a:t>
            </a:r>
            <a:r>
              <a:rPr lang="en-US" sz="20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 07TPLE010</a:t>
            </a:r>
          </a:p>
          <a:p>
            <a:pPr algn="just"/>
            <a:r>
              <a:rPr lang="en-US" sz="2000" b="0" cap="none" spc="0" dirty="0" err="1">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Matkul</a:t>
            </a:r>
            <a:r>
              <a:rPr lang="en-US" sz="2000" b="0" cap="none" spc="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 Testing dan QA </a:t>
            </a:r>
            <a:r>
              <a:rPr lang="en-US" sz="2000" b="0" cap="none" spc="0" dirty="0" err="1">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Perangkat</a:t>
            </a:r>
            <a:r>
              <a:rPr lang="en-US" sz="2000" b="0" cap="none" spc="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a:t>
            </a:r>
            <a:r>
              <a:rPr lang="en-US" sz="2000" b="0" cap="none" spc="0" dirty="0" err="1">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Lunak</a:t>
            </a:r>
            <a:endParaRPr lang="en-US" sz="2000" b="0" cap="none" spc="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sp>
        <p:nvSpPr>
          <p:cNvPr id="11" name="Rectangle 10">
            <a:extLst>
              <a:ext uri="{FF2B5EF4-FFF2-40B4-BE49-F238E27FC236}">
                <a16:creationId xmlns:a16="http://schemas.microsoft.com/office/drawing/2014/main" id="{5647F6C3-C1F3-D8FF-05D0-2F204D0701F3}"/>
              </a:ext>
            </a:extLst>
          </p:cNvPr>
          <p:cNvSpPr/>
          <p:nvPr/>
        </p:nvSpPr>
        <p:spPr>
          <a:xfrm>
            <a:off x="7280156" y="3550430"/>
            <a:ext cx="3727687"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UJIAN TENGAH SEMESTER</a:t>
            </a:r>
          </a:p>
        </p:txBody>
      </p:sp>
      <p:sp>
        <p:nvSpPr>
          <p:cNvPr id="12" name="Rectangle 11">
            <a:extLst>
              <a:ext uri="{FF2B5EF4-FFF2-40B4-BE49-F238E27FC236}">
                <a16:creationId xmlns:a16="http://schemas.microsoft.com/office/drawing/2014/main" id="{16B95C72-0191-B4A4-41D1-40E3A4A782D5}"/>
              </a:ext>
            </a:extLst>
          </p:cNvPr>
          <p:cNvSpPr/>
          <p:nvPr/>
        </p:nvSpPr>
        <p:spPr>
          <a:xfrm>
            <a:off x="6171122" y="4209729"/>
            <a:ext cx="5959004"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WHITEBOX TESTING DAN UNIT TEST</a:t>
            </a:r>
            <a:endParaRPr lang="en-US" sz="2800" b="0" cap="none" spc="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90819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384534-4C4C-F02D-0D4F-D3438C1296C3}"/>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13255"/>
            <a:ext cx="12192000" cy="6877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accent1">
                <a:alpha val="7000"/>
              </a:schemeClr>
            </a:glow>
          </a:effectLst>
        </p:spPr>
      </p:pic>
      <p:sp>
        <p:nvSpPr>
          <p:cNvPr id="2" name="TextBox 1">
            <a:extLst>
              <a:ext uri="{FF2B5EF4-FFF2-40B4-BE49-F238E27FC236}">
                <a16:creationId xmlns:a16="http://schemas.microsoft.com/office/drawing/2014/main" id="{C2B33FDE-5E22-185F-341A-1EA188C85498}"/>
              </a:ext>
            </a:extLst>
          </p:cNvPr>
          <p:cNvSpPr txBox="1"/>
          <p:nvPr/>
        </p:nvSpPr>
        <p:spPr>
          <a:xfrm>
            <a:off x="-1" y="-19877"/>
            <a:ext cx="7089913" cy="646331"/>
          </a:xfrm>
          <a:prstGeom prst="rect">
            <a:avLst/>
          </a:prstGeom>
          <a:noFill/>
        </p:spPr>
        <p:txBody>
          <a:bodyPr wrap="square" rtlCol="0">
            <a:spAutoFit/>
          </a:bodyPr>
          <a:lstStyle/>
          <a:p>
            <a:pPr marL="285750" indent="-285750" algn="just">
              <a:buFont typeface="Wingdings" panose="05000000000000000000" pitchFamily="2" charset="2"/>
              <a:buChar char="Ø"/>
            </a:pPr>
            <a:r>
              <a:rPr lang="en-US" b="1" dirty="0" err="1">
                <a:latin typeface="Cambria" panose="02040503050406030204" pitchFamily="18" charset="0"/>
                <a:ea typeface="Cambria" panose="02040503050406030204" pitchFamily="18" charset="0"/>
              </a:rPr>
              <a:t>Aplikasi</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Kalkulator</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Sederhana</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dengan</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TKinter</a:t>
            </a:r>
            <a:r>
              <a:rPr lang="en-US" b="1" dirty="0">
                <a:latin typeface="Cambria" panose="02040503050406030204" pitchFamily="18" charset="0"/>
                <a:ea typeface="Cambria" panose="02040503050406030204" pitchFamily="18" charset="0"/>
              </a:rPr>
              <a:t> pada Python</a:t>
            </a:r>
          </a:p>
          <a:p>
            <a:pPr algn="just"/>
            <a:r>
              <a:rPr lang="en-US" b="1" dirty="0">
                <a:latin typeface="Cambria" panose="02040503050406030204" pitchFamily="18" charset="0"/>
                <a:ea typeface="Cambria" panose="02040503050406030204" pitchFamily="18" charset="0"/>
              </a:rPr>
              <a:t>      </a:t>
            </a:r>
            <a:r>
              <a:rPr lang="en-US" b="1" u="sng" dirty="0">
                <a:latin typeface="Cambria" panose="02040503050406030204" pitchFamily="18" charset="0"/>
                <a:ea typeface="Cambria" panose="02040503050406030204" pitchFamily="18" charset="0"/>
              </a:rPr>
              <a:t>Source Code</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dengan</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nama</a:t>
            </a:r>
            <a:r>
              <a:rPr lang="en-US" b="1" dirty="0">
                <a:latin typeface="Cambria" panose="02040503050406030204" pitchFamily="18" charset="0"/>
                <a:ea typeface="Cambria" panose="02040503050406030204" pitchFamily="18" charset="0"/>
              </a:rPr>
              <a:t> file “ekstensi.py”</a:t>
            </a:r>
            <a:endParaRPr lang="id-ID" b="1" u="sng"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44A54E99-DE31-7B18-1AA1-316C553D55C9}"/>
              </a:ext>
            </a:extLst>
          </p:cNvPr>
          <p:cNvSpPr txBox="1"/>
          <p:nvPr/>
        </p:nvSpPr>
        <p:spPr>
          <a:xfrm>
            <a:off x="198784" y="681221"/>
            <a:ext cx="5804452" cy="4770537"/>
          </a:xfrm>
          <a:prstGeom prst="rect">
            <a:avLst/>
          </a:prstGeom>
          <a:noFill/>
          <a:ln>
            <a:noFill/>
          </a:ln>
        </p:spPr>
        <p:txBody>
          <a:bodyPr wrap="square" rtlCol="0">
            <a:spAutoFit/>
          </a:bodyPr>
          <a:lstStyle/>
          <a:p>
            <a:r>
              <a:rPr lang="id-ID" sz="1600" b="0" dirty="0">
                <a:solidFill>
                  <a:srgbClr val="FF0000"/>
                </a:solidFill>
                <a:effectLst/>
                <a:latin typeface="Consolas" panose="020B0609020204030204" pitchFamily="49" charset="0"/>
              </a:rPr>
              <a:t>tk.Button(root, text=button, padx=40, pady=20, command=lambda b=button: press(b)).grid(row=row, column=col)</a:t>
            </a:r>
          </a:p>
          <a:p>
            <a:r>
              <a:rPr lang="id-ID" sz="1600" b="0" dirty="0">
                <a:solidFill>
                  <a:srgbClr val="FF0000"/>
                </a:solidFill>
                <a:effectLst/>
                <a:latin typeface="Consolas" panose="020B0609020204030204" pitchFamily="49" charset="0"/>
              </a:rPr>
              <a:t>    else:</a:t>
            </a:r>
          </a:p>
          <a:p>
            <a:r>
              <a:rPr lang="id-ID" sz="1600" b="0" dirty="0">
                <a:solidFill>
                  <a:srgbClr val="FF0000"/>
                </a:solidFill>
                <a:effectLst/>
                <a:latin typeface="Consolas" panose="020B0609020204030204" pitchFamily="49" charset="0"/>
              </a:rPr>
              <a:t>        tk.Button(root, text=button, padx=40, pady=20, command=calculate).grid(row=row, column=col)</a:t>
            </a:r>
          </a:p>
          <a:p>
            <a:r>
              <a:rPr lang="id-ID" sz="1600" b="0" dirty="0">
                <a:solidFill>
                  <a:srgbClr val="FF0000"/>
                </a:solidFill>
                <a:effectLst/>
                <a:latin typeface="Consolas" panose="020B0609020204030204" pitchFamily="49" charset="0"/>
              </a:rPr>
              <a:t>    col += 1</a:t>
            </a:r>
          </a:p>
          <a:p>
            <a:r>
              <a:rPr lang="id-ID" sz="1600" b="0" dirty="0">
                <a:solidFill>
                  <a:srgbClr val="FF0000"/>
                </a:solidFill>
                <a:effectLst/>
                <a:latin typeface="Consolas" panose="020B0609020204030204" pitchFamily="49" charset="0"/>
              </a:rPr>
              <a:t>    if col &gt; 3:</a:t>
            </a:r>
          </a:p>
          <a:p>
            <a:r>
              <a:rPr lang="id-ID" sz="1600" b="0" dirty="0">
                <a:solidFill>
                  <a:srgbClr val="FF0000"/>
                </a:solidFill>
                <a:effectLst/>
                <a:latin typeface="Consolas" panose="020B0609020204030204" pitchFamily="49" charset="0"/>
              </a:rPr>
              <a:t>        col = 0</a:t>
            </a:r>
          </a:p>
          <a:p>
            <a:r>
              <a:rPr lang="id-ID" sz="1600" b="0" dirty="0">
                <a:solidFill>
                  <a:srgbClr val="FF0000"/>
                </a:solidFill>
                <a:effectLst/>
                <a:latin typeface="Consolas" panose="020B0609020204030204" pitchFamily="49" charset="0"/>
              </a:rPr>
              <a:t>        row += 1</a:t>
            </a:r>
          </a:p>
          <a:p>
            <a:br>
              <a:rPr lang="id-ID" sz="1600" b="0" dirty="0">
                <a:solidFill>
                  <a:srgbClr val="FF0000"/>
                </a:solidFill>
                <a:effectLst/>
                <a:latin typeface="Consolas" panose="020B0609020204030204" pitchFamily="49" charset="0"/>
              </a:rPr>
            </a:br>
            <a:r>
              <a:rPr lang="id-ID" sz="1600" b="0" dirty="0">
                <a:solidFill>
                  <a:srgbClr val="FF0000"/>
                </a:solidFill>
                <a:effectLst/>
                <a:latin typeface="Consolas" panose="020B0609020204030204" pitchFamily="49" charset="0"/>
              </a:rPr>
              <a:t># Tombol bersihkan (clear)</a:t>
            </a:r>
          </a:p>
          <a:p>
            <a:r>
              <a:rPr lang="id-ID" sz="1600" b="0" dirty="0">
                <a:solidFill>
                  <a:srgbClr val="FF0000"/>
                </a:solidFill>
                <a:effectLst/>
                <a:latin typeface="Consolas" panose="020B0609020204030204" pitchFamily="49" charset="0"/>
              </a:rPr>
              <a:t>tk.Button(root, text='Clear', padx=40, pady=20, command=clear).grid(row=5, column=0, columnspan=4)</a:t>
            </a:r>
          </a:p>
          <a:p>
            <a:br>
              <a:rPr lang="id-ID" sz="1600" b="0" dirty="0">
                <a:solidFill>
                  <a:srgbClr val="FF0000"/>
                </a:solidFill>
                <a:effectLst/>
                <a:latin typeface="Consolas" panose="020B0609020204030204" pitchFamily="49" charset="0"/>
              </a:rPr>
            </a:br>
            <a:r>
              <a:rPr lang="id-ID" sz="1600" b="0" dirty="0">
                <a:solidFill>
                  <a:srgbClr val="FF0000"/>
                </a:solidFill>
                <a:effectLst/>
                <a:latin typeface="Consolas" panose="020B0609020204030204" pitchFamily="49" charset="0"/>
              </a:rPr>
              <a:t># Menjalankan program</a:t>
            </a:r>
          </a:p>
          <a:p>
            <a:r>
              <a:rPr lang="id-ID" sz="1600" b="0" dirty="0">
                <a:solidFill>
                  <a:srgbClr val="FF0000"/>
                </a:solidFill>
                <a:effectLst/>
                <a:latin typeface="Consolas" panose="020B0609020204030204" pitchFamily="49" charset="0"/>
              </a:rPr>
              <a:t>root.mainloop()</a:t>
            </a:r>
          </a:p>
          <a:p>
            <a:endParaRPr lang="id-ID" sz="1600" dirty="0">
              <a:solidFill>
                <a:srgbClr val="FF0000"/>
              </a:solidFill>
            </a:endParaRPr>
          </a:p>
        </p:txBody>
      </p:sp>
      <p:sp>
        <p:nvSpPr>
          <p:cNvPr id="10" name="Rectangle 9">
            <a:extLst>
              <a:ext uri="{FF2B5EF4-FFF2-40B4-BE49-F238E27FC236}">
                <a16:creationId xmlns:a16="http://schemas.microsoft.com/office/drawing/2014/main" id="{C6E2B74D-FF0D-2933-CA6C-C5DB32F2F9FE}"/>
              </a:ext>
            </a:extLst>
          </p:cNvPr>
          <p:cNvSpPr/>
          <p:nvPr/>
        </p:nvSpPr>
        <p:spPr>
          <a:xfrm>
            <a:off x="198784" y="681221"/>
            <a:ext cx="5738192" cy="575542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4" name="Picture 3">
            <a:extLst>
              <a:ext uri="{FF2B5EF4-FFF2-40B4-BE49-F238E27FC236}">
                <a16:creationId xmlns:a16="http://schemas.microsoft.com/office/drawing/2014/main" id="{2671F146-C13B-94C8-1C59-1B34081DA8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681221"/>
            <a:ext cx="6096000" cy="5755422"/>
          </a:xfrm>
          <a:prstGeom prst="rect">
            <a:avLst/>
          </a:prstGeom>
        </p:spPr>
      </p:pic>
    </p:spTree>
    <p:extLst>
      <p:ext uri="{BB962C8B-B14F-4D97-AF65-F5344CB8AC3E}">
        <p14:creationId xmlns:p14="http://schemas.microsoft.com/office/powerpoint/2010/main" val="1532019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384534-4C4C-F02D-0D4F-D3438C1296C3}"/>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13255"/>
            <a:ext cx="12192000" cy="6877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accent1">
                <a:alpha val="7000"/>
              </a:schemeClr>
            </a:glow>
          </a:effectLst>
        </p:spPr>
      </p:pic>
      <p:sp>
        <p:nvSpPr>
          <p:cNvPr id="2" name="TextBox 1">
            <a:extLst>
              <a:ext uri="{FF2B5EF4-FFF2-40B4-BE49-F238E27FC236}">
                <a16:creationId xmlns:a16="http://schemas.microsoft.com/office/drawing/2014/main" id="{C2B33FDE-5E22-185F-341A-1EA188C85498}"/>
              </a:ext>
            </a:extLst>
          </p:cNvPr>
          <p:cNvSpPr txBox="1"/>
          <p:nvPr/>
        </p:nvSpPr>
        <p:spPr>
          <a:xfrm>
            <a:off x="-1" y="-19877"/>
            <a:ext cx="7089913" cy="369332"/>
          </a:xfrm>
          <a:prstGeom prst="rect">
            <a:avLst/>
          </a:prstGeom>
          <a:noFill/>
        </p:spPr>
        <p:txBody>
          <a:bodyPr wrap="square" rtlCol="0">
            <a:spAutoFit/>
          </a:bodyPr>
          <a:lstStyle/>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rPr>
              <a:t>Hasil </a:t>
            </a:r>
            <a:r>
              <a:rPr lang="en-US" b="1" dirty="0" err="1">
                <a:latin typeface="Cambria" panose="02040503050406030204" pitchFamily="18" charset="0"/>
                <a:ea typeface="Cambria" panose="02040503050406030204" pitchFamily="18" charset="0"/>
              </a:rPr>
              <a:t>Pengujian</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Aplikasi</a:t>
            </a:r>
            <a:endParaRPr lang="en-US" b="1"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C86BA1BE-62CA-5F63-70EC-143BE6D18C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86968"/>
            <a:ext cx="12192000" cy="5871031"/>
          </a:xfrm>
          <a:prstGeom prst="rect">
            <a:avLst/>
          </a:prstGeom>
        </p:spPr>
      </p:pic>
      <p:sp>
        <p:nvSpPr>
          <p:cNvPr id="6" name="TextBox 5">
            <a:extLst>
              <a:ext uri="{FF2B5EF4-FFF2-40B4-BE49-F238E27FC236}">
                <a16:creationId xmlns:a16="http://schemas.microsoft.com/office/drawing/2014/main" id="{02F9E358-BBE8-DEC8-A883-41E2F68B2660}"/>
              </a:ext>
            </a:extLst>
          </p:cNvPr>
          <p:cNvSpPr txBox="1"/>
          <p:nvPr/>
        </p:nvSpPr>
        <p:spPr>
          <a:xfrm>
            <a:off x="4121426" y="536553"/>
            <a:ext cx="3949148" cy="369332"/>
          </a:xfrm>
          <a:prstGeom prst="rect">
            <a:avLst/>
          </a:prstGeom>
          <a:noFill/>
        </p:spPr>
        <p:txBody>
          <a:bodyPr wrap="square" rtlCol="0">
            <a:spAutoFit/>
          </a:bodyPr>
          <a:lstStyle/>
          <a:p>
            <a:r>
              <a:rPr lang="en-US" b="1" dirty="0" err="1">
                <a:latin typeface="Cambria" panose="02040503050406030204" pitchFamily="18" charset="0"/>
                <a:ea typeface="Cambria" panose="02040503050406030204" pitchFamily="18" charset="0"/>
              </a:rPr>
              <a:t>Tampilan</a:t>
            </a:r>
            <a:r>
              <a:rPr lang="en-US" b="1" dirty="0">
                <a:latin typeface="Cambria" panose="02040503050406030204" pitchFamily="18" charset="0"/>
                <a:ea typeface="Cambria" panose="02040503050406030204" pitchFamily="18" charset="0"/>
              </a:rPr>
              <a:t> Home </a:t>
            </a:r>
            <a:r>
              <a:rPr lang="en-US" b="1" dirty="0" err="1">
                <a:latin typeface="Cambria" panose="02040503050406030204" pitchFamily="18" charset="0"/>
                <a:ea typeface="Cambria" panose="02040503050406030204" pitchFamily="18" charset="0"/>
              </a:rPr>
              <a:t>Aplikasi</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Kalkulator</a:t>
            </a:r>
            <a:endParaRPr lang="id-ID"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39671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384534-4C4C-F02D-0D4F-D3438C1296C3}"/>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13255"/>
            <a:ext cx="12192000" cy="6877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accent1">
                <a:alpha val="7000"/>
              </a:schemeClr>
            </a:glow>
          </a:effectLst>
        </p:spPr>
      </p:pic>
      <p:sp>
        <p:nvSpPr>
          <p:cNvPr id="2" name="TextBox 1">
            <a:extLst>
              <a:ext uri="{FF2B5EF4-FFF2-40B4-BE49-F238E27FC236}">
                <a16:creationId xmlns:a16="http://schemas.microsoft.com/office/drawing/2014/main" id="{C2B33FDE-5E22-185F-341A-1EA188C85498}"/>
              </a:ext>
            </a:extLst>
          </p:cNvPr>
          <p:cNvSpPr txBox="1"/>
          <p:nvPr/>
        </p:nvSpPr>
        <p:spPr>
          <a:xfrm>
            <a:off x="-1" y="-19877"/>
            <a:ext cx="7089913" cy="369332"/>
          </a:xfrm>
          <a:prstGeom prst="rect">
            <a:avLst/>
          </a:prstGeom>
          <a:noFill/>
        </p:spPr>
        <p:txBody>
          <a:bodyPr wrap="square" rtlCol="0">
            <a:spAutoFit/>
          </a:bodyPr>
          <a:lstStyle/>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rPr>
              <a:t>Hasil </a:t>
            </a:r>
            <a:r>
              <a:rPr lang="en-US" b="1" dirty="0" err="1">
                <a:latin typeface="Cambria" panose="02040503050406030204" pitchFamily="18" charset="0"/>
                <a:ea typeface="Cambria" panose="02040503050406030204" pitchFamily="18" charset="0"/>
              </a:rPr>
              <a:t>Pengujian</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Aplikasi</a:t>
            </a:r>
            <a:endParaRPr lang="en-US" b="1"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02F9E358-BBE8-DEC8-A883-41E2F68B2660}"/>
              </a:ext>
            </a:extLst>
          </p:cNvPr>
          <p:cNvSpPr txBox="1"/>
          <p:nvPr/>
        </p:nvSpPr>
        <p:spPr>
          <a:xfrm>
            <a:off x="291547" y="535674"/>
            <a:ext cx="4161183" cy="369332"/>
          </a:xfrm>
          <a:prstGeom prst="rect">
            <a:avLst/>
          </a:prstGeom>
          <a:noFill/>
        </p:spPr>
        <p:txBody>
          <a:bodyPr wrap="square" rtlCol="0">
            <a:spAutoFit/>
          </a:bodyPr>
          <a:lstStyle/>
          <a:p>
            <a:r>
              <a:rPr lang="en-US" b="1" dirty="0" err="1">
                <a:latin typeface="Cambria" panose="02040503050406030204" pitchFamily="18" charset="0"/>
                <a:ea typeface="Cambria" panose="02040503050406030204" pitchFamily="18" charset="0"/>
              </a:rPr>
              <a:t>Pengujian</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Operasi</a:t>
            </a:r>
            <a:r>
              <a:rPr lang="en-US" b="1" dirty="0">
                <a:latin typeface="Cambria" panose="02040503050406030204" pitchFamily="18" charset="0"/>
                <a:ea typeface="Cambria" panose="02040503050406030204" pitchFamily="18" charset="0"/>
              </a:rPr>
              <a:t> Dasar </a:t>
            </a:r>
            <a:r>
              <a:rPr lang="en-US" b="1" dirty="0" err="1">
                <a:latin typeface="Cambria" panose="02040503050406030204" pitchFamily="18" charset="0"/>
                <a:ea typeface="Cambria" panose="02040503050406030204" pitchFamily="18" charset="0"/>
              </a:rPr>
              <a:t>Matematika</a:t>
            </a:r>
            <a:r>
              <a:rPr lang="en-US" b="1" dirty="0">
                <a:latin typeface="Cambria" panose="02040503050406030204" pitchFamily="18" charset="0"/>
                <a:ea typeface="Cambria" panose="02040503050406030204" pitchFamily="18" charset="0"/>
              </a:rPr>
              <a:t> </a:t>
            </a:r>
            <a:endParaRPr lang="id-ID" b="1"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88B31E9C-8C23-F423-1826-8B6B1A2D30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631" y="1092982"/>
            <a:ext cx="5447578" cy="5016269"/>
          </a:xfrm>
          <a:prstGeom prst="rect">
            <a:avLst/>
          </a:prstGeom>
        </p:spPr>
      </p:pic>
      <p:pic>
        <p:nvPicPr>
          <p:cNvPr id="9" name="Picture 8">
            <a:extLst>
              <a:ext uri="{FF2B5EF4-FFF2-40B4-BE49-F238E27FC236}">
                <a16:creationId xmlns:a16="http://schemas.microsoft.com/office/drawing/2014/main" id="{AB42AA27-2B59-E4BF-645A-917605AEFC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7788" y="1092983"/>
            <a:ext cx="5447578" cy="5016268"/>
          </a:xfrm>
          <a:prstGeom prst="rect">
            <a:avLst/>
          </a:prstGeom>
        </p:spPr>
      </p:pic>
    </p:spTree>
    <p:extLst>
      <p:ext uri="{BB962C8B-B14F-4D97-AF65-F5344CB8AC3E}">
        <p14:creationId xmlns:p14="http://schemas.microsoft.com/office/powerpoint/2010/main" val="862207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384534-4C4C-F02D-0D4F-D3438C1296C3}"/>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13255"/>
            <a:ext cx="12192000" cy="6877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accent1">
                <a:alpha val="7000"/>
              </a:schemeClr>
            </a:glow>
          </a:effectLst>
        </p:spPr>
      </p:pic>
      <p:sp>
        <p:nvSpPr>
          <p:cNvPr id="2" name="TextBox 1">
            <a:extLst>
              <a:ext uri="{FF2B5EF4-FFF2-40B4-BE49-F238E27FC236}">
                <a16:creationId xmlns:a16="http://schemas.microsoft.com/office/drawing/2014/main" id="{C2B33FDE-5E22-185F-341A-1EA188C85498}"/>
              </a:ext>
            </a:extLst>
          </p:cNvPr>
          <p:cNvSpPr txBox="1"/>
          <p:nvPr/>
        </p:nvSpPr>
        <p:spPr>
          <a:xfrm>
            <a:off x="-1" y="-19877"/>
            <a:ext cx="7089913" cy="369332"/>
          </a:xfrm>
          <a:prstGeom prst="rect">
            <a:avLst/>
          </a:prstGeom>
          <a:noFill/>
        </p:spPr>
        <p:txBody>
          <a:bodyPr wrap="square" rtlCol="0">
            <a:spAutoFit/>
          </a:bodyPr>
          <a:lstStyle/>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rPr>
              <a:t>Hasil </a:t>
            </a:r>
            <a:r>
              <a:rPr lang="en-US" b="1" dirty="0" err="1">
                <a:latin typeface="Cambria" panose="02040503050406030204" pitchFamily="18" charset="0"/>
                <a:ea typeface="Cambria" panose="02040503050406030204" pitchFamily="18" charset="0"/>
              </a:rPr>
              <a:t>Pengujian</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Aplikasi</a:t>
            </a:r>
            <a:endParaRPr lang="en-US" b="1"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02F9E358-BBE8-DEC8-A883-41E2F68B2660}"/>
              </a:ext>
            </a:extLst>
          </p:cNvPr>
          <p:cNvSpPr txBox="1"/>
          <p:nvPr/>
        </p:nvSpPr>
        <p:spPr>
          <a:xfrm>
            <a:off x="291547" y="535674"/>
            <a:ext cx="4161183" cy="369332"/>
          </a:xfrm>
          <a:prstGeom prst="rect">
            <a:avLst/>
          </a:prstGeom>
          <a:noFill/>
        </p:spPr>
        <p:txBody>
          <a:bodyPr wrap="square" rtlCol="0">
            <a:spAutoFit/>
          </a:bodyPr>
          <a:lstStyle/>
          <a:p>
            <a:r>
              <a:rPr lang="en-US" b="1" dirty="0" err="1">
                <a:latin typeface="Cambria" panose="02040503050406030204" pitchFamily="18" charset="0"/>
                <a:ea typeface="Cambria" panose="02040503050406030204" pitchFamily="18" charset="0"/>
              </a:rPr>
              <a:t>Pengujian</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Operasi</a:t>
            </a:r>
            <a:r>
              <a:rPr lang="en-US" b="1" dirty="0">
                <a:latin typeface="Cambria" panose="02040503050406030204" pitchFamily="18" charset="0"/>
                <a:ea typeface="Cambria" panose="02040503050406030204" pitchFamily="18" charset="0"/>
              </a:rPr>
              <a:t> Error &amp; Clear Data </a:t>
            </a:r>
            <a:endParaRPr lang="id-ID" b="1"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309E3F37-79B5-985D-211E-2C3DDF5F34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634" y="1091225"/>
            <a:ext cx="5447579" cy="5016268"/>
          </a:xfrm>
          <a:prstGeom prst="rect">
            <a:avLst/>
          </a:prstGeom>
        </p:spPr>
      </p:pic>
      <p:pic>
        <p:nvPicPr>
          <p:cNvPr id="10" name="Picture 9">
            <a:extLst>
              <a:ext uri="{FF2B5EF4-FFF2-40B4-BE49-F238E27FC236}">
                <a16:creationId xmlns:a16="http://schemas.microsoft.com/office/drawing/2014/main" id="{733066A1-965F-36B0-CA6C-899191F7EE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7788" y="1091225"/>
            <a:ext cx="5447577" cy="5016268"/>
          </a:xfrm>
          <a:prstGeom prst="rect">
            <a:avLst/>
          </a:prstGeom>
        </p:spPr>
      </p:pic>
    </p:spTree>
    <p:extLst>
      <p:ext uri="{BB962C8B-B14F-4D97-AF65-F5344CB8AC3E}">
        <p14:creationId xmlns:p14="http://schemas.microsoft.com/office/powerpoint/2010/main" val="2196746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384534-4C4C-F02D-0D4F-D3438C1296C3}"/>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13255"/>
            <a:ext cx="12192000" cy="6877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accent1">
                <a:alpha val="7000"/>
              </a:schemeClr>
            </a:glow>
          </a:effectLst>
        </p:spPr>
      </p:pic>
      <p:sp>
        <p:nvSpPr>
          <p:cNvPr id="2" name="TextBox 1">
            <a:extLst>
              <a:ext uri="{FF2B5EF4-FFF2-40B4-BE49-F238E27FC236}">
                <a16:creationId xmlns:a16="http://schemas.microsoft.com/office/drawing/2014/main" id="{C2B33FDE-5E22-185F-341A-1EA188C85498}"/>
              </a:ext>
            </a:extLst>
          </p:cNvPr>
          <p:cNvSpPr txBox="1"/>
          <p:nvPr/>
        </p:nvSpPr>
        <p:spPr>
          <a:xfrm>
            <a:off x="-1" y="-19877"/>
            <a:ext cx="7089913" cy="369332"/>
          </a:xfrm>
          <a:prstGeom prst="rect">
            <a:avLst/>
          </a:prstGeom>
          <a:noFill/>
        </p:spPr>
        <p:txBody>
          <a:bodyPr wrap="square" rtlCol="0">
            <a:spAutoFit/>
          </a:bodyPr>
          <a:lstStyle/>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rPr>
              <a:t>Hasil </a:t>
            </a:r>
            <a:r>
              <a:rPr lang="en-US" b="1" dirty="0" err="1">
                <a:latin typeface="Cambria" panose="02040503050406030204" pitchFamily="18" charset="0"/>
                <a:ea typeface="Cambria" panose="02040503050406030204" pitchFamily="18" charset="0"/>
              </a:rPr>
              <a:t>Pengujian</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Aplikasi</a:t>
            </a:r>
            <a:endParaRPr lang="en-US" b="1"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02F9E358-BBE8-DEC8-A883-41E2F68B2660}"/>
              </a:ext>
            </a:extLst>
          </p:cNvPr>
          <p:cNvSpPr txBox="1"/>
          <p:nvPr/>
        </p:nvSpPr>
        <p:spPr>
          <a:xfrm>
            <a:off x="291547" y="535674"/>
            <a:ext cx="6679096" cy="369332"/>
          </a:xfrm>
          <a:prstGeom prst="rect">
            <a:avLst/>
          </a:prstGeom>
          <a:noFill/>
        </p:spPr>
        <p:txBody>
          <a:bodyPr wrap="square" rtlCol="0">
            <a:spAutoFit/>
          </a:bodyPr>
          <a:lstStyle/>
          <a:p>
            <a:r>
              <a:rPr lang="en-US" b="1" dirty="0" err="1">
                <a:latin typeface="Cambria" panose="02040503050406030204" pitchFamily="18" charset="0"/>
                <a:ea typeface="Cambria" panose="02040503050406030204" pitchFamily="18" charset="0"/>
              </a:rPr>
              <a:t>Pengujian</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Operasi</a:t>
            </a:r>
            <a:r>
              <a:rPr lang="en-US" b="1" dirty="0">
                <a:latin typeface="Cambria" panose="02040503050406030204" pitchFamily="18" charset="0"/>
                <a:ea typeface="Cambria" panose="02040503050406030204" pitchFamily="18" charset="0"/>
              </a:rPr>
              <a:t> Batasan </a:t>
            </a:r>
            <a:r>
              <a:rPr lang="en-US" b="1" dirty="0" err="1">
                <a:latin typeface="Cambria" panose="02040503050406030204" pitchFamily="18" charset="0"/>
                <a:ea typeface="Cambria" panose="02040503050406030204" pitchFamily="18" charset="0"/>
              </a:rPr>
              <a:t>Masukan</a:t>
            </a:r>
            <a:r>
              <a:rPr lang="en-US" b="1" dirty="0">
                <a:latin typeface="Cambria" panose="02040503050406030204" pitchFamily="18" charset="0"/>
                <a:ea typeface="Cambria" panose="02040503050406030204" pitchFamily="18" charset="0"/>
              </a:rPr>
              <a:t> &amp; </a:t>
            </a:r>
            <a:r>
              <a:rPr lang="en-US" b="1" dirty="0" err="1">
                <a:latin typeface="Cambria" panose="02040503050406030204" pitchFamily="18" charset="0"/>
                <a:ea typeface="Cambria" panose="02040503050406030204" pitchFamily="18" charset="0"/>
              </a:rPr>
              <a:t>Operasi</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Kasus</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Khusus</a:t>
            </a:r>
            <a:r>
              <a:rPr lang="en-US" b="1" dirty="0">
                <a:latin typeface="Cambria" panose="02040503050406030204" pitchFamily="18" charset="0"/>
                <a:ea typeface="Cambria" panose="02040503050406030204" pitchFamily="18" charset="0"/>
              </a:rPr>
              <a:t> </a:t>
            </a:r>
            <a:endParaRPr lang="id-ID" b="1"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6A256BFF-7630-9A13-6AFA-A61CC3AF9B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636" y="1091224"/>
            <a:ext cx="5554518" cy="5016267"/>
          </a:xfrm>
          <a:prstGeom prst="rect">
            <a:avLst/>
          </a:prstGeom>
        </p:spPr>
      </p:pic>
      <p:pic>
        <p:nvPicPr>
          <p:cNvPr id="9" name="Picture 8">
            <a:extLst>
              <a:ext uri="{FF2B5EF4-FFF2-40B4-BE49-F238E27FC236}">
                <a16:creationId xmlns:a16="http://schemas.microsoft.com/office/drawing/2014/main" id="{06EC9B78-DB78-AD1D-33EC-37BF846F40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7790" y="1091223"/>
            <a:ext cx="5447574" cy="5016267"/>
          </a:xfrm>
          <a:prstGeom prst="rect">
            <a:avLst/>
          </a:prstGeom>
        </p:spPr>
      </p:pic>
    </p:spTree>
    <p:extLst>
      <p:ext uri="{BB962C8B-B14F-4D97-AF65-F5344CB8AC3E}">
        <p14:creationId xmlns:p14="http://schemas.microsoft.com/office/powerpoint/2010/main" val="4238930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384534-4C4C-F02D-0D4F-D3438C1296C3}"/>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3253"/>
            <a:ext cx="12192000" cy="6877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accent1">
                <a:alpha val="7000"/>
              </a:schemeClr>
            </a:glow>
          </a:effectLst>
        </p:spPr>
      </p:pic>
      <p:sp>
        <p:nvSpPr>
          <p:cNvPr id="3" name="TextBox 2">
            <a:extLst>
              <a:ext uri="{FF2B5EF4-FFF2-40B4-BE49-F238E27FC236}">
                <a16:creationId xmlns:a16="http://schemas.microsoft.com/office/drawing/2014/main" id="{E51749C1-9336-6817-2C8E-1CCF1A05672C}"/>
              </a:ext>
            </a:extLst>
          </p:cNvPr>
          <p:cNvSpPr txBox="1"/>
          <p:nvPr/>
        </p:nvSpPr>
        <p:spPr>
          <a:xfrm>
            <a:off x="-2" y="32461"/>
            <a:ext cx="12192000" cy="2031325"/>
          </a:xfrm>
          <a:prstGeom prst="rect">
            <a:avLst/>
          </a:prstGeom>
          <a:noFill/>
        </p:spPr>
        <p:txBody>
          <a:bodyPr wrap="square" rtlCol="0">
            <a:spAutoFit/>
          </a:bodyPr>
          <a:lstStyle/>
          <a:p>
            <a:pPr algn="just"/>
            <a:r>
              <a:rPr lang="en-US" b="1" dirty="0">
                <a:latin typeface="Cambria" panose="02040503050406030204" pitchFamily="18" charset="0"/>
                <a:ea typeface="Cambria" panose="02040503050406030204" pitchFamily="18" charset="0"/>
              </a:rPr>
              <a:t>2.   </a:t>
            </a:r>
            <a:r>
              <a:rPr lang="en-US" b="1" dirty="0" err="1">
                <a:latin typeface="Cambria" panose="02040503050406030204" pitchFamily="18" charset="0"/>
                <a:ea typeface="Cambria" panose="02040503050406030204" pitchFamily="18" charset="0"/>
              </a:rPr>
              <a:t>Pengujian</a:t>
            </a:r>
            <a:r>
              <a:rPr lang="en-US" b="1" dirty="0">
                <a:latin typeface="Cambria" panose="02040503050406030204" pitchFamily="18" charset="0"/>
                <a:ea typeface="Cambria" panose="02040503050406030204" pitchFamily="18" charset="0"/>
              </a:rPr>
              <a:t> Unit </a:t>
            </a:r>
            <a:r>
              <a:rPr lang="en-US" b="1" dirty="0" err="1">
                <a:latin typeface="Cambria" panose="02040503050406030204" pitchFamily="18" charset="0"/>
                <a:ea typeface="Cambria" panose="02040503050406030204" pitchFamily="18" charset="0"/>
              </a:rPr>
              <a:t>dengan</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modul</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Unittest</a:t>
            </a:r>
            <a:r>
              <a:rPr lang="en-US" b="1" dirty="0">
                <a:latin typeface="Cambria" panose="02040503050406030204" pitchFamily="18" charset="0"/>
                <a:ea typeface="Cambria" panose="02040503050406030204" pitchFamily="18" charset="0"/>
              </a:rPr>
              <a:t>” di Python </a:t>
            </a:r>
          </a:p>
          <a:p>
            <a:pPr marL="342900" indent="-342900" algn="just">
              <a:buAutoNum type="arabicPeriod"/>
            </a:pPr>
            <a:endParaRPr lang="en-US" dirty="0">
              <a:latin typeface="Cambria" panose="02040503050406030204" pitchFamily="18" charset="0"/>
              <a:ea typeface="Cambria" panose="02040503050406030204" pitchFamily="18" charset="0"/>
            </a:endParaRPr>
          </a:p>
          <a:p>
            <a:pPr marL="342900" indent="-342900" algn="just">
              <a:buAutoNum type="alphaLcPeriod"/>
            </a:pPr>
            <a:r>
              <a:rPr lang="en-US" dirty="0" err="1">
                <a:latin typeface="Cambria" panose="02040503050406030204" pitchFamily="18" charset="0"/>
                <a:ea typeface="Cambria" panose="02040503050406030204" pitchFamily="18" charset="0"/>
              </a:rPr>
              <a:t>Membuat</a:t>
            </a:r>
            <a:r>
              <a:rPr lang="en-US" dirty="0">
                <a:latin typeface="Cambria" panose="02040503050406030204" pitchFamily="18" charset="0"/>
                <a:ea typeface="Cambria" panose="02040503050406030204" pitchFamily="18" charset="0"/>
              </a:rPr>
              <a:t> File Test </a:t>
            </a:r>
            <a:r>
              <a:rPr lang="en-US" dirty="0" err="1">
                <a:latin typeface="Cambria" panose="02040503050406030204" pitchFamily="18" charset="0"/>
                <a:ea typeface="Cambria" panose="02040503050406030204" pitchFamily="18" charset="0"/>
              </a:rPr>
              <a:t>Terpisah</a:t>
            </a: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err="1">
                <a:solidFill>
                  <a:srgbClr val="374151"/>
                </a:solidFill>
                <a:latin typeface="Cambria" panose="02040503050406030204" pitchFamily="18" charset="0"/>
                <a:ea typeface="Cambria" panose="02040503050406030204" pitchFamily="18" charset="0"/>
              </a:rPr>
              <a:t>Memb</a:t>
            </a:r>
            <a:r>
              <a:rPr lang="id-ID" b="0" i="0" dirty="0">
                <a:solidFill>
                  <a:srgbClr val="374151"/>
                </a:solidFill>
                <a:effectLst/>
                <a:latin typeface="Cambria" panose="02040503050406030204" pitchFamily="18" charset="0"/>
                <a:ea typeface="Cambria" panose="02040503050406030204" pitchFamily="18" charset="0"/>
              </a:rPr>
              <a:t>uat file terpisah untuk tes menggunakan</a:t>
            </a:r>
            <a:r>
              <a:rPr lang="en-US" b="0" i="0" dirty="0">
                <a:solidFill>
                  <a:srgbClr val="374151"/>
                </a:solidFill>
                <a:effectLst/>
                <a:latin typeface="Cambria" panose="02040503050406030204" pitchFamily="18" charset="0"/>
                <a:ea typeface="Cambria" panose="02040503050406030204" pitchFamily="18" charset="0"/>
              </a:rPr>
              <a:t> </a:t>
            </a:r>
            <a:r>
              <a:rPr lang="en-US" b="1" i="0" dirty="0">
                <a:solidFill>
                  <a:srgbClr val="374151"/>
                </a:solidFill>
                <a:effectLst/>
                <a:latin typeface="Cambria" panose="02040503050406030204" pitchFamily="18" charset="0"/>
                <a:ea typeface="Cambria" panose="02040503050406030204" pitchFamily="18" charset="0"/>
              </a:rPr>
              <a:t>“</a:t>
            </a:r>
            <a:r>
              <a:rPr lang="en-US" b="1" i="0" dirty="0" err="1">
                <a:solidFill>
                  <a:srgbClr val="374151"/>
                </a:solidFill>
                <a:effectLst/>
                <a:latin typeface="Cambria" panose="02040503050406030204" pitchFamily="18" charset="0"/>
                <a:ea typeface="Cambria" panose="02040503050406030204" pitchFamily="18" charset="0"/>
              </a:rPr>
              <a:t>Unittest</a:t>
            </a:r>
            <a:r>
              <a:rPr lang="en-US" b="1" i="0" dirty="0">
                <a:solidFill>
                  <a:srgbClr val="374151"/>
                </a:solidFill>
                <a:effectLst/>
                <a:latin typeface="Cambria" panose="02040503050406030204" pitchFamily="18" charset="0"/>
                <a:ea typeface="Cambria" panose="02040503050406030204" pitchFamily="18" charset="0"/>
              </a:rPr>
              <a:t>” </a:t>
            </a:r>
            <a:r>
              <a:rPr lang="en-US" b="0" i="0" dirty="0">
                <a:solidFill>
                  <a:srgbClr val="374151"/>
                </a:solidFill>
                <a:effectLst/>
                <a:latin typeface="Cambria" panose="02040503050406030204" pitchFamily="18" charset="0"/>
                <a:ea typeface="Cambria" panose="02040503050406030204" pitchFamily="18" charset="0"/>
              </a:rPr>
              <a:t>dan </a:t>
            </a:r>
            <a:r>
              <a:rPr lang="en-US" b="0" i="0" dirty="0" err="1">
                <a:solidFill>
                  <a:srgbClr val="374151"/>
                </a:solidFill>
                <a:effectLst/>
                <a:latin typeface="Cambria" panose="02040503050406030204" pitchFamily="18" charset="0"/>
                <a:ea typeface="Cambria" panose="02040503050406030204" pitchFamily="18" charset="0"/>
              </a:rPr>
              <a:t>menyimpan</a:t>
            </a:r>
            <a:r>
              <a:rPr lang="en-US" b="0" i="0" dirty="0">
                <a:solidFill>
                  <a:srgbClr val="374151"/>
                </a:solidFill>
                <a:effectLst/>
                <a:latin typeface="Cambria" panose="02040503050406030204" pitchFamily="18" charset="0"/>
                <a:ea typeface="Cambria" panose="02040503050406030204" pitchFamily="18" charset="0"/>
              </a:rPr>
              <a:t> file </a:t>
            </a:r>
            <a:r>
              <a:rPr lang="en-US" b="0" i="0" dirty="0" err="1">
                <a:solidFill>
                  <a:srgbClr val="374151"/>
                </a:solidFill>
                <a:effectLst/>
                <a:latin typeface="Cambria" panose="02040503050406030204" pitchFamily="18" charset="0"/>
                <a:ea typeface="Cambria" panose="02040503050406030204" pitchFamily="18" charset="0"/>
              </a:rPr>
              <a:t>dengan</a:t>
            </a:r>
            <a:r>
              <a:rPr lang="en-US" b="0" i="0" dirty="0">
                <a:solidFill>
                  <a:srgbClr val="374151"/>
                </a:solidFill>
                <a:effectLst/>
                <a:latin typeface="Cambria" panose="02040503050406030204" pitchFamily="18" charset="0"/>
                <a:ea typeface="Cambria" panose="02040503050406030204" pitchFamily="18" charset="0"/>
              </a:rPr>
              <a:t> </a:t>
            </a:r>
            <a:r>
              <a:rPr lang="en-US" b="0" i="0" dirty="0" err="1">
                <a:solidFill>
                  <a:srgbClr val="374151"/>
                </a:solidFill>
                <a:effectLst/>
                <a:latin typeface="Cambria" panose="02040503050406030204" pitchFamily="18" charset="0"/>
                <a:ea typeface="Cambria" panose="02040503050406030204" pitchFamily="18" charset="0"/>
              </a:rPr>
              <a:t>nama</a:t>
            </a:r>
            <a:r>
              <a:rPr lang="en-US" b="0" i="0" dirty="0">
                <a:solidFill>
                  <a:srgbClr val="374151"/>
                </a:solidFill>
                <a:effectLst/>
                <a:latin typeface="Cambria" panose="02040503050406030204" pitchFamily="18" charset="0"/>
                <a:ea typeface="Cambria" panose="02040503050406030204" pitchFamily="18" charset="0"/>
              </a:rPr>
              <a:t> </a:t>
            </a:r>
            <a:r>
              <a:rPr lang="en-US" b="1" i="0" dirty="0">
                <a:solidFill>
                  <a:srgbClr val="374151"/>
                </a:solidFill>
                <a:effectLst/>
                <a:latin typeface="Cambria" panose="02040503050406030204" pitchFamily="18" charset="0"/>
                <a:ea typeface="Cambria" panose="02040503050406030204" pitchFamily="18" charset="0"/>
              </a:rPr>
              <a:t>“test.calculator.py”</a:t>
            </a:r>
            <a:endParaRPr lang="en-US" b="1" dirty="0">
              <a:latin typeface="Cambria" panose="02040503050406030204" pitchFamily="18" charset="0"/>
              <a:ea typeface="Cambria" panose="02040503050406030204" pitchFamily="18" charset="0"/>
            </a:endParaRPr>
          </a:p>
          <a:p>
            <a:pPr algn="just"/>
            <a:endParaRPr lang="id-ID" b="0" i="0" dirty="0">
              <a:solidFill>
                <a:srgbClr val="374151"/>
              </a:solidFill>
              <a:effectLst/>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p:txBody>
      </p:sp>
      <p:sp>
        <p:nvSpPr>
          <p:cNvPr id="6" name="Rectangle 5">
            <a:extLst>
              <a:ext uri="{FF2B5EF4-FFF2-40B4-BE49-F238E27FC236}">
                <a16:creationId xmlns:a16="http://schemas.microsoft.com/office/drawing/2014/main" id="{01C53076-DB46-5D7A-C40C-8A7D451FE950}"/>
              </a:ext>
            </a:extLst>
          </p:cNvPr>
          <p:cNvSpPr/>
          <p:nvPr/>
        </p:nvSpPr>
        <p:spPr>
          <a:xfrm>
            <a:off x="198784" y="1842052"/>
            <a:ext cx="5791200" cy="467801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a:extLst>
              <a:ext uri="{FF2B5EF4-FFF2-40B4-BE49-F238E27FC236}">
                <a16:creationId xmlns:a16="http://schemas.microsoft.com/office/drawing/2014/main" id="{4DF4196E-EBC1-1E38-ED88-E1BC9ADCA325}"/>
              </a:ext>
            </a:extLst>
          </p:cNvPr>
          <p:cNvSpPr/>
          <p:nvPr/>
        </p:nvSpPr>
        <p:spPr>
          <a:xfrm>
            <a:off x="6168887" y="1842052"/>
            <a:ext cx="5791200" cy="467801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a:extLst>
              <a:ext uri="{FF2B5EF4-FFF2-40B4-BE49-F238E27FC236}">
                <a16:creationId xmlns:a16="http://schemas.microsoft.com/office/drawing/2014/main" id="{2FA2F150-A364-84F4-2115-F1F9E07C508B}"/>
              </a:ext>
            </a:extLst>
          </p:cNvPr>
          <p:cNvSpPr txBox="1"/>
          <p:nvPr/>
        </p:nvSpPr>
        <p:spPr>
          <a:xfrm>
            <a:off x="106020" y="1444488"/>
            <a:ext cx="2027583" cy="369332"/>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Source Code</a:t>
            </a:r>
            <a:endParaRPr lang="id-ID" dirty="0">
              <a:latin typeface="Cambria" panose="02040503050406030204" pitchFamily="18" charset="0"/>
              <a:ea typeface="Cambria" panose="02040503050406030204" pitchFamily="18" charset="0"/>
            </a:endParaRPr>
          </a:p>
        </p:txBody>
      </p:sp>
      <p:sp>
        <p:nvSpPr>
          <p:cNvPr id="12" name="TextBox 11">
            <a:extLst>
              <a:ext uri="{FF2B5EF4-FFF2-40B4-BE49-F238E27FC236}">
                <a16:creationId xmlns:a16="http://schemas.microsoft.com/office/drawing/2014/main" id="{E8DA64AB-0563-13AA-1CC9-D7DDD2152856}"/>
              </a:ext>
            </a:extLst>
          </p:cNvPr>
          <p:cNvSpPr txBox="1"/>
          <p:nvPr/>
        </p:nvSpPr>
        <p:spPr>
          <a:xfrm>
            <a:off x="364435" y="1995755"/>
            <a:ext cx="4989443" cy="3693319"/>
          </a:xfrm>
          <a:prstGeom prst="rect">
            <a:avLst/>
          </a:prstGeom>
          <a:noFill/>
        </p:spPr>
        <p:txBody>
          <a:bodyPr wrap="square">
            <a:spAutoFit/>
          </a:bodyPr>
          <a:lstStyle/>
          <a:p>
            <a:r>
              <a:rPr lang="id-ID" b="0" dirty="0">
                <a:solidFill>
                  <a:srgbClr val="FF0000"/>
                </a:solidFill>
                <a:effectLst/>
                <a:latin typeface="Consolas" panose="020B0609020204030204" pitchFamily="49" charset="0"/>
              </a:rPr>
              <a:t>import unittest</a:t>
            </a:r>
          </a:p>
          <a:p>
            <a:r>
              <a:rPr lang="id-ID" b="0" dirty="0">
                <a:solidFill>
                  <a:srgbClr val="FF0000"/>
                </a:solidFill>
                <a:effectLst/>
                <a:latin typeface="Consolas" panose="020B0609020204030204" pitchFamily="49" charset="0"/>
              </a:rPr>
              <a:t>from calculator import add, subtract, multiply, divide</a:t>
            </a:r>
          </a:p>
          <a:p>
            <a:br>
              <a:rPr lang="id-ID" b="0" dirty="0">
                <a:solidFill>
                  <a:srgbClr val="FF0000"/>
                </a:solidFill>
                <a:effectLst/>
                <a:latin typeface="Consolas" panose="020B0609020204030204" pitchFamily="49" charset="0"/>
              </a:rPr>
            </a:br>
            <a:r>
              <a:rPr lang="id-ID" b="0" dirty="0">
                <a:solidFill>
                  <a:srgbClr val="FF0000"/>
                </a:solidFill>
                <a:effectLst/>
                <a:latin typeface="Consolas" panose="020B0609020204030204" pitchFamily="49" charset="0"/>
              </a:rPr>
              <a:t>class TestCalculator(unittest.TestCase):</a:t>
            </a:r>
          </a:p>
          <a:p>
            <a:r>
              <a:rPr lang="id-ID" b="0" dirty="0">
                <a:solidFill>
                  <a:srgbClr val="FF0000"/>
                </a:solidFill>
                <a:effectLst/>
                <a:latin typeface="Consolas" panose="020B0609020204030204" pitchFamily="49" charset="0"/>
              </a:rPr>
              <a:t>    def test_addition(self):</a:t>
            </a:r>
          </a:p>
          <a:p>
            <a:r>
              <a:rPr lang="id-ID" b="0" dirty="0">
                <a:solidFill>
                  <a:srgbClr val="FF0000"/>
                </a:solidFill>
                <a:effectLst/>
                <a:latin typeface="Consolas" panose="020B0609020204030204" pitchFamily="49" charset="0"/>
              </a:rPr>
              <a:t>        result = add(2, 3)</a:t>
            </a:r>
          </a:p>
          <a:p>
            <a:r>
              <a:rPr lang="id-ID" b="0" dirty="0">
                <a:solidFill>
                  <a:srgbClr val="FF0000"/>
                </a:solidFill>
                <a:effectLst/>
                <a:latin typeface="Consolas" panose="020B0609020204030204" pitchFamily="49" charset="0"/>
              </a:rPr>
              <a:t>        self.assertEqual(result, 5)</a:t>
            </a:r>
          </a:p>
          <a:p>
            <a:br>
              <a:rPr lang="id-ID" b="0" dirty="0">
                <a:solidFill>
                  <a:srgbClr val="FF0000"/>
                </a:solidFill>
                <a:effectLst/>
                <a:latin typeface="Consolas" panose="020B0609020204030204" pitchFamily="49" charset="0"/>
              </a:rPr>
            </a:br>
            <a:r>
              <a:rPr lang="id-ID" b="0" dirty="0">
                <a:solidFill>
                  <a:srgbClr val="FF0000"/>
                </a:solidFill>
                <a:effectLst/>
                <a:latin typeface="Consolas" panose="020B0609020204030204" pitchFamily="49" charset="0"/>
              </a:rPr>
              <a:t>    def test_subtraction(self):</a:t>
            </a:r>
          </a:p>
          <a:p>
            <a:r>
              <a:rPr lang="id-ID" b="0" dirty="0">
                <a:solidFill>
                  <a:srgbClr val="FF0000"/>
                </a:solidFill>
                <a:effectLst/>
                <a:latin typeface="Consolas" panose="020B0609020204030204" pitchFamily="49" charset="0"/>
              </a:rPr>
              <a:t>        result = subtract(5, 3)</a:t>
            </a:r>
          </a:p>
          <a:p>
            <a:r>
              <a:rPr lang="id-ID" b="0" dirty="0">
                <a:solidFill>
                  <a:srgbClr val="FF0000"/>
                </a:solidFill>
                <a:effectLst/>
                <a:latin typeface="Consolas" panose="020B0609020204030204" pitchFamily="49" charset="0"/>
              </a:rPr>
              <a:t>        self.assertEqual(result, 2)</a:t>
            </a:r>
          </a:p>
        </p:txBody>
      </p:sp>
      <p:sp>
        <p:nvSpPr>
          <p:cNvPr id="14" name="TextBox 13">
            <a:extLst>
              <a:ext uri="{FF2B5EF4-FFF2-40B4-BE49-F238E27FC236}">
                <a16:creationId xmlns:a16="http://schemas.microsoft.com/office/drawing/2014/main" id="{5E108C9E-C9EC-6701-24DF-FAD099B650FB}"/>
              </a:ext>
            </a:extLst>
          </p:cNvPr>
          <p:cNvSpPr txBox="1"/>
          <p:nvPr/>
        </p:nvSpPr>
        <p:spPr>
          <a:xfrm>
            <a:off x="6218583" y="2024994"/>
            <a:ext cx="5691808" cy="3970318"/>
          </a:xfrm>
          <a:prstGeom prst="rect">
            <a:avLst/>
          </a:prstGeom>
          <a:noFill/>
        </p:spPr>
        <p:txBody>
          <a:bodyPr wrap="square">
            <a:spAutoFit/>
          </a:bodyPr>
          <a:lstStyle/>
          <a:p>
            <a:r>
              <a:rPr lang="id-ID" b="0" dirty="0">
                <a:solidFill>
                  <a:srgbClr val="FF0000"/>
                </a:solidFill>
                <a:effectLst/>
                <a:latin typeface="Consolas" panose="020B0609020204030204" pitchFamily="49" charset="0"/>
              </a:rPr>
              <a:t>def test_multiplication(self):</a:t>
            </a:r>
          </a:p>
          <a:p>
            <a:r>
              <a:rPr lang="id-ID" b="0" dirty="0">
                <a:solidFill>
                  <a:srgbClr val="FF0000"/>
                </a:solidFill>
                <a:effectLst/>
                <a:latin typeface="Consolas" panose="020B0609020204030204" pitchFamily="49" charset="0"/>
              </a:rPr>
              <a:t>        result = multiply(2, 3)</a:t>
            </a:r>
          </a:p>
          <a:p>
            <a:r>
              <a:rPr lang="id-ID" b="0" dirty="0">
                <a:solidFill>
                  <a:srgbClr val="FF0000"/>
                </a:solidFill>
                <a:effectLst/>
                <a:latin typeface="Consolas" panose="020B0609020204030204" pitchFamily="49" charset="0"/>
              </a:rPr>
              <a:t>        self.assertEqual(result, 6)</a:t>
            </a:r>
          </a:p>
          <a:p>
            <a:br>
              <a:rPr lang="id-ID" b="0" dirty="0">
                <a:solidFill>
                  <a:srgbClr val="FF0000"/>
                </a:solidFill>
                <a:effectLst/>
                <a:latin typeface="Consolas" panose="020B0609020204030204" pitchFamily="49" charset="0"/>
              </a:rPr>
            </a:br>
            <a:r>
              <a:rPr lang="id-ID" b="0" dirty="0">
                <a:solidFill>
                  <a:srgbClr val="FF0000"/>
                </a:solidFill>
                <a:effectLst/>
                <a:latin typeface="Consolas" panose="020B0609020204030204" pitchFamily="49" charset="0"/>
              </a:rPr>
              <a:t>    def test_division(self):</a:t>
            </a:r>
          </a:p>
          <a:p>
            <a:r>
              <a:rPr lang="id-ID" b="0" dirty="0">
                <a:solidFill>
                  <a:srgbClr val="FF0000"/>
                </a:solidFill>
                <a:effectLst/>
                <a:latin typeface="Consolas" panose="020B0609020204030204" pitchFamily="49" charset="0"/>
              </a:rPr>
              <a:t>        result = divide(10, 2)</a:t>
            </a:r>
          </a:p>
          <a:p>
            <a:r>
              <a:rPr lang="id-ID" b="0" dirty="0">
                <a:solidFill>
                  <a:srgbClr val="FF0000"/>
                </a:solidFill>
                <a:effectLst/>
                <a:latin typeface="Consolas" panose="020B0609020204030204" pitchFamily="49" charset="0"/>
              </a:rPr>
              <a:t>        self.assertEqual(result, 5)</a:t>
            </a:r>
          </a:p>
          <a:p>
            <a:br>
              <a:rPr lang="id-ID" b="0" dirty="0">
                <a:solidFill>
                  <a:srgbClr val="FF0000"/>
                </a:solidFill>
                <a:effectLst/>
                <a:latin typeface="Consolas" panose="020B0609020204030204" pitchFamily="49" charset="0"/>
              </a:rPr>
            </a:br>
            <a:r>
              <a:rPr lang="id-ID" b="0" dirty="0">
                <a:solidFill>
                  <a:srgbClr val="FF0000"/>
                </a:solidFill>
                <a:effectLst/>
                <a:latin typeface="Consolas" panose="020B0609020204030204" pitchFamily="49" charset="0"/>
              </a:rPr>
              <a:t>    def test_divide_by_zero(self):</a:t>
            </a:r>
          </a:p>
          <a:p>
            <a:r>
              <a:rPr lang="id-ID" b="0" dirty="0">
                <a:solidFill>
                  <a:srgbClr val="FF0000"/>
                </a:solidFill>
                <a:effectLst/>
                <a:latin typeface="Consolas" panose="020B0609020204030204" pitchFamily="49" charset="0"/>
              </a:rPr>
              <a:t>        with self.assertRaises(ValueError):</a:t>
            </a:r>
          </a:p>
          <a:p>
            <a:r>
              <a:rPr lang="id-ID" b="0" dirty="0">
                <a:solidFill>
                  <a:srgbClr val="FF0000"/>
                </a:solidFill>
                <a:effectLst/>
                <a:latin typeface="Consolas" panose="020B0609020204030204" pitchFamily="49" charset="0"/>
              </a:rPr>
              <a:t>            divide(5, 0)</a:t>
            </a:r>
          </a:p>
          <a:p>
            <a:br>
              <a:rPr lang="id-ID" b="0" dirty="0">
                <a:solidFill>
                  <a:srgbClr val="FF0000"/>
                </a:solidFill>
                <a:effectLst/>
                <a:latin typeface="Consolas" panose="020B0609020204030204" pitchFamily="49" charset="0"/>
              </a:rPr>
            </a:br>
            <a:r>
              <a:rPr lang="id-ID" b="0" dirty="0">
                <a:solidFill>
                  <a:srgbClr val="FF0000"/>
                </a:solidFill>
                <a:effectLst/>
                <a:latin typeface="Consolas" panose="020B0609020204030204" pitchFamily="49" charset="0"/>
              </a:rPr>
              <a:t>if __name__ == '__main__':</a:t>
            </a:r>
          </a:p>
          <a:p>
            <a:r>
              <a:rPr lang="id-ID" b="0" dirty="0">
                <a:solidFill>
                  <a:srgbClr val="FF0000"/>
                </a:solidFill>
                <a:effectLst/>
                <a:latin typeface="Consolas" panose="020B0609020204030204" pitchFamily="49" charset="0"/>
              </a:rPr>
              <a:t>    unittest.main()</a:t>
            </a:r>
          </a:p>
        </p:txBody>
      </p:sp>
    </p:spTree>
    <p:extLst>
      <p:ext uri="{BB962C8B-B14F-4D97-AF65-F5344CB8AC3E}">
        <p14:creationId xmlns:p14="http://schemas.microsoft.com/office/powerpoint/2010/main" val="2612036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384534-4C4C-F02D-0D4F-D3438C1296C3}"/>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3253"/>
            <a:ext cx="12192000" cy="6877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accent1">
                <a:alpha val="7000"/>
              </a:schemeClr>
            </a:glow>
          </a:effectLst>
        </p:spPr>
      </p:pic>
      <p:sp>
        <p:nvSpPr>
          <p:cNvPr id="3" name="TextBox 2">
            <a:extLst>
              <a:ext uri="{FF2B5EF4-FFF2-40B4-BE49-F238E27FC236}">
                <a16:creationId xmlns:a16="http://schemas.microsoft.com/office/drawing/2014/main" id="{E51749C1-9336-6817-2C8E-1CCF1A05672C}"/>
              </a:ext>
            </a:extLst>
          </p:cNvPr>
          <p:cNvSpPr txBox="1"/>
          <p:nvPr/>
        </p:nvSpPr>
        <p:spPr>
          <a:xfrm>
            <a:off x="-2" y="-7295"/>
            <a:ext cx="12192000" cy="2031325"/>
          </a:xfrm>
          <a:prstGeom prst="rect">
            <a:avLst/>
          </a:prstGeom>
          <a:noFill/>
        </p:spPr>
        <p:txBody>
          <a:bodyPr wrap="square" rtlCol="0">
            <a:spAutoFit/>
          </a:bodyPr>
          <a:lstStyle/>
          <a:p>
            <a:pPr algn="just"/>
            <a:r>
              <a:rPr lang="en-US" b="1" dirty="0">
                <a:latin typeface="Cambria" panose="02040503050406030204" pitchFamily="18" charset="0"/>
                <a:ea typeface="Cambria" panose="02040503050406030204" pitchFamily="18" charset="0"/>
              </a:rPr>
              <a:t>2.   </a:t>
            </a:r>
            <a:r>
              <a:rPr lang="en-US" b="1" dirty="0" err="1">
                <a:latin typeface="Cambria" panose="02040503050406030204" pitchFamily="18" charset="0"/>
                <a:ea typeface="Cambria" panose="02040503050406030204" pitchFamily="18" charset="0"/>
              </a:rPr>
              <a:t>Pengujian</a:t>
            </a:r>
            <a:r>
              <a:rPr lang="en-US" b="1" dirty="0">
                <a:latin typeface="Cambria" panose="02040503050406030204" pitchFamily="18" charset="0"/>
                <a:ea typeface="Cambria" panose="02040503050406030204" pitchFamily="18" charset="0"/>
              </a:rPr>
              <a:t> Unit </a:t>
            </a:r>
            <a:r>
              <a:rPr lang="en-US" b="1" dirty="0" err="1">
                <a:latin typeface="Cambria" panose="02040503050406030204" pitchFamily="18" charset="0"/>
                <a:ea typeface="Cambria" panose="02040503050406030204" pitchFamily="18" charset="0"/>
              </a:rPr>
              <a:t>dengan</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modul</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Unittest</a:t>
            </a:r>
            <a:r>
              <a:rPr lang="en-US" b="1" dirty="0">
                <a:latin typeface="Cambria" panose="02040503050406030204" pitchFamily="18" charset="0"/>
                <a:ea typeface="Cambria" panose="02040503050406030204" pitchFamily="18" charset="0"/>
              </a:rPr>
              <a:t>” di Python </a:t>
            </a:r>
          </a:p>
          <a:p>
            <a:pPr marL="342900" indent="-342900" algn="just">
              <a:buAutoNum type="arabicPeriod"/>
            </a:pPr>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b.   </a:t>
            </a:r>
            <a:r>
              <a:rPr lang="en-US" dirty="0" err="1">
                <a:latin typeface="Cambria" panose="02040503050406030204" pitchFamily="18" charset="0"/>
                <a:ea typeface="Cambria" panose="02040503050406030204" pitchFamily="18" charset="0"/>
              </a:rPr>
              <a:t>Membuat</a:t>
            </a:r>
            <a:r>
              <a:rPr lang="en-US" dirty="0">
                <a:latin typeface="Cambria" panose="02040503050406030204" pitchFamily="18" charset="0"/>
                <a:ea typeface="Cambria" panose="02040503050406030204" pitchFamily="18" charset="0"/>
              </a:rPr>
              <a:t> File </a:t>
            </a:r>
            <a:r>
              <a:rPr lang="en-US" dirty="0" err="1">
                <a:latin typeface="Cambria" panose="02040503050406030204" pitchFamily="18" charset="0"/>
                <a:ea typeface="Cambria" panose="02040503050406030204" pitchFamily="18" charset="0"/>
              </a:rPr>
              <a:t>Fungsi</a:t>
            </a: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err="1">
                <a:solidFill>
                  <a:srgbClr val="374151"/>
                </a:solidFill>
                <a:latin typeface="Cambria" panose="02040503050406030204" pitchFamily="18" charset="0"/>
                <a:ea typeface="Cambria" panose="02040503050406030204" pitchFamily="18" charset="0"/>
              </a:rPr>
              <a:t>Memb</a:t>
            </a:r>
            <a:r>
              <a:rPr lang="id-ID" b="0" i="0" dirty="0">
                <a:solidFill>
                  <a:srgbClr val="374151"/>
                </a:solidFill>
                <a:effectLst/>
                <a:latin typeface="Cambria" panose="02040503050406030204" pitchFamily="18" charset="0"/>
                <a:ea typeface="Cambria" panose="02040503050406030204" pitchFamily="18" charset="0"/>
              </a:rPr>
              <a:t>uat file </a:t>
            </a:r>
            <a:r>
              <a:rPr lang="en-US" dirty="0" err="1">
                <a:solidFill>
                  <a:srgbClr val="374151"/>
                </a:solidFill>
                <a:latin typeface="Cambria" panose="02040503050406030204" pitchFamily="18" charset="0"/>
                <a:ea typeface="Cambria" panose="02040503050406030204" pitchFamily="18" charset="0"/>
              </a:rPr>
              <a:t>fungsi</a:t>
            </a:r>
            <a:r>
              <a:rPr lang="id-ID" b="0" i="0" dirty="0">
                <a:solidFill>
                  <a:srgbClr val="374151"/>
                </a:solidFill>
                <a:effectLst/>
                <a:latin typeface="Cambria" panose="02040503050406030204" pitchFamily="18" charset="0"/>
                <a:ea typeface="Cambria" panose="02040503050406030204" pitchFamily="18" charset="0"/>
              </a:rPr>
              <a:t> untuk </a:t>
            </a:r>
            <a:r>
              <a:rPr lang="en-US" dirty="0">
                <a:solidFill>
                  <a:srgbClr val="374151"/>
                </a:solidFill>
                <a:latin typeface="Cambria" panose="02040503050406030204" pitchFamily="18" charset="0"/>
                <a:ea typeface="Cambria" panose="02040503050406030204" pitchFamily="18" charset="0"/>
              </a:rPr>
              <a:t>di </a:t>
            </a:r>
            <a:r>
              <a:rPr lang="en-US" dirty="0" err="1">
                <a:solidFill>
                  <a:srgbClr val="374151"/>
                </a:solidFill>
                <a:latin typeface="Cambria" panose="02040503050406030204" pitchFamily="18" charset="0"/>
                <a:ea typeface="Cambria" panose="02040503050406030204" pitchFamily="18" charset="0"/>
              </a:rPr>
              <a:t>impor</a:t>
            </a:r>
            <a:r>
              <a:rPr lang="en-US" dirty="0">
                <a:solidFill>
                  <a:srgbClr val="374151"/>
                </a:solidFill>
                <a:latin typeface="Cambria" panose="02040503050406030204" pitchFamily="18" charset="0"/>
                <a:ea typeface="Cambria" panose="02040503050406030204" pitchFamily="18" charset="0"/>
              </a:rPr>
              <a:t> </a:t>
            </a:r>
            <a:r>
              <a:rPr lang="en-US" b="0" i="0" dirty="0">
                <a:solidFill>
                  <a:srgbClr val="374151"/>
                </a:solidFill>
                <a:effectLst/>
                <a:latin typeface="Cambria" panose="02040503050406030204" pitchFamily="18" charset="0"/>
                <a:ea typeface="Cambria" panose="02040503050406030204" pitchFamily="18" charset="0"/>
              </a:rPr>
              <a:t>dan </a:t>
            </a:r>
            <a:r>
              <a:rPr lang="en-US" b="0" i="0" dirty="0" err="1">
                <a:solidFill>
                  <a:srgbClr val="374151"/>
                </a:solidFill>
                <a:effectLst/>
                <a:latin typeface="Cambria" panose="02040503050406030204" pitchFamily="18" charset="0"/>
                <a:ea typeface="Cambria" panose="02040503050406030204" pitchFamily="18" charset="0"/>
              </a:rPr>
              <a:t>menyimpannya</a:t>
            </a:r>
            <a:r>
              <a:rPr lang="en-US" b="0" i="0" dirty="0">
                <a:solidFill>
                  <a:srgbClr val="374151"/>
                </a:solidFill>
                <a:effectLst/>
                <a:latin typeface="Cambria" panose="02040503050406030204" pitchFamily="18" charset="0"/>
                <a:ea typeface="Cambria" panose="02040503050406030204" pitchFamily="18" charset="0"/>
              </a:rPr>
              <a:t> </a:t>
            </a:r>
            <a:r>
              <a:rPr lang="en-US" b="0" i="0" dirty="0" err="1">
                <a:solidFill>
                  <a:srgbClr val="374151"/>
                </a:solidFill>
                <a:effectLst/>
                <a:latin typeface="Cambria" panose="02040503050406030204" pitchFamily="18" charset="0"/>
                <a:ea typeface="Cambria" panose="02040503050406030204" pitchFamily="18" charset="0"/>
              </a:rPr>
              <a:t>dengan</a:t>
            </a:r>
            <a:r>
              <a:rPr lang="en-US" b="0" i="0" dirty="0">
                <a:solidFill>
                  <a:srgbClr val="374151"/>
                </a:solidFill>
                <a:effectLst/>
                <a:latin typeface="Cambria" panose="02040503050406030204" pitchFamily="18" charset="0"/>
                <a:ea typeface="Cambria" panose="02040503050406030204" pitchFamily="18" charset="0"/>
              </a:rPr>
              <a:t> </a:t>
            </a:r>
            <a:r>
              <a:rPr lang="en-US" b="0" i="0" dirty="0" err="1">
                <a:solidFill>
                  <a:srgbClr val="374151"/>
                </a:solidFill>
                <a:effectLst/>
                <a:latin typeface="Cambria" panose="02040503050406030204" pitchFamily="18" charset="0"/>
                <a:ea typeface="Cambria" panose="02040503050406030204" pitchFamily="18" charset="0"/>
              </a:rPr>
              <a:t>nama</a:t>
            </a:r>
            <a:r>
              <a:rPr lang="en-US" b="0" i="0" dirty="0">
                <a:solidFill>
                  <a:srgbClr val="374151"/>
                </a:solidFill>
                <a:effectLst/>
                <a:latin typeface="Cambria" panose="02040503050406030204" pitchFamily="18" charset="0"/>
                <a:ea typeface="Cambria" panose="02040503050406030204" pitchFamily="18" charset="0"/>
              </a:rPr>
              <a:t> </a:t>
            </a:r>
            <a:r>
              <a:rPr lang="en-US" b="1" i="0" dirty="0">
                <a:solidFill>
                  <a:srgbClr val="374151"/>
                </a:solidFill>
                <a:effectLst/>
                <a:latin typeface="Cambria" panose="02040503050406030204" pitchFamily="18" charset="0"/>
                <a:ea typeface="Cambria" panose="02040503050406030204" pitchFamily="18" charset="0"/>
              </a:rPr>
              <a:t>“calculator.py”</a:t>
            </a:r>
            <a:endParaRPr lang="en-US" b="1" dirty="0">
              <a:latin typeface="Cambria" panose="02040503050406030204" pitchFamily="18" charset="0"/>
              <a:ea typeface="Cambria" panose="02040503050406030204" pitchFamily="18" charset="0"/>
            </a:endParaRPr>
          </a:p>
          <a:p>
            <a:pPr algn="just"/>
            <a:endParaRPr lang="id-ID" b="0" i="0" dirty="0">
              <a:solidFill>
                <a:srgbClr val="374151"/>
              </a:solidFill>
              <a:effectLst/>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p:txBody>
      </p:sp>
      <p:sp>
        <p:nvSpPr>
          <p:cNvPr id="6" name="Rectangle 5">
            <a:extLst>
              <a:ext uri="{FF2B5EF4-FFF2-40B4-BE49-F238E27FC236}">
                <a16:creationId xmlns:a16="http://schemas.microsoft.com/office/drawing/2014/main" id="{01C53076-DB46-5D7A-C40C-8A7D451FE950}"/>
              </a:ext>
            </a:extLst>
          </p:cNvPr>
          <p:cNvSpPr/>
          <p:nvPr/>
        </p:nvSpPr>
        <p:spPr>
          <a:xfrm>
            <a:off x="198784" y="1842052"/>
            <a:ext cx="5791200" cy="467801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a:extLst>
              <a:ext uri="{FF2B5EF4-FFF2-40B4-BE49-F238E27FC236}">
                <a16:creationId xmlns:a16="http://schemas.microsoft.com/office/drawing/2014/main" id="{2FA2F150-A364-84F4-2115-F1F9E07C508B}"/>
              </a:ext>
            </a:extLst>
          </p:cNvPr>
          <p:cNvSpPr txBox="1"/>
          <p:nvPr/>
        </p:nvSpPr>
        <p:spPr>
          <a:xfrm>
            <a:off x="106020" y="1444488"/>
            <a:ext cx="2027583" cy="369332"/>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Source Code</a:t>
            </a:r>
            <a:endParaRPr lang="id-ID"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1E668918-F9C9-9BB6-6B3E-C0A3E7148E4E}"/>
              </a:ext>
            </a:extLst>
          </p:cNvPr>
          <p:cNvSpPr txBox="1"/>
          <p:nvPr/>
        </p:nvSpPr>
        <p:spPr>
          <a:xfrm>
            <a:off x="255105" y="2049839"/>
            <a:ext cx="6188764" cy="4247317"/>
          </a:xfrm>
          <a:prstGeom prst="rect">
            <a:avLst/>
          </a:prstGeom>
          <a:noFill/>
        </p:spPr>
        <p:txBody>
          <a:bodyPr wrap="square">
            <a:spAutoFit/>
          </a:bodyPr>
          <a:lstStyle/>
          <a:p>
            <a:r>
              <a:rPr lang="id-ID" dirty="0">
                <a:solidFill>
                  <a:srgbClr val="FF0000"/>
                </a:solidFill>
              </a:rPr>
              <a:t># </a:t>
            </a:r>
            <a:r>
              <a:rPr lang="en-US" dirty="0">
                <a:solidFill>
                  <a:srgbClr val="FF0000"/>
                </a:solidFill>
              </a:rPr>
              <a:t>c</a:t>
            </a:r>
            <a:r>
              <a:rPr lang="id-ID" dirty="0">
                <a:solidFill>
                  <a:srgbClr val="FF0000"/>
                </a:solidFill>
              </a:rPr>
              <a:t>al</a:t>
            </a:r>
            <a:r>
              <a:rPr lang="en-US" dirty="0">
                <a:solidFill>
                  <a:srgbClr val="FF0000"/>
                </a:solidFill>
              </a:rPr>
              <a:t>c</a:t>
            </a:r>
            <a:r>
              <a:rPr lang="id-ID" dirty="0">
                <a:solidFill>
                  <a:srgbClr val="FF0000"/>
                </a:solidFill>
              </a:rPr>
              <a:t>ulator.py</a:t>
            </a:r>
          </a:p>
          <a:p>
            <a:endParaRPr lang="id-ID" dirty="0">
              <a:solidFill>
                <a:srgbClr val="FF0000"/>
              </a:solidFill>
            </a:endParaRPr>
          </a:p>
          <a:p>
            <a:r>
              <a:rPr lang="id-ID" dirty="0">
                <a:solidFill>
                  <a:srgbClr val="FF0000"/>
                </a:solidFill>
              </a:rPr>
              <a:t>def add(x, y):</a:t>
            </a:r>
          </a:p>
          <a:p>
            <a:r>
              <a:rPr lang="id-ID" dirty="0">
                <a:solidFill>
                  <a:srgbClr val="FF0000"/>
                </a:solidFill>
              </a:rPr>
              <a:t>    return x + y</a:t>
            </a:r>
          </a:p>
          <a:p>
            <a:endParaRPr lang="id-ID" dirty="0">
              <a:solidFill>
                <a:srgbClr val="FF0000"/>
              </a:solidFill>
            </a:endParaRPr>
          </a:p>
          <a:p>
            <a:r>
              <a:rPr lang="id-ID" dirty="0">
                <a:solidFill>
                  <a:srgbClr val="FF0000"/>
                </a:solidFill>
              </a:rPr>
              <a:t>def subtract(x, y):</a:t>
            </a:r>
          </a:p>
          <a:p>
            <a:r>
              <a:rPr lang="id-ID" dirty="0">
                <a:solidFill>
                  <a:srgbClr val="FF0000"/>
                </a:solidFill>
              </a:rPr>
              <a:t>    return x - y</a:t>
            </a:r>
          </a:p>
          <a:p>
            <a:endParaRPr lang="id-ID" dirty="0">
              <a:solidFill>
                <a:srgbClr val="FF0000"/>
              </a:solidFill>
            </a:endParaRPr>
          </a:p>
          <a:p>
            <a:r>
              <a:rPr lang="id-ID" dirty="0">
                <a:solidFill>
                  <a:srgbClr val="FF0000"/>
                </a:solidFill>
              </a:rPr>
              <a:t>def multiply(x, y):</a:t>
            </a:r>
          </a:p>
          <a:p>
            <a:r>
              <a:rPr lang="id-ID" dirty="0">
                <a:solidFill>
                  <a:srgbClr val="FF0000"/>
                </a:solidFill>
              </a:rPr>
              <a:t>    return x * y</a:t>
            </a:r>
          </a:p>
          <a:p>
            <a:endParaRPr lang="id-ID" dirty="0">
              <a:solidFill>
                <a:srgbClr val="FF0000"/>
              </a:solidFill>
            </a:endParaRPr>
          </a:p>
          <a:p>
            <a:r>
              <a:rPr lang="id-ID" dirty="0">
                <a:solidFill>
                  <a:srgbClr val="FF0000"/>
                </a:solidFill>
              </a:rPr>
              <a:t>def divide(x, y):</a:t>
            </a:r>
          </a:p>
          <a:p>
            <a:r>
              <a:rPr lang="id-ID" dirty="0">
                <a:solidFill>
                  <a:srgbClr val="FF0000"/>
                </a:solidFill>
              </a:rPr>
              <a:t>    if y == 0:</a:t>
            </a:r>
          </a:p>
          <a:p>
            <a:r>
              <a:rPr lang="id-ID" dirty="0">
                <a:solidFill>
                  <a:srgbClr val="FF0000"/>
                </a:solidFill>
              </a:rPr>
              <a:t>        raise ValueError("Error: division by zero is not allowed")</a:t>
            </a:r>
          </a:p>
          <a:p>
            <a:r>
              <a:rPr lang="id-ID" dirty="0">
                <a:solidFill>
                  <a:srgbClr val="FF0000"/>
                </a:solidFill>
              </a:rPr>
              <a:t>    return x / y</a:t>
            </a:r>
          </a:p>
        </p:txBody>
      </p:sp>
      <p:pic>
        <p:nvPicPr>
          <p:cNvPr id="9" name="Picture 8">
            <a:extLst>
              <a:ext uri="{FF2B5EF4-FFF2-40B4-BE49-F238E27FC236}">
                <a16:creationId xmlns:a16="http://schemas.microsoft.com/office/drawing/2014/main" id="{FCB8E819-58FA-C25A-0BE0-40D7F3704D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2018" y="1813820"/>
            <a:ext cx="5989980" cy="4706250"/>
          </a:xfrm>
          <a:prstGeom prst="rect">
            <a:avLst/>
          </a:prstGeom>
        </p:spPr>
      </p:pic>
    </p:spTree>
    <p:extLst>
      <p:ext uri="{BB962C8B-B14F-4D97-AF65-F5344CB8AC3E}">
        <p14:creationId xmlns:p14="http://schemas.microsoft.com/office/powerpoint/2010/main" val="3400121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384534-4C4C-F02D-0D4F-D3438C1296C3}"/>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3253"/>
            <a:ext cx="12192000" cy="6877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accent1">
                <a:alpha val="7000"/>
              </a:schemeClr>
            </a:glow>
          </a:effectLst>
        </p:spPr>
      </p:pic>
      <p:sp>
        <p:nvSpPr>
          <p:cNvPr id="3" name="TextBox 2">
            <a:extLst>
              <a:ext uri="{FF2B5EF4-FFF2-40B4-BE49-F238E27FC236}">
                <a16:creationId xmlns:a16="http://schemas.microsoft.com/office/drawing/2014/main" id="{E51749C1-9336-6817-2C8E-1CCF1A05672C}"/>
              </a:ext>
            </a:extLst>
          </p:cNvPr>
          <p:cNvSpPr txBox="1"/>
          <p:nvPr/>
        </p:nvSpPr>
        <p:spPr>
          <a:xfrm>
            <a:off x="-2" y="72217"/>
            <a:ext cx="12192000" cy="1477328"/>
          </a:xfrm>
          <a:prstGeom prst="rect">
            <a:avLst/>
          </a:prstGeom>
          <a:noFill/>
        </p:spPr>
        <p:txBody>
          <a:bodyPr wrap="square" rtlCol="0">
            <a:spAutoFit/>
          </a:bodyPr>
          <a:lstStyle/>
          <a:p>
            <a:pPr algn="just"/>
            <a:r>
              <a:rPr lang="en-US" dirty="0">
                <a:latin typeface="Cambria" panose="02040503050406030204" pitchFamily="18" charset="0"/>
                <a:ea typeface="Cambria" panose="02040503050406030204" pitchFamily="18" charset="0"/>
              </a:rPr>
              <a:t>c.   </a:t>
            </a:r>
            <a:r>
              <a:rPr lang="en-US" dirty="0" err="1">
                <a:latin typeface="Cambria" panose="02040503050406030204" pitchFamily="18" charset="0"/>
                <a:ea typeface="Cambria" panose="02040503050406030204" pitchFamily="18" charset="0"/>
              </a:rPr>
              <a:t>Memastikan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kembali</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fungsi</a:t>
            </a:r>
            <a:r>
              <a:rPr lang="en-US" dirty="0">
                <a:latin typeface="Cambria" panose="02040503050406030204" pitchFamily="18" charset="0"/>
                <a:ea typeface="Cambria" panose="02040503050406030204" pitchFamily="18" charset="0"/>
              </a:rPr>
              <a:t> yang </a:t>
            </a:r>
            <a:r>
              <a:rPr lang="en-US" dirty="0" err="1">
                <a:latin typeface="Cambria" panose="02040503050406030204" pitchFamily="18" charset="0"/>
                <a:ea typeface="Cambria" panose="02040503050406030204" pitchFamily="18" charset="0"/>
              </a:rPr>
              <a:t>ingin</a:t>
            </a:r>
            <a:r>
              <a:rPr lang="en-US" dirty="0">
                <a:latin typeface="Cambria" panose="02040503050406030204" pitchFamily="18" charset="0"/>
                <a:ea typeface="Cambria" panose="02040503050406030204" pitchFamily="18" charset="0"/>
              </a:rPr>
              <a:t> di uji di file test </a:t>
            </a:r>
            <a:r>
              <a:rPr lang="en-US" b="1" dirty="0">
                <a:latin typeface="Cambria" panose="02040503050406030204" pitchFamily="18" charset="0"/>
                <a:ea typeface="Cambria" panose="02040503050406030204" pitchFamily="18" charset="0"/>
              </a:rPr>
              <a:t>“test.calculator.py” </a:t>
            </a:r>
            <a:r>
              <a:rPr lang="en-US" dirty="0">
                <a:latin typeface="Cambria" panose="02040503050406030204" pitchFamily="18" charset="0"/>
                <a:ea typeface="Cambria" panose="02040503050406030204" pitchFamily="18" charset="0"/>
              </a:rPr>
              <a:t>di </a:t>
            </a:r>
            <a:r>
              <a:rPr lang="en-US" dirty="0" err="1">
                <a:latin typeface="Cambria" panose="02040503050406030204" pitchFamily="18" charset="0"/>
                <a:ea typeface="Cambria" panose="02040503050406030204" pitchFamily="18" charset="0"/>
              </a:rPr>
              <a:t>impor</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dari</a:t>
            </a:r>
            <a:r>
              <a:rPr lang="en-US" dirty="0">
                <a:latin typeface="Cambria" panose="02040503050406030204" pitchFamily="18" charset="0"/>
                <a:ea typeface="Cambria" panose="02040503050406030204" pitchFamily="18" charset="0"/>
              </a:rPr>
              <a:t> file </a:t>
            </a:r>
            <a:r>
              <a:rPr lang="en-US" dirty="0" err="1">
                <a:latin typeface="Cambria" panose="02040503050406030204" pitchFamily="18" charset="0"/>
                <a:ea typeface="Cambria" panose="02040503050406030204" pitchFamily="18" charset="0"/>
              </a:rPr>
              <a:t>fungsi</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utama</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kalkulator</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yaitu</a:t>
            </a:r>
            <a:r>
              <a:rPr lang="en-US"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“calculator.py”</a:t>
            </a:r>
          </a:p>
          <a:p>
            <a:pPr algn="just"/>
            <a:endParaRPr lang="id-ID" b="0" i="0" dirty="0">
              <a:solidFill>
                <a:srgbClr val="374151"/>
              </a:solidFill>
              <a:effectLst/>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2FA2F150-A364-84F4-2115-F1F9E07C508B}"/>
              </a:ext>
            </a:extLst>
          </p:cNvPr>
          <p:cNvSpPr txBox="1"/>
          <p:nvPr/>
        </p:nvSpPr>
        <p:spPr>
          <a:xfrm>
            <a:off x="0" y="927653"/>
            <a:ext cx="12191998"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err="1">
                <a:latin typeface="Cambria" panose="02040503050406030204" pitchFamily="18" charset="0"/>
                <a:ea typeface="Cambria" panose="02040503050406030204" pitchFamily="18" charset="0"/>
              </a:rPr>
              <a:t>Menjalankan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Tes</a:t>
            </a:r>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Untuk</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menjalankan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tes</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jalankan</a:t>
            </a:r>
            <a:r>
              <a:rPr lang="en-US" dirty="0">
                <a:latin typeface="Cambria" panose="02040503050406030204" pitchFamily="18" charset="0"/>
                <a:ea typeface="Cambria" panose="02040503050406030204" pitchFamily="18" charset="0"/>
              </a:rPr>
              <a:t> file “Kalkulator.test.py”, </a:t>
            </a:r>
            <a:r>
              <a:rPr lang="en-US" dirty="0" err="1">
                <a:latin typeface="Cambria" panose="02040503050406030204" pitchFamily="18" charset="0"/>
                <a:ea typeface="Cambria" panose="02040503050406030204" pitchFamily="18" charset="0"/>
              </a:rPr>
              <a:t>buka</a:t>
            </a:r>
            <a:r>
              <a:rPr lang="en-US" dirty="0">
                <a:latin typeface="Cambria" panose="02040503050406030204" pitchFamily="18" charset="0"/>
                <a:ea typeface="Cambria" panose="02040503050406030204" pitchFamily="18" charset="0"/>
              </a:rPr>
              <a:t> Terminal </a:t>
            </a:r>
            <a:r>
              <a:rPr lang="en-US" dirty="0" err="1">
                <a:latin typeface="Cambria" panose="02040503050406030204" pitchFamily="18" charset="0"/>
                <a:ea typeface="Cambria" panose="02040503050406030204" pitchFamily="18" charset="0"/>
              </a:rPr>
              <a:t>atau</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Cmd</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masuk</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ke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direktori</a:t>
            </a:r>
            <a:r>
              <a:rPr lang="en-US" dirty="0">
                <a:latin typeface="Cambria" panose="02040503050406030204" pitchFamily="18" charset="0"/>
                <a:ea typeface="Cambria" panose="02040503050406030204" pitchFamily="18" charset="0"/>
              </a:rPr>
              <a:t> yang </a:t>
            </a:r>
            <a:r>
              <a:rPr lang="en-US" dirty="0" err="1">
                <a:latin typeface="Cambria" panose="02040503050406030204" pitchFamily="18" charset="0"/>
                <a:ea typeface="Cambria" panose="02040503050406030204" pitchFamily="18" charset="0"/>
              </a:rPr>
              <a:t>berisi</a:t>
            </a:r>
            <a:r>
              <a:rPr lang="en-US" dirty="0">
                <a:latin typeface="Cambria" panose="02040503050406030204" pitchFamily="18" charset="0"/>
                <a:ea typeface="Cambria" panose="02040503050406030204" pitchFamily="18" charset="0"/>
              </a:rPr>
              <a:t> file </a:t>
            </a:r>
            <a:r>
              <a:rPr lang="en-US" dirty="0" err="1">
                <a:latin typeface="Cambria" panose="02040503050406030204" pitchFamily="18" charset="0"/>
                <a:ea typeface="Cambria" panose="02040503050406030204" pitchFamily="18" charset="0"/>
              </a:rPr>
              <a:t>tes</a:t>
            </a:r>
            <a:r>
              <a:rPr lang="en-US" dirty="0">
                <a:latin typeface="Cambria" panose="02040503050406030204" pitchFamily="18" charset="0"/>
                <a:ea typeface="Cambria" panose="02040503050406030204" pitchFamily="18" charset="0"/>
              </a:rPr>
              <a:t> dan </a:t>
            </a:r>
            <a:r>
              <a:rPr lang="en-US" dirty="0" err="1">
                <a:latin typeface="Cambria" panose="02040503050406030204" pitchFamily="18" charset="0"/>
                <a:ea typeface="Cambria" panose="02040503050406030204" pitchFamily="18" charset="0"/>
              </a:rPr>
              <a:t>jalankan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perintah</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sebagai</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berikut</a:t>
            </a:r>
            <a:r>
              <a:rPr lang="en-US" dirty="0">
                <a:latin typeface="Cambria" panose="02040503050406030204" pitchFamily="18" charset="0"/>
                <a:ea typeface="Cambria" panose="02040503050406030204" pitchFamily="18" charset="0"/>
              </a:rPr>
              <a:t>:</a:t>
            </a:r>
          </a:p>
          <a:p>
            <a:pPr algn="just"/>
            <a:r>
              <a:rPr lang="en-US" b="1" dirty="0">
                <a:latin typeface="Cambria" panose="02040503050406030204" pitchFamily="18" charset="0"/>
                <a:ea typeface="Cambria" panose="02040503050406030204" pitchFamily="18" charset="0"/>
              </a:rPr>
              <a:t>“python test.calculator.py” </a:t>
            </a:r>
          </a:p>
          <a:p>
            <a:pPr algn="just"/>
            <a:endParaRPr lang="en-US" b="1"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err="1">
                <a:latin typeface="Cambria" panose="02040503050406030204" pitchFamily="18" charset="0"/>
                <a:ea typeface="Cambria" panose="02040503050406030204" pitchFamily="18" charset="0"/>
              </a:rPr>
              <a:t>Interpretasi</a:t>
            </a:r>
            <a:r>
              <a:rPr lang="en-US" dirty="0">
                <a:latin typeface="Cambria" panose="02040503050406030204" pitchFamily="18" charset="0"/>
                <a:ea typeface="Cambria" panose="02040503050406030204" pitchFamily="18" charset="0"/>
              </a:rPr>
              <a:t> Hasil </a:t>
            </a:r>
            <a:r>
              <a:rPr lang="en-US" dirty="0" err="1">
                <a:latin typeface="Cambria" panose="02040503050406030204" pitchFamily="18" charset="0"/>
                <a:ea typeface="Cambria" panose="02040503050406030204" pitchFamily="18" charset="0"/>
              </a:rPr>
              <a:t>Tes</a:t>
            </a:r>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      Hasil </a:t>
            </a:r>
            <a:r>
              <a:rPr lang="en-US" dirty="0" err="1">
                <a:latin typeface="Cambria" panose="02040503050406030204" pitchFamily="18" charset="0"/>
                <a:ea typeface="Cambria" panose="02040503050406030204" pitchFamily="18" charset="0"/>
              </a:rPr>
              <a:t>tes</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akan</a:t>
            </a:r>
            <a:r>
              <a:rPr lang="en-US" dirty="0">
                <a:latin typeface="Cambria" panose="02040503050406030204" pitchFamily="18" charset="0"/>
                <a:ea typeface="Cambria" panose="02040503050406030204" pitchFamily="18" charset="0"/>
              </a:rPr>
              <a:t> di </a:t>
            </a:r>
            <a:r>
              <a:rPr lang="en-US" dirty="0" err="1">
                <a:latin typeface="Cambria" panose="02040503050406030204" pitchFamily="18" charset="0"/>
                <a:ea typeface="Cambria" panose="02040503050406030204" pitchFamily="18" charset="0"/>
              </a:rPr>
              <a:t>tampilkan</a:t>
            </a:r>
            <a:r>
              <a:rPr lang="en-US" dirty="0">
                <a:latin typeface="Cambria" panose="02040503050406030204" pitchFamily="18" charset="0"/>
                <a:ea typeface="Cambria" panose="02040503050406030204" pitchFamily="18" charset="0"/>
              </a:rPr>
              <a:t> di terminal, </a:t>
            </a:r>
            <a:r>
              <a:rPr lang="en-US" dirty="0" err="1">
                <a:latin typeface="Cambria" panose="02040503050406030204" pitchFamily="18" charset="0"/>
                <a:ea typeface="Cambria" panose="02040503050406030204" pitchFamily="18" charset="0"/>
              </a:rPr>
              <a:t>jika</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semua</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tes</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berhasil</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dengan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kita</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dapat</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melihat</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laporan</a:t>
            </a:r>
            <a:r>
              <a:rPr lang="en-US" dirty="0">
                <a:latin typeface="Cambria" panose="02040503050406030204" pitchFamily="18" charset="0"/>
                <a:ea typeface="Cambria" panose="02040503050406030204" pitchFamily="18" charset="0"/>
              </a:rPr>
              <a:t> yang </a:t>
            </a:r>
            <a:r>
              <a:rPr lang="en-US" dirty="0" err="1">
                <a:latin typeface="Cambria" panose="02040503050406030204" pitchFamily="18" charset="0"/>
                <a:ea typeface="Cambria" panose="02040503050406030204" pitchFamily="18" charset="0"/>
              </a:rPr>
              <a:t>menyatakan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bahwa</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semua</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tes</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berjalan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dengan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baik</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Tetapi</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jika</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tes</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gagal</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maka</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akan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memberikan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laporan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mengenai</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kesalahan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tersebut</a:t>
            </a:r>
            <a:r>
              <a:rPr lang="en-US" dirty="0">
                <a:latin typeface="Cambria" panose="02040503050406030204" pitchFamily="18" charset="0"/>
                <a:ea typeface="Cambria" panose="02040503050406030204" pitchFamily="18" charset="0"/>
              </a:rPr>
              <a:t>.</a:t>
            </a:r>
          </a:p>
          <a:p>
            <a:pPr algn="just"/>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Debug &amp; </a:t>
            </a:r>
            <a:r>
              <a:rPr lang="en-US" dirty="0" err="1">
                <a:latin typeface="Cambria" panose="02040503050406030204" pitchFamily="18" charset="0"/>
                <a:ea typeface="Cambria" panose="02040503050406030204" pitchFamily="18" charset="0"/>
              </a:rPr>
              <a:t>Koreksi</a:t>
            </a:r>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      Jika </a:t>
            </a:r>
            <a:r>
              <a:rPr lang="en-US" dirty="0" err="1">
                <a:latin typeface="Cambria" panose="02040503050406030204" pitchFamily="18" charset="0"/>
                <a:ea typeface="Cambria" panose="02040503050406030204" pitchFamily="18" charset="0"/>
              </a:rPr>
              <a:t>ada</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tes</a:t>
            </a:r>
            <a:r>
              <a:rPr lang="en-US" dirty="0">
                <a:latin typeface="Cambria" panose="02040503050406030204" pitchFamily="18" charset="0"/>
                <a:ea typeface="Cambria" panose="02040503050406030204" pitchFamily="18" charset="0"/>
              </a:rPr>
              <a:t> yang </a:t>
            </a:r>
            <a:r>
              <a:rPr lang="en-US" dirty="0" err="1">
                <a:latin typeface="Cambria" panose="02040503050406030204" pitchFamily="18" charset="0"/>
                <a:ea typeface="Cambria" panose="02040503050406030204" pitchFamily="18" charset="0"/>
              </a:rPr>
              <a:t>gagal</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periksa</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laporan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kesalahan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untuk</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menemukan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masalahnya</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Perbaiki</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kode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kalkulator</a:t>
            </a:r>
            <a:r>
              <a:rPr lang="en-US" dirty="0">
                <a:latin typeface="Cambria" panose="02040503050406030204" pitchFamily="18" charset="0"/>
                <a:ea typeface="Cambria" panose="02040503050406030204" pitchFamily="18" charset="0"/>
              </a:rPr>
              <a:t> dan </a:t>
            </a:r>
            <a:r>
              <a:rPr lang="en-US" dirty="0" err="1">
                <a:latin typeface="Cambria" panose="02040503050406030204" pitchFamily="18" charset="0"/>
                <a:ea typeface="Cambria" panose="02040503050406030204" pitchFamily="18" charset="0"/>
              </a:rPr>
              <a:t>pastikan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fungsi-fungsi</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berprilaku</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sesuai</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dengan</a:t>
            </a:r>
            <a:r>
              <a:rPr lang="en-US" dirty="0">
                <a:latin typeface="Cambria" panose="02040503050406030204" pitchFamily="18" charset="0"/>
                <a:ea typeface="Cambria" panose="02040503050406030204" pitchFamily="18" charset="0"/>
              </a:rPr>
              <a:t> yang di </a:t>
            </a:r>
            <a:r>
              <a:rPr lang="en-US" dirty="0" err="1">
                <a:latin typeface="Cambria" panose="02040503050406030204" pitchFamily="18" charset="0"/>
                <a:ea typeface="Cambria" panose="02040503050406030204" pitchFamily="18" charset="0"/>
              </a:rPr>
              <a:t>harapkan</a:t>
            </a:r>
            <a:endParaRPr lang="id-ID"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65E4C139-C38D-2980-9481-9B87AB9F1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5511" y="5049078"/>
            <a:ext cx="7460973" cy="1308731"/>
          </a:xfrm>
          <a:prstGeom prst="rect">
            <a:avLst/>
          </a:prstGeom>
        </p:spPr>
      </p:pic>
    </p:spTree>
    <p:extLst>
      <p:ext uri="{BB962C8B-B14F-4D97-AF65-F5344CB8AC3E}">
        <p14:creationId xmlns:p14="http://schemas.microsoft.com/office/powerpoint/2010/main" val="1445343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384534-4C4C-F02D-0D4F-D3438C1296C3}"/>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3253"/>
            <a:ext cx="12192000" cy="6877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accent1">
                <a:alpha val="7000"/>
              </a:schemeClr>
            </a:glow>
          </a:effectLst>
        </p:spPr>
      </p:pic>
      <p:sp>
        <p:nvSpPr>
          <p:cNvPr id="2" name="TextBox 1">
            <a:extLst>
              <a:ext uri="{FF2B5EF4-FFF2-40B4-BE49-F238E27FC236}">
                <a16:creationId xmlns:a16="http://schemas.microsoft.com/office/drawing/2014/main" id="{ED68EFD8-581E-3E6B-DB8A-C5820BF33FF1}"/>
              </a:ext>
            </a:extLst>
          </p:cNvPr>
          <p:cNvSpPr txBox="1"/>
          <p:nvPr/>
        </p:nvSpPr>
        <p:spPr>
          <a:xfrm>
            <a:off x="0" y="119269"/>
            <a:ext cx="8348870"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Pada directory terminal </a:t>
            </a:r>
            <a:r>
              <a:rPr lang="en-US" dirty="0" err="1">
                <a:latin typeface="Cambria" panose="02040503050406030204" pitchFamily="18" charset="0"/>
                <a:ea typeface="Cambria" panose="02040503050406030204" pitchFamily="18" charset="0"/>
              </a:rPr>
              <a:t>menunjukan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bahwa</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hasil</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Tes</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Gagal</a:t>
            </a:r>
            <a:r>
              <a:rPr lang="en-US" dirty="0">
                <a:latin typeface="Cambria" panose="02040503050406030204" pitchFamily="18" charset="0"/>
                <a:ea typeface="Cambria" panose="02040503050406030204" pitchFamily="18" charset="0"/>
              </a:rPr>
              <a:t> / Error</a:t>
            </a:r>
            <a:endParaRPr lang="id-ID"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AF4C1EA7-F668-AFEA-1D84-74B7DD2772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439" y="1285461"/>
            <a:ext cx="10717121" cy="4837043"/>
          </a:xfrm>
          <a:prstGeom prst="rect">
            <a:avLst/>
          </a:prstGeom>
        </p:spPr>
      </p:pic>
    </p:spTree>
    <p:extLst>
      <p:ext uri="{BB962C8B-B14F-4D97-AF65-F5344CB8AC3E}">
        <p14:creationId xmlns:p14="http://schemas.microsoft.com/office/powerpoint/2010/main" val="2071679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384534-4C4C-F02D-0D4F-D3438C1296C3}"/>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3253"/>
            <a:ext cx="12192000" cy="6877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accent1">
                <a:alpha val="7000"/>
              </a:schemeClr>
            </a:glow>
          </a:effectLst>
        </p:spPr>
      </p:pic>
      <p:sp>
        <p:nvSpPr>
          <p:cNvPr id="2" name="TextBox 1">
            <a:extLst>
              <a:ext uri="{FF2B5EF4-FFF2-40B4-BE49-F238E27FC236}">
                <a16:creationId xmlns:a16="http://schemas.microsoft.com/office/drawing/2014/main" id="{ED68EFD8-581E-3E6B-DB8A-C5820BF33FF1}"/>
              </a:ext>
            </a:extLst>
          </p:cNvPr>
          <p:cNvSpPr txBox="1"/>
          <p:nvPr/>
        </p:nvSpPr>
        <p:spPr>
          <a:xfrm>
            <a:off x="0" y="119269"/>
            <a:ext cx="8348870"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Pada directory terminal </a:t>
            </a:r>
            <a:r>
              <a:rPr lang="en-US" dirty="0" err="1">
                <a:latin typeface="Cambria" panose="02040503050406030204" pitchFamily="18" charset="0"/>
                <a:ea typeface="Cambria" panose="02040503050406030204" pitchFamily="18" charset="0"/>
              </a:rPr>
              <a:t>menunjukan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bahwa</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hasil</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Tes</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Berhasil</a:t>
            </a:r>
            <a:r>
              <a:rPr lang="en-US" dirty="0">
                <a:latin typeface="Cambria" panose="02040503050406030204" pitchFamily="18" charset="0"/>
                <a:ea typeface="Cambria" panose="02040503050406030204" pitchFamily="18" charset="0"/>
              </a:rPr>
              <a:t> / Ok</a:t>
            </a:r>
            <a:endParaRPr lang="id-ID"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C7B046BE-B602-5101-5741-FD66CB6EE4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439" y="1205948"/>
            <a:ext cx="10717121" cy="5009322"/>
          </a:xfrm>
          <a:prstGeom prst="rect">
            <a:avLst/>
          </a:prstGeom>
        </p:spPr>
      </p:pic>
    </p:spTree>
    <p:extLst>
      <p:ext uri="{BB962C8B-B14F-4D97-AF65-F5344CB8AC3E}">
        <p14:creationId xmlns:p14="http://schemas.microsoft.com/office/powerpoint/2010/main" val="2394589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384534-4C4C-F02D-0D4F-D3438C1296C3}"/>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0" cy="6877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accent1">
                <a:alpha val="7000"/>
              </a:schemeClr>
            </a:glow>
          </a:effectLst>
        </p:spPr>
      </p:pic>
      <p:sp>
        <p:nvSpPr>
          <p:cNvPr id="2" name="Rectangle 1">
            <a:extLst>
              <a:ext uri="{FF2B5EF4-FFF2-40B4-BE49-F238E27FC236}">
                <a16:creationId xmlns:a16="http://schemas.microsoft.com/office/drawing/2014/main" id="{455327E8-F387-4A24-B98E-7608A4079790}"/>
              </a:ext>
            </a:extLst>
          </p:cNvPr>
          <p:cNvSpPr/>
          <p:nvPr/>
        </p:nvSpPr>
        <p:spPr>
          <a:xfrm>
            <a:off x="4423779" y="290396"/>
            <a:ext cx="3344442"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PENDAHULUAN</a:t>
            </a:r>
          </a:p>
        </p:txBody>
      </p:sp>
      <p:sp>
        <p:nvSpPr>
          <p:cNvPr id="4" name="TextBox 3">
            <a:extLst>
              <a:ext uri="{FF2B5EF4-FFF2-40B4-BE49-F238E27FC236}">
                <a16:creationId xmlns:a16="http://schemas.microsoft.com/office/drawing/2014/main" id="{BC821B30-067B-D4C4-5525-275B655AB39A}"/>
              </a:ext>
            </a:extLst>
          </p:cNvPr>
          <p:cNvSpPr txBox="1"/>
          <p:nvPr/>
        </p:nvSpPr>
        <p:spPr>
          <a:xfrm>
            <a:off x="1739347" y="1227123"/>
            <a:ext cx="8713305" cy="1754326"/>
          </a:xfrm>
          <a:prstGeom prst="rect">
            <a:avLst/>
          </a:prstGeom>
          <a:noFill/>
        </p:spPr>
        <p:txBody>
          <a:bodyPr wrap="square">
            <a:spAutoFit/>
          </a:bodyPr>
          <a:lstStyle/>
          <a:p>
            <a:pPr algn="just"/>
            <a:r>
              <a:rPr lang="id-ID" b="0" i="0" dirty="0">
                <a:solidFill>
                  <a:srgbClr val="374151"/>
                </a:solidFill>
                <a:effectLst/>
                <a:latin typeface="Cambria" panose="02040503050406030204" pitchFamily="18" charset="0"/>
                <a:ea typeface="Cambria" panose="02040503050406030204" pitchFamily="18" charset="0"/>
              </a:rPr>
              <a:t>Pengujian perangkat lunak adalah komponen penting dalam pengembangan perangkat lunak yang bertujuan untuk memastikan bahwa produk perangkat lunak berfungsi dengan baik dan sesuai dengan kebutuhan pengguna. Dalam upaya ini, ada berbagai metode pengujian yang digunakan, salah satunya adalah Whitebox Testing dan Unit Test.</a:t>
            </a:r>
            <a:endParaRPr lang="en-US" b="0" i="0" dirty="0">
              <a:solidFill>
                <a:srgbClr val="374151"/>
              </a:solidFill>
              <a:effectLst/>
              <a:latin typeface="Cambria" panose="02040503050406030204" pitchFamily="18" charset="0"/>
              <a:ea typeface="Cambria" panose="02040503050406030204" pitchFamily="18" charset="0"/>
            </a:endParaRPr>
          </a:p>
          <a:p>
            <a:pPr algn="just"/>
            <a:endParaRPr lang="id-ID" b="0" i="0" dirty="0">
              <a:solidFill>
                <a:srgbClr val="374151"/>
              </a:solidFill>
              <a:effectLst/>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F481528F-6F49-779F-76E3-A352495B97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81449"/>
            <a:ext cx="12191999" cy="3916307"/>
          </a:xfrm>
          <a:prstGeom prst="rect">
            <a:avLst/>
          </a:prstGeom>
        </p:spPr>
      </p:pic>
    </p:spTree>
    <p:extLst>
      <p:ext uri="{BB962C8B-B14F-4D97-AF65-F5344CB8AC3E}">
        <p14:creationId xmlns:p14="http://schemas.microsoft.com/office/powerpoint/2010/main" val="1885634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384534-4C4C-F02D-0D4F-D3438C1296C3}"/>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3253"/>
            <a:ext cx="12192000" cy="6877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accent1">
                <a:alpha val="7000"/>
              </a:schemeClr>
            </a:glow>
          </a:effectLst>
        </p:spPr>
      </p:pic>
      <p:sp>
        <p:nvSpPr>
          <p:cNvPr id="3" name="TextBox 2">
            <a:extLst>
              <a:ext uri="{FF2B5EF4-FFF2-40B4-BE49-F238E27FC236}">
                <a16:creationId xmlns:a16="http://schemas.microsoft.com/office/drawing/2014/main" id="{A08CEC8A-82F1-1067-E3B2-B32979C951CE}"/>
              </a:ext>
            </a:extLst>
          </p:cNvPr>
          <p:cNvSpPr txBox="1"/>
          <p:nvPr/>
        </p:nvSpPr>
        <p:spPr>
          <a:xfrm>
            <a:off x="-1" y="0"/>
            <a:ext cx="2915479" cy="954107"/>
          </a:xfrm>
          <a:prstGeom prst="rect">
            <a:avLst/>
          </a:prstGeom>
          <a:noFill/>
        </p:spPr>
        <p:txBody>
          <a:bodyPr wrap="square">
            <a:spAutoFit/>
          </a:bodyPr>
          <a:lstStyle/>
          <a:p>
            <a:pPr algn="just"/>
            <a:r>
              <a:rPr lang="en-US" sz="2000" b="1" dirty="0">
                <a:solidFill>
                  <a:srgbClr val="374151"/>
                </a:solidFill>
                <a:latin typeface="Cambria" panose="02040503050406030204" pitchFamily="18" charset="0"/>
                <a:ea typeface="Cambria" panose="02040503050406030204" pitchFamily="18" charset="0"/>
              </a:rPr>
              <a:t>F.  CI/CD</a:t>
            </a:r>
            <a:endParaRPr lang="en-US" dirty="0">
              <a:solidFill>
                <a:srgbClr val="374151"/>
              </a:solidFill>
              <a:latin typeface="Cambria" panose="02040503050406030204" pitchFamily="18" charset="0"/>
              <a:ea typeface="Cambria" panose="02040503050406030204" pitchFamily="18" charset="0"/>
            </a:endParaRPr>
          </a:p>
          <a:p>
            <a:pPr algn="just"/>
            <a:endParaRPr lang="en-US" dirty="0">
              <a:solidFill>
                <a:srgbClr val="555555"/>
              </a:solidFill>
              <a:latin typeface="Cambria" panose="02040503050406030204" pitchFamily="18" charset="0"/>
              <a:ea typeface="Cambria" panose="02040503050406030204" pitchFamily="18" charset="0"/>
            </a:endParaRPr>
          </a:p>
          <a:p>
            <a:pPr algn="just"/>
            <a:endParaRPr lang="en-US" dirty="0">
              <a:solidFill>
                <a:srgbClr val="374151"/>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0934A6CA-9568-EFC3-3B00-AF58B74A1DF1}"/>
              </a:ext>
            </a:extLst>
          </p:cNvPr>
          <p:cNvSpPr txBox="1"/>
          <p:nvPr/>
        </p:nvSpPr>
        <p:spPr>
          <a:xfrm>
            <a:off x="0" y="598028"/>
            <a:ext cx="12192000" cy="646331"/>
          </a:xfrm>
          <a:prstGeom prst="rect">
            <a:avLst/>
          </a:prstGeom>
          <a:noFill/>
        </p:spPr>
        <p:txBody>
          <a:bodyPr wrap="square" rtlCol="0">
            <a:spAutoFit/>
          </a:bodyPr>
          <a:lstStyle/>
          <a:p>
            <a:pPr marL="342900" indent="-342900">
              <a:buAutoNum type="arabicPeriod"/>
            </a:pPr>
            <a:r>
              <a:rPr lang="en-US" dirty="0" err="1"/>
              <a:t>Memiliki</a:t>
            </a:r>
            <a:r>
              <a:rPr lang="en-US" dirty="0"/>
              <a:t> </a:t>
            </a:r>
            <a:r>
              <a:rPr lang="en-US" dirty="0" err="1"/>
              <a:t>Repositori</a:t>
            </a:r>
            <a:r>
              <a:rPr lang="en-US" dirty="0"/>
              <a:t> </a:t>
            </a:r>
            <a:r>
              <a:rPr lang="en-US" dirty="0" err="1"/>
              <a:t>Github</a:t>
            </a:r>
            <a:r>
              <a:rPr lang="en-US" dirty="0"/>
              <a:t> yang </a:t>
            </a:r>
            <a:r>
              <a:rPr lang="en-US" dirty="0" err="1"/>
              <a:t>berisi</a:t>
            </a:r>
            <a:r>
              <a:rPr lang="en-US" dirty="0"/>
              <a:t> </a:t>
            </a:r>
            <a:r>
              <a:rPr lang="en-US" dirty="0" err="1"/>
              <a:t>proyek</a:t>
            </a:r>
            <a:r>
              <a:rPr lang="en-US" dirty="0"/>
              <a:t> </a:t>
            </a:r>
            <a:r>
              <a:rPr lang="en-US" dirty="0" err="1"/>
              <a:t>aplikasi</a:t>
            </a:r>
            <a:endParaRPr lang="en-US" dirty="0"/>
          </a:p>
          <a:p>
            <a:pPr marL="342900" indent="-342900">
              <a:buAutoNum type="arabicPeriod"/>
            </a:pPr>
            <a:endParaRPr lang="id-ID" dirty="0"/>
          </a:p>
        </p:txBody>
      </p:sp>
      <p:pic>
        <p:nvPicPr>
          <p:cNvPr id="7" name="Picture 6">
            <a:extLst>
              <a:ext uri="{FF2B5EF4-FFF2-40B4-BE49-F238E27FC236}">
                <a16:creationId xmlns:a16="http://schemas.microsoft.com/office/drawing/2014/main" id="{C62BDAC3-6204-3553-CD60-709B502D0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85269"/>
            <a:ext cx="12192000" cy="5672731"/>
          </a:xfrm>
          <a:prstGeom prst="rect">
            <a:avLst/>
          </a:prstGeom>
        </p:spPr>
      </p:pic>
    </p:spTree>
    <p:extLst>
      <p:ext uri="{BB962C8B-B14F-4D97-AF65-F5344CB8AC3E}">
        <p14:creationId xmlns:p14="http://schemas.microsoft.com/office/powerpoint/2010/main" val="3670231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384534-4C4C-F02D-0D4F-D3438C1296C3}"/>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3253"/>
            <a:ext cx="12192000" cy="6877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accent1">
                <a:alpha val="7000"/>
              </a:schemeClr>
            </a:glow>
          </a:effectLst>
        </p:spPr>
      </p:pic>
      <p:sp>
        <p:nvSpPr>
          <p:cNvPr id="3" name="TextBox 2">
            <a:extLst>
              <a:ext uri="{FF2B5EF4-FFF2-40B4-BE49-F238E27FC236}">
                <a16:creationId xmlns:a16="http://schemas.microsoft.com/office/drawing/2014/main" id="{A08CEC8A-82F1-1067-E3B2-B32979C951CE}"/>
              </a:ext>
            </a:extLst>
          </p:cNvPr>
          <p:cNvSpPr txBox="1"/>
          <p:nvPr/>
        </p:nvSpPr>
        <p:spPr>
          <a:xfrm>
            <a:off x="-1" y="0"/>
            <a:ext cx="2915479" cy="954107"/>
          </a:xfrm>
          <a:prstGeom prst="rect">
            <a:avLst/>
          </a:prstGeom>
          <a:noFill/>
        </p:spPr>
        <p:txBody>
          <a:bodyPr wrap="square">
            <a:spAutoFit/>
          </a:bodyPr>
          <a:lstStyle/>
          <a:p>
            <a:pPr algn="just"/>
            <a:r>
              <a:rPr lang="en-US" sz="2000" b="1" dirty="0">
                <a:solidFill>
                  <a:srgbClr val="374151"/>
                </a:solidFill>
                <a:latin typeface="Cambria" panose="02040503050406030204" pitchFamily="18" charset="0"/>
                <a:ea typeface="Cambria" panose="02040503050406030204" pitchFamily="18" charset="0"/>
              </a:rPr>
              <a:t>F.  CI/CD</a:t>
            </a:r>
            <a:endParaRPr lang="en-US" dirty="0">
              <a:solidFill>
                <a:srgbClr val="374151"/>
              </a:solidFill>
              <a:latin typeface="Cambria" panose="02040503050406030204" pitchFamily="18" charset="0"/>
              <a:ea typeface="Cambria" panose="02040503050406030204" pitchFamily="18" charset="0"/>
            </a:endParaRPr>
          </a:p>
          <a:p>
            <a:pPr algn="just"/>
            <a:endParaRPr lang="en-US" dirty="0">
              <a:solidFill>
                <a:srgbClr val="555555"/>
              </a:solidFill>
              <a:latin typeface="Cambria" panose="02040503050406030204" pitchFamily="18" charset="0"/>
              <a:ea typeface="Cambria" panose="02040503050406030204" pitchFamily="18" charset="0"/>
            </a:endParaRPr>
          </a:p>
          <a:p>
            <a:pPr algn="just"/>
            <a:endParaRPr lang="en-US" dirty="0">
              <a:solidFill>
                <a:srgbClr val="374151"/>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0934A6CA-9568-EFC3-3B00-AF58B74A1DF1}"/>
              </a:ext>
            </a:extLst>
          </p:cNvPr>
          <p:cNvSpPr txBox="1"/>
          <p:nvPr/>
        </p:nvSpPr>
        <p:spPr>
          <a:xfrm>
            <a:off x="0" y="598028"/>
            <a:ext cx="12192000" cy="1754326"/>
          </a:xfrm>
          <a:prstGeom prst="rect">
            <a:avLst/>
          </a:prstGeom>
          <a:noFill/>
        </p:spPr>
        <p:txBody>
          <a:bodyPr wrap="square" rtlCol="0">
            <a:spAutoFit/>
          </a:bodyPr>
          <a:lstStyle/>
          <a:p>
            <a:r>
              <a:rPr lang="en-US" dirty="0"/>
              <a:t>2. </a:t>
            </a:r>
            <a:r>
              <a:rPr lang="en-US" dirty="0" err="1"/>
              <a:t>Membuat</a:t>
            </a:r>
            <a:r>
              <a:rPr lang="en-US" dirty="0"/>
              <a:t> </a:t>
            </a:r>
            <a:r>
              <a:rPr lang="en-US" dirty="0" err="1"/>
              <a:t>konfigurasi</a:t>
            </a:r>
            <a:r>
              <a:rPr lang="en-US" dirty="0"/>
              <a:t> </a:t>
            </a:r>
            <a:r>
              <a:rPr lang="en-US" dirty="0" err="1"/>
              <a:t>Github</a:t>
            </a:r>
            <a:r>
              <a:rPr lang="en-US" dirty="0"/>
              <a:t> Actions</a:t>
            </a:r>
          </a:p>
          <a:p>
            <a:endParaRPr lang="en-US" dirty="0"/>
          </a:p>
          <a:p>
            <a:pPr marL="285750" indent="-285750">
              <a:buFont typeface="Arial" panose="020B0604020202020204" pitchFamily="34" charset="0"/>
              <a:buChar char="•"/>
            </a:pPr>
            <a:r>
              <a:rPr lang="en-US" dirty="0" err="1"/>
              <a:t>Membuat</a:t>
            </a:r>
            <a:r>
              <a:rPr lang="en-US" dirty="0"/>
              <a:t> </a:t>
            </a:r>
            <a:r>
              <a:rPr lang="en-US" dirty="0" err="1"/>
              <a:t>Direktori</a:t>
            </a:r>
            <a:r>
              <a:rPr lang="en-US" dirty="0"/>
              <a:t> </a:t>
            </a:r>
            <a:r>
              <a:rPr lang="en-US" dirty="0" err="1"/>
              <a:t>baru</a:t>
            </a:r>
            <a:r>
              <a:rPr lang="en-US" dirty="0"/>
              <a:t> “Testing QA”</a:t>
            </a:r>
          </a:p>
          <a:p>
            <a:pPr marL="285750" indent="-285750">
              <a:buFont typeface="Arial" panose="020B0604020202020204" pitchFamily="34" charset="0"/>
              <a:buChar char="•"/>
            </a:pPr>
            <a:r>
              <a:rPr lang="en-US" dirty="0" err="1"/>
              <a:t>Didalam</a:t>
            </a:r>
            <a:r>
              <a:rPr lang="en-US" dirty="0"/>
              <a:t> </a:t>
            </a:r>
            <a:r>
              <a:rPr lang="en-US" dirty="0" err="1"/>
              <a:t>direktori</a:t>
            </a:r>
            <a:r>
              <a:rPr lang="en-US" dirty="0"/>
              <a:t> </a:t>
            </a:r>
            <a:r>
              <a:rPr lang="en-US" dirty="0" err="1"/>
              <a:t>tersebut</a:t>
            </a:r>
            <a:r>
              <a:rPr lang="en-US" dirty="0"/>
              <a:t>, </a:t>
            </a:r>
            <a:r>
              <a:rPr lang="en-US" dirty="0" err="1"/>
              <a:t>membuat</a:t>
            </a:r>
            <a:r>
              <a:rPr lang="en-US" dirty="0"/>
              <a:t> </a:t>
            </a:r>
            <a:r>
              <a:rPr lang="en-US" dirty="0" err="1"/>
              <a:t>berkas</a:t>
            </a:r>
            <a:r>
              <a:rPr lang="en-US" dirty="0"/>
              <a:t> YAML “python-ci-</a:t>
            </a:r>
            <a:r>
              <a:rPr lang="en-US" dirty="0" err="1"/>
              <a:t>cd.yml</a:t>
            </a:r>
            <a:r>
              <a:rPr lang="en-US" dirty="0"/>
              <a:t>” yang </a:t>
            </a:r>
            <a:r>
              <a:rPr lang="en-US" dirty="0" err="1"/>
              <a:t>akan</a:t>
            </a:r>
            <a:r>
              <a:rPr lang="en-US" dirty="0"/>
              <a:t> </a:t>
            </a:r>
            <a:r>
              <a:rPr lang="en-US" dirty="0" err="1"/>
              <a:t>menentukan</a:t>
            </a:r>
            <a:r>
              <a:rPr lang="en-US" dirty="0"/>
              <a:t> </a:t>
            </a:r>
            <a:r>
              <a:rPr lang="en-US" dirty="0" err="1"/>
              <a:t>langkah</a:t>
            </a:r>
            <a:r>
              <a:rPr lang="en-US" dirty="0"/>
              <a:t> </a:t>
            </a:r>
            <a:r>
              <a:rPr lang="en-US" dirty="0" err="1"/>
              <a:t>untuk</a:t>
            </a:r>
            <a:r>
              <a:rPr lang="en-US" dirty="0"/>
              <a:t> </a:t>
            </a:r>
            <a:r>
              <a:rPr lang="en-US" dirty="0" err="1"/>
              <a:t>github</a:t>
            </a:r>
            <a:r>
              <a:rPr lang="en-US" dirty="0"/>
              <a:t> actions</a:t>
            </a:r>
          </a:p>
          <a:p>
            <a:endParaRPr lang="en-US" dirty="0"/>
          </a:p>
          <a:p>
            <a:r>
              <a:rPr lang="en-US" dirty="0" err="1"/>
              <a:t>Contoh</a:t>
            </a:r>
            <a:r>
              <a:rPr lang="en-US" dirty="0"/>
              <a:t> </a:t>
            </a:r>
            <a:r>
              <a:rPr lang="en-US" dirty="0" err="1"/>
              <a:t>isi</a:t>
            </a:r>
            <a:r>
              <a:rPr lang="en-US" dirty="0"/>
              <a:t> </a:t>
            </a:r>
            <a:r>
              <a:rPr lang="en-US" dirty="0" err="1"/>
              <a:t>berkas</a:t>
            </a:r>
            <a:r>
              <a:rPr lang="en-US" dirty="0"/>
              <a:t> YAML “python-ci-</a:t>
            </a:r>
            <a:r>
              <a:rPr lang="en-US" dirty="0" err="1"/>
              <a:t>cd.yml</a:t>
            </a:r>
            <a:r>
              <a:rPr lang="en-US" dirty="0"/>
              <a:t>”</a:t>
            </a:r>
          </a:p>
        </p:txBody>
      </p:sp>
      <p:sp>
        <p:nvSpPr>
          <p:cNvPr id="4" name="Rectangle 3">
            <a:extLst>
              <a:ext uri="{FF2B5EF4-FFF2-40B4-BE49-F238E27FC236}">
                <a16:creationId xmlns:a16="http://schemas.microsoft.com/office/drawing/2014/main" id="{3A060885-A29D-A7C6-DACD-D0B2060FAA44}"/>
              </a:ext>
            </a:extLst>
          </p:cNvPr>
          <p:cNvSpPr/>
          <p:nvPr/>
        </p:nvSpPr>
        <p:spPr>
          <a:xfrm>
            <a:off x="106018" y="2478157"/>
            <a:ext cx="5950226" cy="437984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a:extLst>
              <a:ext uri="{FF2B5EF4-FFF2-40B4-BE49-F238E27FC236}">
                <a16:creationId xmlns:a16="http://schemas.microsoft.com/office/drawing/2014/main" id="{399B95BB-1D80-8B93-20FB-5D50F8D4F2CB}"/>
              </a:ext>
            </a:extLst>
          </p:cNvPr>
          <p:cNvSpPr/>
          <p:nvPr/>
        </p:nvSpPr>
        <p:spPr>
          <a:xfrm>
            <a:off x="6115879" y="2484784"/>
            <a:ext cx="5950226" cy="437984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a:extLst>
              <a:ext uri="{FF2B5EF4-FFF2-40B4-BE49-F238E27FC236}">
                <a16:creationId xmlns:a16="http://schemas.microsoft.com/office/drawing/2014/main" id="{AF11552E-C192-1D40-DF0C-DC7D90CCDD96}"/>
              </a:ext>
            </a:extLst>
          </p:cNvPr>
          <p:cNvSpPr txBox="1"/>
          <p:nvPr/>
        </p:nvSpPr>
        <p:spPr>
          <a:xfrm>
            <a:off x="152401" y="2548523"/>
            <a:ext cx="5837583" cy="4247317"/>
          </a:xfrm>
          <a:prstGeom prst="rect">
            <a:avLst/>
          </a:prstGeom>
          <a:noFill/>
        </p:spPr>
        <p:txBody>
          <a:bodyPr wrap="square">
            <a:spAutoFit/>
          </a:bodyPr>
          <a:lstStyle/>
          <a:p>
            <a:r>
              <a:rPr lang="id-ID" b="0" i="0" dirty="0">
                <a:solidFill>
                  <a:srgbClr val="DF3079"/>
                </a:solidFill>
                <a:effectLst/>
                <a:latin typeface="Söhne Mono"/>
              </a:rPr>
              <a:t>name:</a:t>
            </a:r>
            <a:r>
              <a:rPr lang="id-ID" b="0" i="0" dirty="0">
                <a:solidFill>
                  <a:srgbClr val="FFFFFF"/>
                </a:solidFill>
                <a:effectLst/>
                <a:latin typeface="Söhne Mono"/>
              </a:rPr>
              <a:t> </a:t>
            </a:r>
            <a:r>
              <a:rPr lang="id-ID" b="0" i="0" dirty="0">
                <a:solidFill>
                  <a:srgbClr val="00A67D"/>
                </a:solidFill>
                <a:effectLst/>
                <a:latin typeface="Söhne Mono"/>
              </a:rPr>
              <a:t>Python</a:t>
            </a:r>
            <a:r>
              <a:rPr lang="id-ID" b="0" i="0" dirty="0">
                <a:solidFill>
                  <a:srgbClr val="FFFFFF"/>
                </a:solidFill>
                <a:effectLst/>
                <a:latin typeface="Söhne Mono"/>
              </a:rPr>
              <a:t> </a:t>
            </a:r>
            <a:r>
              <a:rPr lang="id-ID" b="0" i="0" dirty="0">
                <a:solidFill>
                  <a:srgbClr val="00A67D"/>
                </a:solidFill>
                <a:effectLst/>
                <a:latin typeface="Söhne Mono"/>
              </a:rPr>
              <a:t>CI/CD</a:t>
            </a:r>
            <a:r>
              <a:rPr lang="id-ID" b="0" i="0" dirty="0">
                <a:solidFill>
                  <a:srgbClr val="FFFFFF"/>
                </a:solidFill>
                <a:effectLst/>
                <a:latin typeface="Söhne Mono"/>
              </a:rPr>
              <a:t> </a:t>
            </a:r>
            <a:r>
              <a:rPr lang="id-ID" b="0" i="0" dirty="0">
                <a:solidFill>
                  <a:srgbClr val="00A67D"/>
                </a:solidFill>
                <a:effectLst/>
                <a:latin typeface="Söhne Mono"/>
              </a:rPr>
              <a:t>for</a:t>
            </a:r>
            <a:r>
              <a:rPr lang="id-ID" b="0" i="0" dirty="0">
                <a:solidFill>
                  <a:srgbClr val="FFFFFF"/>
                </a:solidFill>
                <a:effectLst/>
                <a:latin typeface="Söhne Mono"/>
              </a:rPr>
              <a:t> </a:t>
            </a:r>
            <a:r>
              <a:rPr lang="id-ID" b="0" i="0" dirty="0">
                <a:solidFill>
                  <a:srgbClr val="00A67D"/>
                </a:solidFill>
                <a:effectLst/>
                <a:latin typeface="Söhne Mono"/>
              </a:rPr>
              <a:t>Calculator</a:t>
            </a:r>
            <a:r>
              <a:rPr lang="id-ID" b="0" i="0" dirty="0">
                <a:solidFill>
                  <a:srgbClr val="FFFFFF"/>
                </a:solidFill>
                <a:effectLst/>
                <a:latin typeface="Söhne Mono"/>
              </a:rPr>
              <a:t> </a:t>
            </a:r>
            <a:r>
              <a:rPr lang="id-ID" b="0" i="0" dirty="0">
                <a:solidFill>
                  <a:srgbClr val="00A67D"/>
                </a:solidFill>
                <a:effectLst/>
                <a:latin typeface="Söhne Mono"/>
              </a:rPr>
              <a:t>App</a:t>
            </a:r>
            <a:r>
              <a:rPr lang="id-ID" b="0" i="0" dirty="0">
                <a:solidFill>
                  <a:srgbClr val="FFFFFF"/>
                </a:solidFill>
                <a:effectLst/>
                <a:latin typeface="Söhne Mono"/>
              </a:rPr>
              <a:t> </a:t>
            </a:r>
            <a:endParaRPr lang="en-US" b="0" i="0" dirty="0">
              <a:solidFill>
                <a:srgbClr val="FFFFFF"/>
              </a:solidFill>
              <a:effectLst/>
              <a:latin typeface="Söhne Mono"/>
            </a:endParaRPr>
          </a:p>
          <a:p>
            <a:r>
              <a:rPr lang="id-ID" b="0" i="0" dirty="0">
                <a:solidFill>
                  <a:srgbClr val="DF3079"/>
                </a:solidFill>
                <a:effectLst/>
                <a:latin typeface="Söhne Mono"/>
              </a:rPr>
              <a:t>on:</a:t>
            </a:r>
            <a:r>
              <a:rPr lang="id-ID" b="0" i="0" dirty="0">
                <a:solidFill>
                  <a:srgbClr val="FFFFFF"/>
                </a:solidFill>
                <a:effectLst/>
                <a:latin typeface="Söhne Mono"/>
              </a:rPr>
              <a:t> </a:t>
            </a:r>
            <a:endParaRPr lang="en-US" b="0" i="0" dirty="0">
              <a:solidFill>
                <a:srgbClr val="FFFFFF"/>
              </a:solidFill>
              <a:effectLst/>
              <a:latin typeface="Söhne Mono"/>
            </a:endParaRPr>
          </a:p>
          <a:p>
            <a:r>
              <a:rPr lang="en-US" dirty="0">
                <a:solidFill>
                  <a:srgbClr val="DF3079"/>
                </a:solidFill>
                <a:latin typeface="Söhne Mono"/>
              </a:rPr>
              <a:t>    </a:t>
            </a:r>
            <a:r>
              <a:rPr lang="id-ID" b="0" i="0" dirty="0">
                <a:solidFill>
                  <a:srgbClr val="DF3079"/>
                </a:solidFill>
                <a:effectLst/>
                <a:latin typeface="Söhne Mono"/>
              </a:rPr>
              <a:t>push:</a:t>
            </a:r>
            <a:r>
              <a:rPr lang="id-ID" b="0" i="0" dirty="0">
                <a:solidFill>
                  <a:srgbClr val="FFFFFF"/>
                </a:solidFill>
                <a:effectLst/>
                <a:latin typeface="Söhne Mono"/>
              </a:rPr>
              <a:t> </a:t>
            </a:r>
            <a:endParaRPr lang="en-US" b="0" i="0" dirty="0">
              <a:solidFill>
                <a:srgbClr val="FFFFFF"/>
              </a:solidFill>
              <a:effectLst/>
              <a:latin typeface="Söhne Mono"/>
            </a:endParaRPr>
          </a:p>
          <a:p>
            <a:r>
              <a:rPr lang="en-US" b="0" i="0" dirty="0">
                <a:solidFill>
                  <a:srgbClr val="DF3079"/>
                </a:solidFill>
                <a:effectLst/>
                <a:latin typeface="Söhne Mono"/>
              </a:rPr>
              <a:t>          </a:t>
            </a:r>
            <a:r>
              <a:rPr lang="id-ID" b="0" i="0" dirty="0">
                <a:solidFill>
                  <a:srgbClr val="DF3079"/>
                </a:solidFill>
                <a:effectLst/>
                <a:latin typeface="Söhne Mono"/>
              </a:rPr>
              <a:t>branches:</a:t>
            </a:r>
            <a:r>
              <a:rPr lang="id-ID" b="0" i="0" dirty="0">
                <a:solidFill>
                  <a:srgbClr val="FFFFFF"/>
                </a:solidFill>
                <a:effectLst/>
                <a:latin typeface="Söhne Mono"/>
              </a:rPr>
              <a:t> </a:t>
            </a:r>
            <a:r>
              <a:rPr lang="id-ID" b="0" i="0" dirty="0">
                <a:solidFill>
                  <a:srgbClr val="F22C3D"/>
                </a:solidFill>
                <a:effectLst/>
                <a:latin typeface="Söhne Mono"/>
              </a:rPr>
              <a:t>-</a:t>
            </a:r>
            <a:r>
              <a:rPr lang="id-ID" b="0" i="0" dirty="0">
                <a:solidFill>
                  <a:srgbClr val="FFFFFF"/>
                </a:solidFill>
                <a:effectLst/>
                <a:latin typeface="Söhne Mono"/>
              </a:rPr>
              <a:t> </a:t>
            </a:r>
            <a:r>
              <a:rPr lang="id-ID" b="0" i="0" dirty="0">
                <a:solidFill>
                  <a:srgbClr val="00A67D"/>
                </a:solidFill>
                <a:effectLst/>
                <a:latin typeface="Söhne Mono"/>
              </a:rPr>
              <a:t>main</a:t>
            </a:r>
            <a:r>
              <a:rPr lang="id-ID" b="0" i="0" dirty="0">
                <a:solidFill>
                  <a:srgbClr val="FFFFFF"/>
                </a:solidFill>
                <a:effectLst/>
                <a:latin typeface="Söhne Mono"/>
              </a:rPr>
              <a:t> </a:t>
            </a:r>
            <a:r>
              <a:rPr lang="id-ID" b="0" i="0" dirty="0">
                <a:effectLst/>
                <a:latin typeface="Söhne Mono"/>
              </a:rPr>
              <a:t># Ganti dengan nama branch utama Anda</a:t>
            </a:r>
            <a:r>
              <a:rPr lang="id-ID" b="0" i="0" dirty="0">
                <a:solidFill>
                  <a:srgbClr val="FFFFFF"/>
                </a:solidFill>
                <a:effectLst/>
                <a:latin typeface="Söhne Mono"/>
              </a:rPr>
              <a:t> </a:t>
            </a:r>
            <a:endParaRPr lang="en-US" b="0" i="0" dirty="0">
              <a:solidFill>
                <a:srgbClr val="FFFFFF"/>
              </a:solidFill>
              <a:effectLst/>
              <a:latin typeface="Söhne Mono"/>
            </a:endParaRPr>
          </a:p>
          <a:p>
            <a:r>
              <a:rPr lang="id-ID" b="0" i="0" dirty="0">
                <a:solidFill>
                  <a:srgbClr val="DF3079"/>
                </a:solidFill>
                <a:effectLst/>
                <a:latin typeface="Söhne Mono"/>
              </a:rPr>
              <a:t>jobs:</a:t>
            </a:r>
            <a:r>
              <a:rPr lang="id-ID" b="0" i="0" dirty="0">
                <a:solidFill>
                  <a:srgbClr val="FFFFFF"/>
                </a:solidFill>
                <a:effectLst/>
                <a:latin typeface="Söhne Mono"/>
              </a:rPr>
              <a:t> </a:t>
            </a:r>
            <a:endParaRPr lang="en-US" b="0" i="0" dirty="0">
              <a:solidFill>
                <a:srgbClr val="FFFFFF"/>
              </a:solidFill>
              <a:effectLst/>
              <a:latin typeface="Söhne Mono"/>
            </a:endParaRPr>
          </a:p>
          <a:p>
            <a:r>
              <a:rPr lang="en-US" b="0" i="0" dirty="0">
                <a:solidFill>
                  <a:srgbClr val="DF3079"/>
                </a:solidFill>
                <a:effectLst/>
                <a:latin typeface="Söhne Mono"/>
              </a:rPr>
              <a:t>    </a:t>
            </a:r>
            <a:r>
              <a:rPr lang="id-ID" b="0" i="0" dirty="0">
                <a:solidFill>
                  <a:srgbClr val="DF3079"/>
                </a:solidFill>
                <a:effectLst/>
                <a:latin typeface="Söhne Mono"/>
              </a:rPr>
              <a:t>build:</a:t>
            </a:r>
            <a:r>
              <a:rPr lang="id-ID" b="0" i="0" dirty="0">
                <a:solidFill>
                  <a:srgbClr val="FFFFFF"/>
                </a:solidFill>
                <a:effectLst/>
                <a:latin typeface="Söhne Mono"/>
              </a:rPr>
              <a:t> </a:t>
            </a:r>
            <a:endParaRPr lang="en-US" b="0" i="0" dirty="0">
              <a:solidFill>
                <a:srgbClr val="FFFFFF"/>
              </a:solidFill>
              <a:effectLst/>
              <a:latin typeface="Söhne Mono"/>
            </a:endParaRPr>
          </a:p>
          <a:p>
            <a:r>
              <a:rPr lang="en-US" b="0" i="0" dirty="0">
                <a:solidFill>
                  <a:srgbClr val="DF3079"/>
                </a:solidFill>
                <a:effectLst/>
                <a:latin typeface="Söhne Mono"/>
              </a:rPr>
              <a:t>         </a:t>
            </a:r>
            <a:r>
              <a:rPr lang="id-ID" b="0" i="0" dirty="0">
                <a:solidFill>
                  <a:srgbClr val="DF3079"/>
                </a:solidFill>
                <a:effectLst/>
                <a:latin typeface="Söhne Mono"/>
              </a:rPr>
              <a:t>runs-on:</a:t>
            </a:r>
            <a:r>
              <a:rPr lang="id-ID" b="0" i="0" dirty="0">
                <a:solidFill>
                  <a:srgbClr val="FFFFFF"/>
                </a:solidFill>
                <a:effectLst/>
                <a:latin typeface="Söhne Mono"/>
              </a:rPr>
              <a:t> </a:t>
            </a:r>
            <a:r>
              <a:rPr lang="id-ID" b="0" i="0" dirty="0">
                <a:solidFill>
                  <a:srgbClr val="00A67D"/>
                </a:solidFill>
                <a:effectLst/>
                <a:latin typeface="Söhne Mono"/>
              </a:rPr>
              <a:t>ubuntu-latest</a:t>
            </a:r>
            <a:r>
              <a:rPr lang="id-ID" b="0" i="0" dirty="0">
                <a:solidFill>
                  <a:srgbClr val="FFFFFF"/>
                </a:solidFill>
                <a:effectLst/>
                <a:latin typeface="Söhne Mono"/>
              </a:rPr>
              <a:t> </a:t>
            </a:r>
            <a:endParaRPr lang="en-US" b="0" i="0" dirty="0">
              <a:solidFill>
                <a:srgbClr val="FFFFFF"/>
              </a:solidFill>
              <a:effectLst/>
              <a:latin typeface="Söhne Mono"/>
            </a:endParaRPr>
          </a:p>
          <a:p>
            <a:r>
              <a:rPr lang="id-ID" b="0" i="0" dirty="0">
                <a:solidFill>
                  <a:srgbClr val="DF3079"/>
                </a:solidFill>
                <a:effectLst/>
                <a:latin typeface="Söhne Mono"/>
              </a:rPr>
              <a:t>steps:</a:t>
            </a:r>
            <a:r>
              <a:rPr lang="id-ID" b="0" i="0" dirty="0">
                <a:solidFill>
                  <a:srgbClr val="FFFFFF"/>
                </a:solidFill>
                <a:effectLst/>
                <a:latin typeface="Söhne Mono"/>
              </a:rPr>
              <a:t> </a:t>
            </a:r>
            <a:endParaRPr lang="en-US" b="0" i="0" dirty="0">
              <a:solidFill>
                <a:srgbClr val="FFFFFF"/>
              </a:solidFill>
              <a:effectLst/>
              <a:latin typeface="Söhne Mono"/>
            </a:endParaRPr>
          </a:p>
          <a:p>
            <a:r>
              <a:rPr lang="en-US" dirty="0">
                <a:solidFill>
                  <a:srgbClr val="FFFFFF"/>
                </a:solidFill>
                <a:latin typeface="Söhne Mono"/>
              </a:rPr>
              <a:t>    </a:t>
            </a:r>
            <a:r>
              <a:rPr lang="id-ID" b="0" i="0" dirty="0">
                <a:solidFill>
                  <a:srgbClr val="F22C3D"/>
                </a:solidFill>
                <a:effectLst/>
                <a:latin typeface="Söhne Mono"/>
              </a:rPr>
              <a:t>-</a:t>
            </a:r>
            <a:r>
              <a:rPr lang="id-ID" b="0" i="0" dirty="0">
                <a:solidFill>
                  <a:srgbClr val="FFFFFF"/>
                </a:solidFill>
                <a:effectLst/>
                <a:latin typeface="Söhne Mono"/>
              </a:rPr>
              <a:t> </a:t>
            </a:r>
            <a:r>
              <a:rPr lang="id-ID" b="0" i="0" dirty="0">
                <a:solidFill>
                  <a:srgbClr val="DF3079"/>
                </a:solidFill>
                <a:effectLst/>
                <a:latin typeface="Söhne Mono"/>
              </a:rPr>
              <a:t>name:</a:t>
            </a:r>
            <a:r>
              <a:rPr lang="id-ID" b="0" i="0" dirty="0">
                <a:solidFill>
                  <a:srgbClr val="FFFFFF"/>
                </a:solidFill>
                <a:effectLst/>
                <a:latin typeface="Söhne Mono"/>
              </a:rPr>
              <a:t> </a:t>
            </a:r>
            <a:r>
              <a:rPr lang="id-ID" b="0" i="0" dirty="0">
                <a:solidFill>
                  <a:srgbClr val="00A67D"/>
                </a:solidFill>
                <a:effectLst/>
                <a:latin typeface="Söhne Mono"/>
              </a:rPr>
              <a:t>Checkout</a:t>
            </a:r>
            <a:r>
              <a:rPr lang="id-ID" b="0" i="0" dirty="0">
                <a:solidFill>
                  <a:srgbClr val="FFFFFF"/>
                </a:solidFill>
                <a:effectLst/>
                <a:latin typeface="Söhne Mono"/>
              </a:rPr>
              <a:t> </a:t>
            </a:r>
            <a:r>
              <a:rPr lang="id-ID" b="0" i="0" dirty="0">
                <a:solidFill>
                  <a:srgbClr val="00A67D"/>
                </a:solidFill>
                <a:effectLst/>
                <a:latin typeface="Söhne Mono"/>
              </a:rPr>
              <a:t>repository</a:t>
            </a:r>
            <a:r>
              <a:rPr lang="id-ID" b="0" i="0" dirty="0">
                <a:solidFill>
                  <a:srgbClr val="FFFFFF"/>
                </a:solidFill>
                <a:effectLst/>
                <a:latin typeface="Söhne Mono"/>
              </a:rPr>
              <a:t> </a:t>
            </a:r>
            <a:endParaRPr lang="en-US" b="0" i="0" dirty="0">
              <a:solidFill>
                <a:srgbClr val="FFFFFF"/>
              </a:solidFill>
              <a:effectLst/>
              <a:latin typeface="Söhne Mono"/>
            </a:endParaRPr>
          </a:p>
          <a:p>
            <a:r>
              <a:rPr lang="en-US" b="0" i="0" dirty="0">
                <a:solidFill>
                  <a:srgbClr val="DF3079"/>
                </a:solidFill>
                <a:effectLst/>
                <a:latin typeface="Söhne Mono"/>
              </a:rPr>
              <a:t>         </a:t>
            </a:r>
            <a:r>
              <a:rPr lang="id-ID" b="0" i="0" dirty="0">
                <a:solidFill>
                  <a:srgbClr val="DF3079"/>
                </a:solidFill>
                <a:effectLst/>
                <a:latin typeface="Söhne Mono"/>
              </a:rPr>
              <a:t>uses:</a:t>
            </a:r>
            <a:r>
              <a:rPr lang="id-ID" b="0" i="0" dirty="0">
                <a:solidFill>
                  <a:srgbClr val="FFFFFF"/>
                </a:solidFill>
                <a:effectLst/>
                <a:latin typeface="Söhne Mono"/>
              </a:rPr>
              <a:t> </a:t>
            </a:r>
            <a:r>
              <a:rPr lang="id-ID" b="0" i="0" dirty="0">
                <a:solidFill>
                  <a:srgbClr val="00A67D"/>
                </a:solidFill>
                <a:effectLst/>
                <a:latin typeface="Söhne Mono"/>
              </a:rPr>
              <a:t>actions/checkout@v2</a:t>
            </a:r>
            <a:r>
              <a:rPr lang="id-ID" b="0" i="0" dirty="0">
                <a:solidFill>
                  <a:srgbClr val="FFFFFF"/>
                </a:solidFill>
                <a:effectLst/>
                <a:latin typeface="Söhne Mono"/>
              </a:rPr>
              <a:t> </a:t>
            </a:r>
            <a:endParaRPr lang="en-US" b="0" i="0" dirty="0">
              <a:solidFill>
                <a:srgbClr val="FFFFFF"/>
              </a:solidFill>
              <a:effectLst/>
              <a:latin typeface="Söhne Mono"/>
            </a:endParaRPr>
          </a:p>
          <a:p>
            <a:r>
              <a:rPr lang="id-ID" b="0" i="0" dirty="0">
                <a:solidFill>
                  <a:srgbClr val="F22C3D"/>
                </a:solidFill>
                <a:effectLst/>
                <a:latin typeface="Söhne Mono"/>
              </a:rPr>
              <a:t>-</a:t>
            </a:r>
            <a:r>
              <a:rPr lang="id-ID" b="0" i="0" dirty="0">
                <a:solidFill>
                  <a:srgbClr val="FFFFFF"/>
                </a:solidFill>
                <a:effectLst/>
                <a:latin typeface="Söhne Mono"/>
              </a:rPr>
              <a:t> </a:t>
            </a:r>
            <a:r>
              <a:rPr lang="id-ID" b="0" i="0" dirty="0">
                <a:solidFill>
                  <a:srgbClr val="DF3079"/>
                </a:solidFill>
                <a:effectLst/>
                <a:latin typeface="Söhne Mono"/>
              </a:rPr>
              <a:t>name:</a:t>
            </a:r>
            <a:r>
              <a:rPr lang="id-ID" b="0" i="0" dirty="0">
                <a:solidFill>
                  <a:srgbClr val="FFFFFF"/>
                </a:solidFill>
                <a:effectLst/>
                <a:latin typeface="Söhne Mono"/>
              </a:rPr>
              <a:t> </a:t>
            </a:r>
            <a:r>
              <a:rPr lang="id-ID" b="0" i="0" dirty="0">
                <a:solidFill>
                  <a:srgbClr val="00A67D"/>
                </a:solidFill>
                <a:effectLst/>
                <a:latin typeface="Söhne Mono"/>
              </a:rPr>
              <a:t>Set</a:t>
            </a:r>
            <a:r>
              <a:rPr lang="id-ID" b="0" i="0" dirty="0">
                <a:solidFill>
                  <a:srgbClr val="FFFFFF"/>
                </a:solidFill>
                <a:effectLst/>
                <a:latin typeface="Söhne Mono"/>
              </a:rPr>
              <a:t> </a:t>
            </a:r>
            <a:r>
              <a:rPr lang="id-ID" b="0" i="0" dirty="0">
                <a:solidFill>
                  <a:srgbClr val="00A67D"/>
                </a:solidFill>
                <a:effectLst/>
                <a:latin typeface="Söhne Mono"/>
              </a:rPr>
              <a:t>up</a:t>
            </a:r>
            <a:r>
              <a:rPr lang="id-ID" b="0" i="0" dirty="0">
                <a:solidFill>
                  <a:srgbClr val="FFFFFF"/>
                </a:solidFill>
                <a:effectLst/>
                <a:latin typeface="Söhne Mono"/>
              </a:rPr>
              <a:t> </a:t>
            </a:r>
            <a:r>
              <a:rPr lang="id-ID" b="0" i="0" dirty="0">
                <a:solidFill>
                  <a:srgbClr val="00A67D"/>
                </a:solidFill>
                <a:effectLst/>
                <a:latin typeface="Söhne Mono"/>
              </a:rPr>
              <a:t>Python</a:t>
            </a:r>
            <a:r>
              <a:rPr lang="id-ID" b="0" i="0" dirty="0">
                <a:solidFill>
                  <a:srgbClr val="FFFFFF"/>
                </a:solidFill>
                <a:effectLst/>
                <a:latin typeface="Söhne Mono"/>
              </a:rPr>
              <a:t> </a:t>
            </a:r>
            <a:endParaRPr lang="en-US" b="0" i="0" dirty="0">
              <a:solidFill>
                <a:srgbClr val="FFFFFF"/>
              </a:solidFill>
              <a:effectLst/>
              <a:latin typeface="Söhne Mono"/>
            </a:endParaRPr>
          </a:p>
          <a:p>
            <a:r>
              <a:rPr lang="en-US" b="0" i="0" dirty="0">
                <a:solidFill>
                  <a:srgbClr val="DF3079"/>
                </a:solidFill>
                <a:effectLst/>
                <a:latin typeface="Söhne Mono"/>
              </a:rPr>
              <a:t>    </a:t>
            </a:r>
            <a:r>
              <a:rPr lang="id-ID" b="0" i="0" dirty="0">
                <a:solidFill>
                  <a:srgbClr val="DF3079"/>
                </a:solidFill>
                <a:effectLst/>
                <a:latin typeface="Söhne Mono"/>
              </a:rPr>
              <a:t>uses:</a:t>
            </a:r>
            <a:r>
              <a:rPr lang="id-ID" b="0" i="0" dirty="0">
                <a:solidFill>
                  <a:srgbClr val="FFFFFF"/>
                </a:solidFill>
                <a:effectLst/>
                <a:latin typeface="Söhne Mono"/>
              </a:rPr>
              <a:t> </a:t>
            </a:r>
            <a:r>
              <a:rPr lang="id-ID" b="0" i="0" dirty="0">
                <a:solidFill>
                  <a:srgbClr val="00A67D"/>
                </a:solidFill>
                <a:effectLst/>
                <a:latin typeface="Söhne Mono"/>
              </a:rPr>
              <a:t>actions/setup-python@v2</a:t>
            </a:r>
            <a:r>
              <a:rPr lang="id-ID" b="0" i="0" dirty="0">
                <a:solidFill>
                  <a:srgbClr val="FFFFFF"/>
                </a:solidFill>
                <a:effectLst/>
                <a:latin typeface="Söhne Mono"/>
              </a:rPr>
              <a:t> </a:t>
            </a:r>
            <a:endParaRPr lang="en-US" b="0" i="0" dirty="0">
              <a:solidFill>
                <a:srgbClr val="FFFFFF"/>
              </a:solidFill>
              <a:effectLst/>
              <a:latin typeface="Söhne Mono"/>
            </a:endParaRPr>
          </a:p>
          <a:p>
            <a:r>
              <a:rPr lang="en-US" b="0" i="0" dirty="0">
                <a:solidFill>
                  <a:srgbClr val="DF3079"/>
                </a:solidFill>
                <a:effectLst/>
                <a:latin typeface="Söhne Mono"/>
              </a:rPr>
              <a:t>         </a:t>
            </a:r>
            <a:r>
              <a:rPr lang="id-ID" b="0" i="0" dirty="0">
                <a:solidFill>
                  <a:srgbClr val="DF3079"/>
                </a:solidFill>
                <a:effectLst/>
                <a:latin typeface="Söhne Mono"/>
              </a:rPr>
              <a:t>with:</a:t>
            </a:r>
            <a:r>
              <a:rPr lang="id-ID" b="0" i="0" dirty="0">
                <a:solidFill>
                  <a:srgbClr val="FFFFFF"/>
                </a:solidFill>
                <a:effectLst/>
                <a:latin typeface="Söhne Mono"/>
              </a:rPr>
              <a:t> </a:t>
            </a:r>
            <a:r>
              <a:rPr lang="id-ID" b="0" i="0" dirty="0">
                <a:solidFill>
                  <a:srgbClr val="DF3079"/>
                </a:solidFill>
                <a:effectLst/>
                <a:latin typeface="Söhne Mono"/>
              </a:rPr>
              <a:t>python-version:</a:t>
            </a:r>
            <a:r>
              <a:rPr lang="id-ID" b="0" i="0" dirty="0">
                <a:solidFill>
                  <a:srgbClr val="FFFFFF"/>
                </a:solidFill>
                <a:effectLst/>
                <a:latin typeface="Söhne Mono"/>
              </a:rPr>
              <a:t> </a:t>
            </a:r>
            <a:r>
              <a:rPr lang="id-ID" b="0" i="0" dirty="0">
                <a:solidFill>
                  <a:srgbClr val="00A67D"/>
                </a:solidFill>
                <a:effectLst/>
                <a:latin typeface="Söhne Mono"/>
              </a:rPr>
              <a:t>‘3.</a:t>
            </a:r>
            <a:r>
              <a:rPr lang="en-US" b="0" i="0" dirty="0">
                <a:solidFill>
                  <a:srgbClr val="00A67D"/>
                </a:solidFill>
                <a:effectLst/>
                <a:latin typeface="Söhne Mono"/>
              </a:rPr>
              <a:t>12</a:t>
            </a:r>
            <a:r>
              <a:rPr lang="id-ID" b="0" i="0" dirty="0">
                <a:solidFill>
                  <a:srgbClr val="00A67D"/>
                </a:solidFill>
                <a:effectLst/>
                <a:latin typeface="Söhne Mono"/>
              </a:rPr>
              <a:t>'</a:t>
            </a:r>
            <a:r>
              <a:rPr lang="id-ID" b="0" i="0" dirty="0">
                <a:solidFill>
                  <a:srgbClr val="FFFFFF"/>
                </a:solidFill>
                <a:effectLst/>
                <a:latin typeface="Söhne Mono"/>
              </a:rPr>
              <a:t> </a:t>
            </a:r>
            <a:r>
              <a:rPr lang="id-ID" b="0" i="0" dirty="0">
                <a:effectLst/>
                <a:latin typeface="Söhne Mono"/>
              </a:rPr>
              <a:t># Ganti dengan versi Python yang Anda gunakan</a:t>
            </a:r>
            <a:endParaRPr lang="id-ID" dirty="0"/>
          </a:p>
        </p:txBody>
      </p:sp>
      <p:sp>
        <p:nvSpPr>
          <p:cNvPr id="12" name="TextBox 11">
            <a:extLst>
              <a:ext uri="{FF2B5EF4-FFF2-40B4-BE49-F238E27FC236}">
                <a16:creationId xmlns:a16="http://schemas.microsoft.com/office/drawing/2014/main" id="{84D799A6-BA0A-5D68-0EB9-71679713F2B4}"/>
              </a:ext>
            </a:extLst>
          </p:cNvPr>
          <p:cNvSpPr txBox="1"/>
          <p:nvPr/>
        </p:nvSpPr>
        <p:spPr>
          <a:xfrm>
            <a:off x="6162262" y="2550682"/>
            <a:ext cx="6188764" cy="2862322"/>
          </a:xfrm>
          <a:prstGeom prst="rect">
            <a:avLst/>
          </a:prstGeom>
          <a:noFill/>
        </p:spPr>
        <p:txBody>
          <a:bodyPr wrap="square">
            <a:spAutoFit/>
          </a:bodyPr>
          <a:lstStyle/>
          <a:p>
            <a:r>
              <a:rPr lang="id-ID" b="0" i="0" dirty="0">
                <a:solidFill>
                  <a:srgbClr val="F22C3D"/>
                </a:solidFill>
                <a:effectLst/>
                <a:latin typeface="Söhne Mono"/>
              </a:rPr>
              <a:t>-</a:t>
            </a:r>
            <a:r>
              <a:rPr lang="id-ID" b="0" i="0" dirty="0">
                <a:solidFill>
                  <a:srgbClr val="FFFFFF"/>
                </a:solidFill>
                <a:effectLst/>
                <a:latin typeface="Söhne Mono"/>
              </a:rPr>
              <a:t> </a:t>
            </a:r>
            <a:r>
              <a:rPr lang="id-ID" b="0" i="0" dirty="0">
                <a:solidFill>
                  <a:srgbClr val="DF3079"/>
                </a:solidFill>
                <a:effectLst/>
                <a:latin typeface="Söhne Mono"/>
              </a:rPr>
              <a:t>name:</a:t>
            </a:r>
            <a:r>
              <a:rPr lang="id-ID" b="0" i="0" dirty="0">
                <a:solidFill>
                  <a:srgbClr val="FFFFFF"/>
                </a:solidFill>
                <a:effectLst/>
                <a:latin typeface="Söhne Mono"/>
              </a:rPr>
              <a:t> </a:t>
            </a:r>
            <a:r>
              <a:rPr lang="id-ID" b="0" i="0" dirty="0">
                <a:solidFill>
                  <a:srgbClr val="00A67D"/>
                </a:solidFill>
                <a:effectLst/>
                <a:latin typeface="Söhne Mono"/>
              </a:rPr>
              <a:t>Install</a:t>
            </a:r>
            <a:r>
              <a:rPr lang="id-ID" b="0" i="0" dirty="0">
                <a:solidFill>
                  <a:srgbClr val="FFFFFF"/>
                </a:solidFill>
                <a:effectLst/>
                <a:latin typeface="Söhne Mono"/>
              </a:rPr>
              <a:t> </a:t>
            </a:r>
            <a:r>
              <a:rPr lang="id-ID" b="0" i="0" dirty="0">
                <a:solidFill>
                  <a:srgbClr val="00A67D"/>
                </a:solidFill>
                <a:effectLst/>
                <a:latin typeface="Söhne Mono"/>
              </a:rPr>
              <a:t>dependencies</a:t>
            </a:r>
            <a:r>
              <a:rPr lang="id-ID" b="0" i="0" dirty="0">
                <a:solidFill>
                  <a:srgbClr val="FFFFFF"/>
                </a:solidFill>
                <a:effectLst/>
                <a:latin typeface="Söhne Mono"/>
              </a:rPr>
              <a:t> </a:t>
            </a:r>
            <a:endParaRPr lang="en-US" b="0" i="0" dirty="0">
              <a:solidFill>
                <a:srgbClr val="FFFFFF"/>
              </a:solidFill>
              <a:effectLst/>
              <a:latin typeface="Söhne Mono"/>
            </a:endParaRPr>
          </a:p>
          <a:p>
            <a:endParaRPr lang="en-US" b="0" i="0" dirty="0">
              <a:solidFill>
                <a:srgbClr val="FFFFFF"/>
              </a:solidFill>
              <a:effectLst/>
              <a:latin typeface="Söhne Mono"/>
            </a:endParaRPr>
          </a:p>
          <a:p>
            <a:r>
              <a:rPr lang="id-ID" b="0" i="0" dirty="0">
                <a:solidFill>
                  <a:srgbClr val="DF3079"/>
                </a:solidFill>
                <a:effectLst/>
                <a:latin typeface="Söhne Mono"/>
              </a:rPr>
              <a:t>run:</a:t>
            </a:r>
            <a:r>
              <a:rPr lang="id-ID" b="0" i="0" dirty="0">
                <a:solidFill>
                  <a:srgbClr val="FFFFFF"/>
                </a:solidFill>
                <a:effectLst/>
                <a:latin typeface="Söhne Mono"/>
              </a:rPr>
              <a:t> </a:t>
            </a:r>
            <a:r>
              <a:rPr lang="id-ID" b="0" i="0" dirty="0">
                <a:solidFill>
                  <a:srgbClr val="00A67D"/>
                </a:solidFill>
                <a:effectLst/>
                <a:latin typeface="Söhne Mono"/>
              </a:rPr>
              <a:t>| </a:t>
            </a:r>
            <a:endParaRPr lang="en-US" b="0" i="0" dirty="0">
              <a:solidFill>
                <a:srgbClr val="00A67D"/>
              </a:solidFill>
              <a:effectLst/>
              <a:latin typeface="Söhne Mono"/>
            </a:endParaRPr>
          </a:p>
          <a:p>
            <a:r>
              <a:rPr lang="en-US" dirty="0">
                <a:solidFill>
                  <a:srgbClr val="00A67D"/>
                </a:solidFill>
                <a:latin typeface="Söhne Mono"/>
              </a:rPr>
              <a:t>        </a:t>
            </a:r>
            <a:r>
              <a:rPr lang="id-ID" b="0" i="0" dirty="0">
                <a:solidFill>
                  <a:srgbClr val="00A67D"/>
                </a:solidFill>
                <a:effectLst/>
                <a:latin typeface="Söhne Mono"/>
              </a:rPr>
              <a:t>python -m pip install --upgrade pip </a:t>
            </a:r>
            <a:endParaRPr lang="en-US" b="0" i="0" dirty="0">
              <a:solidFill>
                <a:srgbClr val="00A67D"/>
              </a:solidFill>
              <a:effectLst/>
              <a:latin typeface="Söhne Mono"/>
            </a:endParaRPr>
          </a:p>
          <a:p>
            <a:r>
              <a:rPr lang="en-US" dirty="0">
                <a:solidFill>
                  <a:srgbClr val="00A67D"/>
                </a:solidFill>
                <a:latin typeface="Söhne Mono"/>
              </a:rPr>
              <a:t>        </a:t>
            </a:r>
            <a:r>
              <a:rPr lang="id-ID" b="0" i="0" dirty="0">
                <a:solidFill>
                  <a:srgbClr val="00A67D"/>
                </a:solidFill>
                <a:effectLst/>
                <a:latin typeface="Söhne Mono"/>
              </a:rPr>
              <a:t>pip install -r requirements.txt</a:t>
            </a:r>
            <a:endParaRPr lang="en-US" b="0" i="0" dirty="0">
              <a:solidFill>
                <a:srgbClr val="00A67D"/>
              </a:solidFill>
              <a:effectLst/>
              <a:latin typeface="Söhne Mono"/>
            </a:endParaRPr>
          </a:p>
          <a:p>
            <a:r>
              <a:rPr lang="id-ID" b="0" i="0" dirty="0">
                <a:solidFill>
                  <a:srgbClr val="00A67D"/>
                </a:solidFill>
                <a:effectLst/>
                <a:latin typeface="Söhne Mono"/>
              </a:rPr>
              <a:t> </a:t>
            </a:r>
            <a:endParaRPr lang="en-US" b="0" i="0" dirty="0">
              <a:solidFill>
                <a:srgbClr val="00A67D"/>
              </a:solidFill>
              <a:effectLst/>
              <a:latin typeface="Söhne Mono"/>
            </a:endParaRPr>
          </a:p>
          <a:p>
            <a:r>
              <a:rPr lang="id-ID" b="0" i="0" dirty="0">
                <a:solidFill>
                  <a:srgbClr val="F22C3D"/>
                </a:solidFill>
                <a:effectLst/>
                <a:latin typeface="Söhne Mono"/>
              </a:rPr>
              <a:t>-</a:t>
            </a:r>
            <a:r>
              <a:rPr lang="id-ID" b="0" i="0" dirty="0">
                <a:solidFill>
                  <a:srgbClr val="FFFFFF"/>
                </a:solidFill>
                <a:effectLst/>
                <a:latin typeface="Söhne Mono"/>
              </a:rPr>
              <a:t> </a:t>
            </a:r>
            <a:r>
              <a:rPr lang="id-ID" b="0" i="0" dirty="0">
                <a:solidFill>
                  <a:srgbClr val="DF3079"/>
                </a:solidFill>
                <a:effectLst/>
                <a:latin typeface="Söhne Mono"/>
              </a:rPr>
              <a:t>name:</a:t>
            </a:r>
            <a:r>
              <a:rPr lang="id-ID" b="0" i="0" dirty="0">
                <a:solidFill>
                  <a:srgbClr val="FFFFFF"/>
                </a:solidFill>
                <a:effectLst/>
                <a:latin typeface="Söhne Mono"/>
              </a:rPr>
              <a:t> </a:t>
            </a:r>
            <a:r>
              <a:rPr lang="id-ID" b="0" i="0" dirty="0">
                <a:solidFill>
                  <a:srgbClr val="00A67D"/>
                </a:solidFill>
                <a:effectLst/>
                <a:latin typeface="Söhne Mono"/>
              </a:rPr>
              <a:t>Run</a:t>
            </a:r>
            <a:r>
              <a:rPr lang="id-ID" b="0" i="0" dirty="0">
                <a:solidFill>
                  <a:srgbClr val="FFFFFF"/>
                </a:solidFill>
                <a:effectLst/>
                <a:latin typeface="Söhne Mono"/>
              </a:rPr>
              <a:t> </a:t>
            </a:r>
            <a:r>
              <a:rPr lang="id-ID" b="0" i="0" dirty="0">
                <a:solidFill>
                  <a:srgbClr val="00A67D"/>
                </a:solidFill>
                <a:effectLst/>
                <a:latin typeface="Söhne Mono"/>
              </a:rPr>
              <a:t>tests</a:t>
            </a:r>
            <a:r>
              <a:rPr lang="id-ID" b="0" i="0" dirty="0">
                <a:solidFill>
                  <a:srgbClr val="FFFFFF"/>
                </a:solidFill>
                <a:effectLst/>
                <a:latin typeface="Söhne Mono"/>
              </a:rPr>
              <a:t> </a:t>
            </a:r>
            <a:endParaRPr lang="en-US" b="0" i="0" dirty="0">
              <a:solidFill>
                <a:srgbClr val="FFFFFF"/>
              </a:solidFill>
              <a:effectLst/>
              <a:latin typeface="Söhne Mono"/>
            </a:endParaRPr>
          </a:p>
          <a:p>
            <a:r>
              <a:rPr lang="id-ID" b="0" i="0" dirty="0">
                <a:solidFill>
                  <a:srgbClr val="DF3079"/>
                </a:solidFill>
                <a:effectLst/>
                <a:latin typeface="Söhne Mono"/>
              </a:rPr>
              <a:t>run:</a:t>
            </a:r>
            <a:r>
              <a:rPr lang="id-ID" b="0" i="0" dirty="0">
                <a:solidFill>
                  <a:srgbClr val="FFFFFF"/>
                </a:solidFill>
                <a:effectLst/>
                <a:latin typeface="Söhne Mono"/>
              </a:rPr>
              <a:t> </a:t>
            </a:r>
            <a:r>
              <a:rPr lang="id-ID" b="0" i="0" dirty="0">
                <a:solidFill>
                  <a:srgbClr val="00A67D"/>
                </a:solidFill>
                <a:effectLst/>
                <a:latin typeface="Söhne Mono"/>
              </a:rPr>
              <a:t>| </a:t>
            </a:r>
            <a:endParaRPr lang="en-US" b="0" i="0" dirty="0">
              <a:solidFill>
                <a:srgbClr val="00A67D"/>
              </a:solidFill>
              <a:effectLst/>
              <a:latin typeface="Söhne Mono"/>
            </a:endParaRPr>
          </a:p>
          <a:p>
            <a:endParaRPr lang="en-US" dirty="0">
              <a:solidFill>
                <a:srgbClr val="00A67D"/>
              </a:solidFill>
              <a:latin typeface="Söhne Mono"/>
            </a:endParaRPr>
          </a:p>
          <a:p>
            <a:r>
              <a:rPr lang="id-ID" b="0" i="0" dirty="0">
                <a:solidFill>
                  <a:srgbClr val="00A67D"/>
                </a:solidFill>
                <a:effectLst/>
                <a:latin typeface="Söhne Mono"/>
              </a:rPr>
              <a:t>python -m unittest discover -s tests/ -p '*_test.py'</a:t>
            </a:r>
            <a:endParaRPr lang="id-ID" dirty="0"/>
          </a:p>
        </p:txBody>
      </p:sp>
    </p:spTree>
    <p:extLst>
      <p:ext uri="{BB962C8B-B14F-4D97-AF65-F5344CB8AC3E}">
        <p14:creationId xmlns:p14="http://schemas.microsoft.com/office/powerpoint/2010/main" val="2733202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384534-4C4C-F02D-0D4F-D3438C1296C3}"/>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3253"/>
            <a:ext cx="12192000" cy="6877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accent1">
                <a:alpha val="7000"/>
              </a:schemeClr>
            </a:glow>
          </a:effectLst>
        </p:spPr>
      </p:pic>
      <p:sp>
        <p:nvSpPr>
          <p:cNvPr id="3" name="TextBox 2">
            <a:extLst>
              <a:ext uri="{FF2B5EF4-FFF2-40B4-BE49-F238E27FC236}">
                <a16:creationId xmlns:a16="http://schemas.microsoft.com/office/drawing/2014/main" id="{A08CEC8A-82F1-1067-E3B2-B32979C951CE}"/>
              </a:ext>
            </a:extLst>
          </p:cNvPr>
          <p:cNvSpPr txBox="1"/>
          <p:nvPr/>
        </p:nvSpPr>
        <p:spPr>
          <a:xfrm>
            <a:off x="-1" y="0"/>
            <a:ext cx="2915479" cy="954107"/>
          </a:xfrm>
          <a:prstGeom prst="rect">
            <a:avLst/>
          </a:prstGeom>
          <a:noFill/>
        </p:spPr>
        <p:txBody>
          <a:bodyPr wrap="square">
            <a:spAutoFit/>
          </a:bodyPr>
          <a:lstStyle/>
          <a:p>
            <a:pPr algn="just"/>
            <a:r>
              <a:rPr lang="en-US" sz="2000" b="1" dirty="0">
                <a:solidFill>
                  <a:srgbClr val="374151"/>
                </a:solidFill>
                <a:latin typeface="Cambria" panose="02040503050406030204" pitchFamily="18" charset="0"/>
                <a:ea typeface="Cambria" panose="02040503050406030204" pitchFamily="18" charset="0"/>
              </a:rPr>
              <a:t>F.  CI/CD</a:t>
            </a:r>
            <a:endParaRPr lang="en-US" dirty="0">
              <a:solidFill>
                <a:srgbClr val="374151"/>
              </a:solidFill>
              <a:latin typeface="Cambria" panose="02040503050406030204" pitchFamily="18" charset="0"/>
              <a:ea typeface="Cambria" panose="02040503050406030204" pitchFamily="18" charset="0"/>
            </a:endParaRPr>
          </a:p>
          <a:p>
            <a:pPr algn="just"/>
            <a:endParaRPr lang="en-US" dirty="0">
              <a:solidFill>
                <a:srgbClr val="555555"/>
              </a:solidFill>
              <a:latin typeface="Cambria" panose="02040503050406030204" pitchFamily="18" charset="0"/>
              <a:ea typeface="Cambria" panose="02040503050406030204" pitchFamily="18" charset="0"/>
            </a:endParaRPr>
          </a:p>
          <a:p>
            <a:pPr algn="just"/>
            <a:endParaRPr lang="en-US" dirty="0">
              <a:solidFill>
                <a:srgbClr val="374151"/>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0934A6CA-9568-EFC3-3B00-AF58B74A1DF1}"/>
              </a:ext>
            </a:extLst>
          </p:cNvPr>
          <p:cNvSpPr txBox="1"/>
          <p:nvPr/>
        </p:nvSpPr>
        <p:spPr>
          <a:xfrm>
            <a:off x="0" y="598028"/>
            <a:ext cx="12192000" cy="1477328"/>
          </a:xfrm>
          <a:prstGeom prst="rect">
            <a:avLst/>
          </a:prstGeom>
          <a:noFill/>
        </p:spPr>
        <p:txBody>
          <a:bodyPr wrap="square" rtlCol="0">
            <a:spAutoFit/>
          </a:bodyPr>
          <a:lstStyle/>
          <a:p>
            <a:r>
              <a:rPr lang="en-US" dirty="0"/>
              <a:t>3. </a:t>
            </a:r>
            <a:r>
              <a:rPr lang="en-US" dirty="0" err="1"/>
              <a:t>Menambahkan</a:t>
            </a:r>
            <a:r>
              <a:rPr lang="en-US" dirty="0"/>
              <a:t> </a:t>
            </a:r>
            <a:r>
              <a:rPr lang="en-US" dirty="0" err="1"/>
              <a:t>berkas</a:t>
            </a:r>
            <a:r>
              <a:rPr lang="en-US" dirty="0"/>
              <a:t> Requirements</a:t>
            </a:r>
          </a:p>
          <a:p>
            <a:pPr marL="285750" indent="-285750">
              <a:buFont typeface="Arial" panose="020B0604020202020204" pitchFamily="34" charset="0"/>
              <a:buChar char="•"/>
            </a:pPr>
            <a:r>
              <a:rPr lang="en-US" dirty="0" err="1"/>
              <a:t>Memastikan</a:t>
            </a:r>
            <a:r>
              <a:rPr lang="en-US" dirty="0"/>
              <a:t> </a:t>
            </a:r>
            <a:r>
              <a:rPr lang="en-US" dirty="0" err="1"/>
              <a:t>proyek</a:t>
            </a:r>
            <a:r>
              <a:rPr lang="en-US" dirty="0"/>
              <a:t> </a:t>
            </a:r>
            <a:r>
              <a:rPr lang="en-US" dirty="0" err="1"/>
              <a:t>aplikasi</a:t>
            </a:r>
            <a:r>
              <a:rPr lang="en-US" dirty="0"/>
              <a:t> </a:t>
            </a:r>
            <a:r>
              <a:rPr lang="en-US" dirty="0" err="1"/>
              <a:t>memiliki</a:t>
            </a:r>
            <a:r>
              <a:rPr lang="en-US" dirty="0"/>
              <a:t> </a:t>
            </a:r>
            <a:r>
              <a:rPr lang="en-US" dirty="0" err="1"/>
              <a:t>berkas</a:t>
            </a:r>
            <a:r>
              <a:rPr lang="en-US" dirty="0"/>
              <a:t> ‘requirements.txt’ yang </a:t>
            </a:r>
            <a:r>
              <a:rPr lang="en-US" dirty="0" err="1"/>
              <a:t>berisi</a:t>
            </a:r>
            <a:r>
              <a:rPr lang="en-US" dirty="0"/>
              <a:t> </a:t>
            </a:r>
            <a:r>
              <a:rPr lang="en-US" dirty="0" err="1"/>
              <a:t>depedensi</a:t>
            </a:r>
            <a:r>
              <a:rPr lang="en-US" dirty="0"/>
              <a:t> yang di </a:t>
            </a:r>
            <a:r>
              <a:rPr lang="en-US" dirty="0" err="1"/>
              <a:t>perlukan</a:t>
            </a:r>
            <a:endParaRPr lang="en-US" dirty="0"/>
          </a:p>
          <a:p>
            <a:endParaRPr lang="en-US" dirty="0"/>
          </a:p>
          <a:p>
            <a:r>
              <a:rPr lang="en-US" dirty="0" err="1"/>
              <a:t>Contoh</a:t>
            </a:r>
            <a:r>
              <a:rPr lang="en-US" dirty="0"/>
              <a:t> </a:t>
            </a:r>
            <a:r>
              <a:rPr lang="en-US" dirty="0" err="1"/>
              <a:t>isi</a:t>
            </a:r>
            <a:r>
              <a:rPr lang="en-US" dirty="0"/>
              <a:t> ‘requirements.txt’</a:t>
            </a:r>
          </a:p>
          <a:p>
            <a:endParaRPr lang="en-US" dirty="0"/>
          </a:p>
        </p:txBody>
      </p:sp>
      <p:sp>
        <p:nvSpPr>
          <p:cNvPr id="2" name="Rectangle 1">
            <a:extLst>
              <a:ext uri="{FF2B5EF4-FFF2-40B4-BE49-F238E27FC236}">
                <a16:creationId xmlns:a16="http://schemas.microsoft.com/office/drawing/2014/main" id="{B3BD5405-15C0-614C-2DEB-EB3CFA809E5C}"/>
              </a:ext>
            </a:extLst>
          </p:cNvPr>
          <p:cNvSpPr/>
          <p:nvPr/>
        </p:nvSpPr>
        <p:spPr>
          <a:xfrm>
            <a:off x="2040835" y="2120350"/>
            <a:ext cx="8083826" cy="43665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TextBox 8">
            <a:extLst>
              <a:ext uri="{FF2B5EF4-FFF2-40B4-BE49-F238E27FC236}">
                <a16:creationId xmlns:a16="http://schemas.microsoft.com/office/drawing/2014/main" id="{2CF5E732-8A87-8AB3-C6C2-9556262537E4}"/>
              </a:ext>
            </a:extLst>
          </p:cNvPr>
          <p:cNvSpPr txBox="1"/>
          <p:nvPr/>
        </p:nvSpPr>
        <p:spPr>
          <a:xfrm>
            <a:off x="2988366" y="2456982"/>
            <a:ext cx="6188764" cy="3693319"/>
          </a:xfrm>
          <a:prstGeom prst="rect">
            <a:avLst/>
          </a:prstGeom>
          <a:noFill/>
        </p:spPr>
        <p:txBody>
          <a:bodyPr wrap="square">
            <a:spAutoFit/>
          </a:bodyPr>
          <a:lstStyle/>
          <a:p>
            <a:r>
              <a:rPr lang="id-ID" dirty="0"/>
              <a:t># requirements.txt for Calculator App</a:t>
            </a:r>
          </a:p>
          <a:p>
            <a:endParaRPr lang="id-ID" dirty="0"/>
          </a:p>
          <a:p>
            <a:r>
              <a:rPr lang="id-ID" dirty="0"/>
              <a:t># Dependensi dasar untuk GUI dan tata letak</a:t>
            </a:r>
          </a:p>
          <a:p>
            <a:r>
              <a:rPr lang="id-ID" dirty="0"/>
              <a:t>tkinter==8.6</a:t>
            </a:r>
          </a:p>
          <a:p>
            <a:endParaRPr lang="id-ID" dirty="0"/>
          </a:p>
          <a:p>
            <a:r>
              <a:rPr lang="id-ID" dirty="0"/>
              <a:t># Untuk pengelolaan array dan operasi matematika</a:t>
            </a:r>
          </a:p>
          <a:p>
            <a:r>
              <a:rPr lang="id-ID" dirty="0"/>
              <a:t>numpy==1.21.2</a:t>
            </a:r>
          </a:p>
          <a:p>
            <a:endParaRPr lang="id-ID" dirty="0"/>
          </a:p>
          <a:p>
            <a:r>
              <a:rPr lang="id-ID" dirty="0"/>
              <a:t># Modul untuk menangani perhitungan ilmiah</a:t>
            </a:r>
          </a:p>
          <a:p>
            <a:r>
              <a:rPr lang="id-ID" dirty="0"/>
              <a:t>scipy==1.7.1</a:t>
            </a:r>
          </a:p>
          <a:p>
            <a:endParaRPr lang="id-ID" dirty="0"/>
          </a:p>
          <a:p>
            <a:r>
              <a:rPr lang="id-ID" dirty="0"/>
              <a:t># Pustaka untuk pengujian atau testing</a:t>
            </a:r>
          </a:p>
          <a:p>
            <a:r>
              <a:rPr lang="id-ID" dirty="0"/>
              <a:t>pytest==6.2.5</a:t>
            </a:r>
          </a:p>
        </p:txBody>
      </p:sp>
    </p:spTree>
    <p:extLst>
      <p:ext uri="{BB962C8B-B14F-4D97-AF65-F5344CB8AC3E}">
        <p14:creationId xmlns:p14="http://schemas.microsoft.com/office/powerpoint/2010/main" val="2304741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384534-4C4C-F02D-0D4F-D3438C1296C3}"/>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3253"/>
            <a:ext cx="12192000" cy="6877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accent1">
                <a:alpha val="7000"/>
              </a:schemeClr>
            </a:glow>
          </a:effectLst>
        </p:spPr>
      </p:pic>
      <p:sp>
        <p:nvSpPr>
          <p:cNvPr id="3" name="TextBox 2">
            <a:extLst>
              <a:ext uri="{FF2B5EF4-FFF2-40B4-BE49-F238E27FC236}">
                <a16:creationId xmlns:a16="http://schemas.microsoft.com/office/drawing/2014/main" id="{A08CEC8A-82F1-1067-E3B2-B32979C951CE}"/>
              </a:ext>
            </a:extLst>
          </p:cNvPr>
          <p:cNvSpPr txBox="1"/>
          <p:nvPr/>
        </p:nvSpPr>
        <p:spPr>
          <a:xfrm>
            <a:off x="-1" y="0"/>
            <a:ext cx="2915479" cy="954107"/>
          </a:xfrm>
          <a:prstGeom prst="rect">
            <a:avLst/>
          </a:prstGeom>
          <a:noFill/>
        </p:spPr>
        <p:txBody>
          <a:bodyPr wrap="square">
            <a:spAutoFit/>
          </a:bodyPr>
          <a:lstStyle/>
          <a:p>
            <a:pPr algn="just"/>
            <a:r>
              <a:rPr lang="en-US" sz="2000" b="1" dirty="0">
                <a:solidFill>
                  <a:srgbClr val="374151"/>
                </a:solidFill>
                <a:latin typeface="Cambria" panose="02040503050406030204" pitchFamily="18" charset="0"/>
                <a:ea typeface="Cambria" panose="02040503050406030204" pitchFamily="18" charset="0"/>
              </a:rPr>
              <a:t>F.  CI/CD</a:t>
            </a:r>
            <a:endParaRPr lang="en-US" dirty="0">
              <a:solidFill>
                <a:srgbClr val="374151"/>
              </a:solidFill>
              <a:latin typeface="Cambria" panose="02040503050406030204" pitchFamily="18" charset="0"/>
              <a:ea typeface="Cambria" panose="02040503050406030204" pitchFamily="18" charset="0"/>
            </a:endParaRPr>
          </a:p>
          <a:p>
            <a:pPr algn="just"/>
            <a:endParaRPr lang="en-US" dirty="0">
              <a:solidFill>
                <a:srgbClr val="555555"/>
              </a:solidFill>
              <a:latin typeface="Cambria" panose="02040503050406030204" pitchFamily="18" charset="0"/>
              <a:ea typeface="Cambria" panose="02040503050406030204" pitchFamily="18" charset="0"/>
            </a:endParaRPr>
          </a:p>
          <a:p>
            <a:pPr algn="just"/>
            <a:endParaRPr lang="en-US" dirty="0">
              <a:solidFill>
                <a:srgbClr val="374151"/>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0934A6CA-9568-EFC3-3B00-AF58B74A1DF1}"/>
              </a:ext>
            </a:extLst>
          </p:cNvPr>
          <p:cNvSpPr txBox="1"/>
          <p:nvPr/>
        </p:nvSpPr>
        <p:spPr>
          <a:xfrm>
            <a:off x="0" y="505264"/>
            <a:ext cx="12192000" cy="3970318"/>
          </a:xfrm>
          <a:prstGeom prst="rect">
            <a:avLst/>
          </a:prstGeom>
          <a:noFill/>
        </p:spPr>
        <p:txBody>
          <a:bodyPr wrap="square" rtlCol="0">
            <a:spAutoFit/>
          </a:bodyPr>
          <a:lstStyle/>
          <a:p>
            <a:pPr algn="just"/>
            <a:r>
              <a:rPr lang="en-US" dirty="0">
                <a:latin typeface="Cambria" panose="02040503050406030204" pitchFamily="18" charset="0"/>
                <a:ea typeface="Cambria" panose="02040503050406030204" pitchFamily="18" charset="0"/>
              </a:rPr>
              <a:t>4. Commit dan Push</a:t>
            </a:r>
          </a:p>
          <a:p>
            <a:pPr marL="285750" indent="-285750" algn="just">
              <a:buFont typeface="Arial" panose="020B0604020202020204" pitchFamily="34" charset="0"/>
              <a:buChar char="•"/>
            </a:pPr>
            <a:r>
              <a:rPr lang="en-US" dirty="0" err="1">
                <a:latin typeface="Cambria" panose="02040503050406030204" pitchFamily="18" charset="0"/>
                <a:ea typeface="Cambria" panose="02040503050406030204" pitchFamily="18" charset="0"/>
              </a:rPr>
              <a:t>Melakukan</a:t>
            </a:r>
            <a:r>
              <a:rPr lang="en-US" dirty="0">
                <a:latin typeface="Cambria" panose="02040503050406030204" pitchFamily="18" charset="0"/>
                <a:ea typeface="Cambria" panose="02040503050406030204" pitchFamily="18" charset="0"/>
              </a:rPr>
              <a:t> commit </a:t>
            </a:r>
            <a:r>
              <a:rPr lang="en-US" dirty="0" err="1">
                <a:latin typeface="Cambria" panose="02040503050406030204" pitchFamily="18" charset="0"/>
                <a:ea typeface="Cambria" panose="02040503050406030204" pitchFamily="18" charset="0"/>
              </a:rPr>
              <a:t>perubahan</a:t>
            </a:r>
            <a:r>
              <a:rPr lang="en-US" dirty="0">
                <a:latin typeface="Cambria" panose="02040503050406030204" pitchFamily="18" charset="0"/>
                <a:ea typeface="Cambria" panose="02040503050406030204" pitchFamily="18" charset="0"/>
              </a:rPr>
              <a:t> yang </a:t>
            </a:r>
            <a:r>
              <a:rPr lang="en-US" dirty="0" err="1">
                <a:latin typeface="Cambria" panose="02040503050406030204" pitchFamily="18" charset="0"/>
                <a:ea typeface="Cambria" panose="02040503050406030204" pitchFamily="18" charset="0"/>
              </a:rPr>
              <a:t>sudah</a:t>
            </a:r>
            <a:r>
              <a:rPr lang="en-US" dirty="0">
                <a:latin typeface="Cambria" panose="02040503050406030204" pitchFamily="18" charset="0"/>
                <a:ea typeface="Cambria" panose="02040503050406030204" pitchFamily="18" charset="0"/>
              </a:rPr>
              <a:t> di </a:t>
            </a:r>
            <a:r>
              <a:rPr lang="en-US" dirty="0" err="1">
                <a:latin typeface="Cambria" panose="02040503050406030204" pitchFamily="18" charset="0"/>
                <a:ea typeface="Cambria" panose="02040503050406030204" pitchFamily="18" charset="0"/>
              </a:rPr>
              <a:t>lakukan</a:t>
            </a:r>
            <a:r>
              <a:rPr lang="en-US" dirty="0">
                <a:latin typeface="Cambria" panose="02040503050406030204" pitchFamily="18" charset="0"/>
                <a:ea typeface="Cambria" panose="02040503050406030204" pitchFamily="18" charset="0"/>
              </a:rPr>
              <a:t> pada </a:t>
            </a:r>
            <a:r>
              <a:rPr lang="en-US" dirty="0" err="1">
                <a:latin typeface="Cambria" panose="02040503050406030204" pitchFamily="18" charset="0"/>
                <a:ea typeface="Cambria" panose="02040503050406030204" pitchFamily="18" charset="0"/>
              </a:rPr>
              <a:t>proyek</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repositori</a:t>
            </a:r>
            <a:r>
              <a:rPr lang="en-US" dirty="0">
                <a:latin typeface="Cambria" panose="02040503050406030204" pitchFamily="18" charset="0"/>
                <a:ea typeface="Cambria" panose="02040503050406030204" pitchFamily="18" charset="0"/>
              </a:rPr>
              <a:t> GitHub.</a:t>
            </a:r>
          </a:p>
          <a:p>
            <a:pPr marL="285750" indent="-285750" algn="just">
              <a:buFont typeface="Arial" panose="020B0604020202020204" pitchFamily="34" charset="0"/>
              <a:buChar char="•"/>
            </a:pPr>
            <a:r>
              <a:rPr lang="en-US" dirty="0" err="1">
                <a:latin typeface="Cambria" panose="02040503050406030204" pitchFamily="18" charset="0"/>
                <a:ea typeface="Cambria" panose="02040503050406030204" pitchFamily="18" charset="0"/>
              </a:rPr>
              <a:t>Memastikan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telah</a:t>
            </a:r>
            <a:r>
              <a:rPr lang="en-US" dirty="0">
                <a:latin typeface="Cambria" panose="02040503050406030204" pitchFamily="18" charset="0"/>
                <a:ea typeface="Cambria" panose="02040503050406030204" pitchFamily="18" charset="0"/>
              </a:rPr>
              <a:t> mem-push </a:t>
            </a:r>
            <a:r>
              <a:rPr lang="en-US" dirty="0" err="1">
                <a:latin typeface="Cambria" panose="02040503050406030204" pitchFamily="18" charset="0"/>
                <a:ea typeface="Cambria" panose="02040503050406030204" pitchFamily="18" charset="0"/>
              </a:rPr>
              <a:t>perubahan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ke</a:t>
            </a:r>
            <a:r>
              <a:rPr lang="en-US" dirty="0">
                <a:latin typeface="Cambria" panose="02040503050406030204" pitchFamily="18" charset="0"/>
                <a:ea typeface="Cambria" panose="02040503050406030204" pitchFamily="18" charset="0"/>
              </a:rPr>
              <a:t> branch yang </a:t>
            </a:r>
            <a:r>
              <a:rPr lang="en-US" dirty="0" err="1">
                <a:latin typeface="Cambria" panose="02040503050406030204" pitchFamily="18" charset="0"/>
                <a:ea typeface="Cambria" panose="02040503050406030204" pitchFamily="18" charset="0"/>
              </a:rPr>
              <a:t>sudah</a:t>
            </a:r>
            <a:r>
              <a:rPr lang="en-US" dirty="0">
                <a:latin typeface="Cambria" panose="02040503050406030204" pitchFamily="18" charset="0"/>
                <a:ea typeface="Cambria" panose="02040503050406030204" pitchFamily="18" charset="0"/>
              </a:rPr>
              <a:t> di </a:t>
            </a:r>
            <a:r>
              <a:rPr lang="en-US" dirty="0" err="1">
                <a:latin typeface="Cambria" panose="02040503050406030204" pitchFamily="18" charset="0"/>
                <a:ea typeface="Cambria" panose="02040503050406030204" pitchFamily="18" charset="0"/>
              </a:rPr>
              <a:t>tentukan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dalam</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konfigurasi</a:t>
            </a:r>
            <a:r>
              <a:rPr lang="en-US" dirty="0">
                <a:latin typeface="Cambria" panose="02040503050406030204" pitchFamily="18" charset="0"/>
                <a:ea typeface="Cambria" panose="02040503050406030204" pitchFamily="18" charset="0"/>
              </a:rPr>
              <a:t> GitHub Actions, </a:t>
            </a:r>
            <a:r>
              <a:rPr lang="en-US" dirty="0" err="1">
                <a:latin typeface="Cambria" panose="02040503050406030204" pitchFamily="18" charset="0"/>
                <a:ea typeface="Cambria" panose="02040503050406030204" pitchFamily="18" charset="0"/>
              </a:rPr>
              <a:t>misalnya</a:t>
            </a:r>
            <a:r>
              <a:rPr lang="en-US"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‘Main’.</a:t>
            </a: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GitHub Actions </a:t>
            </a:r>
            <a:r>
              <a:rPr lang="en-US" dirty="0" err="1">
                <a:latin typeface="Cambria" panose="02040503050406030204" pitchFamily="18" charset="0"/>
                <a:ea typeface="Cambria" panose="02040503050406030204" pitchFamily="18" charset="0"/>
              </a:rPr>
              <a:t>akan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menjalankan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skrip</a:t>
            </a:r>
            <a:r>
              <a:rPr lang="en-US" dirty="0">
                <a:latin typeface="Cambria" panose="02040503050406030204" pitchFamily="18" charset="0"/>
                <a:ea typeface="Cambria" panose="02040503050406030204" pitchFamily="18" charset="0"/>
              </a:rPr>
              <a:t> CI/CD yang </a:t>
            </a:r>
            <a:r>
              <a:rPr lang="en-US" dirty="0" err="1">
                <a:latin typeface="Cambria" panose="02040503050406030204" pitchFamily="18" charset="0"/>
                <a:ea typeface="Cambria" panose="02040503050406030204" pitchFamily="18" charset="0"/>
              </a:rPr>
              <a:t>telah</a:t>
            </a:r>
            <a:r>
              <a:rPr lang="en-US" dirty="0">
                <a:latin typeface="Cambria" panose="02040503050406030204" pitchFamily="18" charset="0"/>
                <a:ea typeface="Cambria" panose="02040503050406030204" pitchFamily="18" charset="0"/>
              </a:rPr>
              <a:t> di </a:t>
            </a:r>
            <a:r>
              <a:rPr lang="en-US" dirty="0" err="1">
                <a:latin typeface="Cambria" panose="02040503050406030204" pitchFamily="18" charset="0"/>
                <a:ea typeface="Cambria" panose="02040503050406030204" pitchFamily="18" charset="0"/>
              </a:rPr>
              <a:t>konfigurasi</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setiap</a:t>
            </a:r>
            <a:r>
              <a:rPr lang="en-US" dirty="0">
                <a:latin typeface="Cambria" panose="02040503050406030204" pitchFamily="18" charset="0"/>
                <a:ea typeface="Cambria" panose="02040503050406030204" pitchFamily="18" charset="0"/>
              </a:rPr>
              <a:t> kali </a:t>
            </a:r>
            <a:r>
              <a:rPr lang="en-US" dirty="0" err="1">
                <a:latin typeface="Cambria" panose="02040503050406030204" pitchFamily="18" charset="0"/>
                <a:ea typeface="Cambria" panose="02040503050406030204" pitchFamily="18" charset="0"/>
              </a:rPr>
              <a:t>ada</a:t>
            </a:r>
            <a:r>
              <a:rPr lang="en-US" dirty="0">
                <a:latin typeface="Cambria" panose="02040503050406030204" pitchFamily="18" charset="0"/>
                <a:ea typeface="Cambria" panose="02040503050406030204" pitchFamily="18" charset="0"/>
              </a:rPr>
              <a:t> push </a:t>
            </a:r>
            <a:r>
              <a:rPr lang="en-US" dirty="0" err="1">
                <a:latin typeface="Cambria" panose="02040503050406030204" pitchFamily="18" charset="0"/>
                <a:ea typeface="Cambria" panose="02040503050406030204" pitchFamily="18" charset="0"/>
              </a:rPr>
              <a:t>ke</a:t>
            </a:r>
            <a:r>
              <a:rPr lang="en-US" dirty="0">
                <a:latin typeface="Cambria" panose="02040503050406030204" pitchFamily="18" charset="0"/>
                <a:ea typeface="Cambria" panose="02040503050406030204" pitchFamily="18" charset="0"/>
              </a:rPr>
              <a:t> branch </a:t>
            </a:r>
            <a:r>
              <a:rPr lang="en-US" dirty="0" err="1">
                <a:latin typeface="Cambria" panose="02040503050406030204" pitchFamily="18" charset="0"/>
                <a:ea typeface="Cambria" panose="02040503050406030204" pitchFamily="18" charset="0"/>
              </a:rPr>
              <a:t>tersebut</a:t>
            </a:r>
            <a:r>
              <a:rPr lang="en-US" dirty="0">
                <a:latin typeface="Cambria" panose="02040503050406030204" pitchFamily="18" charset="0"/>
                <a:ea typeface="Cambria" panose="02040503050406030204" pitchFamily="18" charset="0"/>
              </a:rPr>
              <a:t>.</a:t>
            </a:r>
          </a:p>
          <a:p>
            <a:pPr algn="just"/>
            <a:endParaRPr lang="en-US" dirty="0">
              <a:latin typeface="Cambria" panose="02040503050406030204" pitchFamily="18" charset="0"/>
              <a:ea typeface="Cambria" panose="02040503050406030204" pitchFamily="18" charset="0"/>
            </a:endParaRPr>
          </a:p>
          <a:p>
            <a:pPr algn="just"/>
            <a:r>
              <a:rPr lang="en-US" b="1" dirty="0" err="1">
                <a:latin typeface="Cambria" panose="02040503050406030204" pitchFamily="18" charset="0"/>
                <a:ea typeface="Cambria" panose="02040503050406030204" pitchFamily="18" charset="0"/>
              </a:rPr>
              <a:t>Catatan</a:t>
            </a:r>
            <a:r>
              <a:rPr lang="en-US" b="1" dirty="0">
                <a:latin typeface="Cambria" panose="02040503050406030204" pitchFamily="18" charset="0"/>
                <a:ea typeface="Cambria" panose="02040503050406030204" pitchFamily="18" charset="0"/>
              </a:rPr>
              <a:t>:</a:t>
            </a:r>
          </a:p>
          <a:p>
            <a:pPr marL="285750" indent="-285750" algn="just">
              <a:buFont typeface="Arial" panose="020B0604020202020204" pitchFamily="34" charset="0"/>
              <a:buChar char="•"/>
            </a:pPr>
            <a:r>
              <a:rPr lang="en-US" dirty="0" err="1">
                <a:latin typeface="Cambria" panose="02040503050406030204" pitchFamily="18" charset="0"/>
                <a:ea typeface="Cambria" panose="02040503050406030204" pitchFamily="18" charset="0"/>
              </a:rPr>
              <a:t>Pastikan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Proyek</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Aplikasi</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Kalkulator</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memiliki</a:t>
            </a:r>
            <a:r>
              <a:rPr lang="en-US" dirty="0">
                <a:latin typeface="Cambria" panose="02040503050406030204" pitchFamily="18" charset="0"/>
                <a:ea typeface="Cambria" panose="02040503050406030204" pitchFamily="18" charset="0"/>
              </a:rPr>
              <a:t> Unit Testing yang </a:t>
            </a:r>
            <a:r>
              <a:rPr lang="en-US" dirty="0" err="1">
                <a:latin typeface="Cambria" panose="02040503050406030204" pitchFamily="18" charset="0"/>
                <a:ea typeface="Cambria" panose="02040503050406030204" pitchFamily="18" charset="0"/>
              </a:rPr>
              <a:t>baik</a:t>
            </a:r>
            <a:r>
              <a:rPr lang="en-US" dirty="0">
                <a:latin typeface="Cambria" panose="02040503050406030204" pitchFamily="18" charset="0"/>
                <a:ea typeface="Cambria" panose="02040503050406030204" pitchFamily="18" charset="0"/>
              </a:rPr>
              <a:t>.</a:t>
            </a:r>
          </a:p>
          <a:p>
            <a:pPr marL="285750" indent="-285750" algn="just">
              <a:buFont typeface="Arial" panose="020B0604020202020204" pitchFamily="34" charset="0"/>
              <a:buChar char="•"/>
            </a:pPr>
            <a:r>
              <a:rPr lang="en-US" dirty="0" err="1">
                <a:latin typeface="Cambria" panose="02040503050406030204" pitchFamily="18" charset="0"/>
                <a:ea typeface="Cambria" panose="02040503050406030204" pitchFamily="18" charset="0"/>
              </a:rPr>
              <a:t>Pastikan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skrip</a:t>
            </a:r>
            <a:r>
              <a:rPr lang="en-US" dirty="0">
                <a:latin typeface="Cambria" panose="02040503050406030204" pitchFamily="18" charset="0"/>
                <a:ea typeface="Cambria" panose="02040503050406030204" pitchFamily="18" charset="0"/>
              </a:rPr>
              <a:t> testing </a:t>
            </a:r>
            <a:r>
              <a:rPr lang="en-US" b="1" dirty="0">
                <a:latin typeface="Cambria" panose="02040503050406030204" pitchFamily="18" charset="0"/>
                <a:ea typeface="Cambria" panose="02040503050406030204" pitchFamily="18" charset="0"/>
              </a:rPr>
              <a:t>(‘</a:t>
            </a:r>
            <a:r>
              <a:rPr lang="en-US" b="1" dirty="0" err="1">
                <a:latin typeface="Cambria" panose="02040503050406030204" pitchFamily="18" charset="0"/>
                <a:ea typeface="Cambria" panose="02040503050406030204" pitchFamily="18" charset="0"/>
              </a:rPr>
              <a:t>unittest</a:t>
            </a:r>
            <a:r>
              <a:rPr lang="en-US" b="1"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sesuai</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dengan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struktur</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proyek</a:t>
            </a:r>
            <a:r>
              <a:rPr lang="en-US" dirty="0">
                <a:latin typeface="Cambria" panose="02040503050406030204" pitchFamily="18" charset="0"/>
                <a:ea typeface="Cambria" panose="02040503050406030204" pitchFamily="18" charset="0"/>
              </a:rPr>
              <a:t>.</a:t>
            </a:r>
          </a:p>
          <a:p>
            <a:pPr marL="285750" indent="-285750" algn="just">
              <a:buFont typeface="Arial" panose="020B0604020202020204" pitchFamily="34" charset="0"/>
              <a:buChar char="•"/>
            </a:pPr>
            <a:r>
              <a:rPr lang="en-US" dirty="0" err="1">
                <a:latin typeface="Cambria" panose="02040503050406030204" pitchFamily="18" charset="0"/>
                <a:ea typeface="Cambria" panose="02040503050406030204" pitchFamily="18" charset="0"/>
              </a:rPr>
              <a:t>Pastikan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semua</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dependensi</a:t>
            </a:r>
            <a:r>
              <a:rPr lang="en-US" dirty="0">
                <a:latin typeface="Cambria" panose="02040503050406030204" pitchFamily="18" charset="0"/>
                <a:ea typeface="Cambria" panose="02040503050406030204" pitchFamily="18" charset="0"/>
              </a:rPr>
              <a:t> yang </a:t>
            </a:r>
            <a:r>
              <a:rPr lang="en-US" dirty="0" err="1">
                <a:latin typeface="Cambria" panose="02040503050406030204" pitchFamily="18" charset="0"/>
                <a:ea typeface="Cambria" panose="02040503050406030204" pitchFamily="18" charset="0"/>
              </a:rPr>
              <a:t>diperlukan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telah</a:t>
            </a:r>
            <a:r>
              <a:rPr lang="en-US" dirty="0">
                <a:latin typeface="Cambria" panose="02040503050406030204" pitchFamily="18" charset="0"/>
                <a:ea typeface="Cambria" panose="02040503050406030204" pitchFamily="18" charset="0"/>
              </a:rPr>
              <a:t> di </a:t>
            </a:r>
            <a:r>
              <a:rPr lang="en-US" dirty="0" err="1">
                <a:latin typeface="Cambria" panose="02040503050406030204" pitchFamily="18" charset="0"/>
                <a:ea typeface="Cambria" panose="02040503050406030204" pitchFamily="18" charset="0"/>
              </a:rPr>
              <a:t>tambahkan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ke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berkas</a:t>
            </a:r>
            <a:r>
              <a:rPr lang="en-US"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‘requirenments.txt’.</a:t>
            </a:r>
          </a:p>
          <a:p>
            <a:pPr algn="just"/>
            <a:endParaRPr lang="en-US" dirty="0">
              <a:latin typeface="Cambria" panose="02040503050406030204" pitchFamily="18" charset="0"/>
              <a:ea typeface="Cambria" panose="02040503050406030204" pitchFamily="18" charset="0"/>
            </a:endParaRPr>
          </a:p>
          <a:p>
            <a:pPr algn="just"/>
            <a:r>
              <a:rPr lang="en-US" dirty="0" err="1">
                <a:latin typeface="Cambria" panose="02040503050406030204" pitchFamily="18" charset="0"/>
                <a:ea typeface="Cambria" panose="02040503050406030204" pitchFamily="18" charset="0"/>
              </a:rPr>
              <a:t>Setelah</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langkah-langkah</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tersebut</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telah</a:t>
            </a:r>
            <a:r>
              <a:rPr lang="en-US" dirty="0">
                <a:latin typeface="Cambria" panose="02040503050406030204" pitchFamily="18" charset="0"/>
                <a:ea typeface="Cambria" panose="02040503050406030204" pitchFamily="18" charset="0"/>
              </a:rPr>
              <a:t> di </a:t>
            </a:r>
            <a:r>
              <a:rPr lang="en-US" dirty="0" err="1">
                <a:latin typeface="Cambria" panose="02040503050406030204" pitchFamily="18" charset="0"/>
                <a:ea typeface="Cambria" panose="02040503050406030204" pitchFamily="18" charset="0"/>
              </a:rPr>
              <a:t>ikuti</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dengan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benar</a:t>
            </a:r>
            <a:r>
              <a:rPr lang="en-US" dirty="0">
                <a:latin typeface="Cambria" panose="02040503050406030204" pitchFamily="18" charset="0"/>
                <a:ea typeface="Cambria" panose="02040503050406030204" pitchFamily="18" charset="0"/>
              </a:rPr>
              <a:t>, GitHub Actions </a:t>
            </a:r>
            <a:r>
              <a:rPr lang="en-US" dirty="0" err="1">
                <a:latin typeface="Cambria" panose="02040503050406030204" pitchFamily="18" charset="0"/>
                <a:ea typeface="Cambria" panose="02040503050406030204" pitchFamily="18" charset="0"/>
              </a:rPr>
              <a:t>akan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secara</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otomatis</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menjalankan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skrip</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tes</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setiap</a:t>
            </a:r>
            <a:r>
              <a:rPr lang="en-US" dirty="0">
                <a:latin typeface="Cambria" panose="02040503050406030204" pitchFamily="18" charset="0"/>
                <a:ea typeface="Cambria" panose="02040503050406030204" pitchFamily="18" charset="0"/>
              </a:rPr>
              <a:t> kali </a:t>
            </a:r>
            <a:r>
              <a:rPr lang="en-US" dirty="0" err="1">
                <a:latin typeface="Cambria" panose="02040503050406030204" pitchFamily="18" charset="0"/>
                <a:ea typeface="Cambria" panose="02040503050406030204" pitchFamily="18" charset="0"/>
              </a:rPr>
              <a:t>ada</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perubahan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dalam</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Proyek</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Aplikasi</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Kalkulator</a:t>
            </a:r>
            <a:r>
              <a:rPr lang="en-US" dirty="0">
                <a:latin typeface="Cambria" panose="02040503050406030204" pitchFamily="18" charset="0"/>
                <a:ea typeface="Cambria" panose="02040503050406030204" pitchFamily="18" charset="0"/>
              </a:rPr>
              <a:t>. Hal </a:t>
            </a:r>
            <a:r>
              <a:rPr lang="en-US" dirty="0" err="1">
                <a:latin typeface="Cambria" panose="02040503050406030204" pitchFamily="18" charset="0"/>
                <a:ea typeface="Cambria" panose="02040503050406030204" pitchFamily="18" charset="0"/>
              </a:rPr>
              <a:t>ini</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memastikan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bahwa</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setiap</a:t>
            </a:r>
            <a:r>
              <a:rPr lang="en-US" dirty="0">
                <a:latin typeface="Cambria" panose="02040503050406030204" pitchFamily="18" charset="0"/>
                <a:ea typeface="Cambria" panose="02040503050406030204" pitchFamily="18" charset="0"/>
              </a:rPr>
              <a:t> kali </a:t>
            </a:r>
            <a:r>
              <a:rPr lang="en-US" dirty="0" err="1">
                <a:latin typeface="Cambria" panose="02040503050406030204" pitchFamily="18" charset="0"/>
                <a:ea typeface="Cambria" panose="02040503050406030204" pitchFamily="18" charset="0"/>
              </a:rPr>
              <a:t>ada</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perubahan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tes</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akan</a:t>
            </a:r>
            <a:r>
              <a:rPr lang="en-US" dirty="0">
                <a:latin typeface="Cambria" panose="02040503050406030204" pitchFamily="18" charset="0"/>
                <a:ea typeface="Cambria" panose="02040503050406030204" pitchFamily="18" charset="0"/>
              </a:rPr>
              <a:t> di </a:t>
            </a:r>
            <a:r>
              <a:rPr lang="en-US" dirty="0" err="1">
                <a:latin typeface="Cambria" panose="02040503050406030204" pitchFamily="18" charset="0"/>
                <a:ea typeface="Cambria" panose="02040503050406030204" pitchFamily="18" charset="0"/>
              </a:rPr>
              <a:t>jalankan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secara</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otomatis</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untuk</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memastikan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kehandalan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kode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sebelum</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integrasi</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ke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lingkungan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produksi</a:t>
            </a:r>
            <a:r>
              <a:rPr lang="en-US" dirty="0">
                <a:latin typeface="Cambria" panose="02040503050406030204" pitchFamily="18" charset="0"/>
                <a:ea typeface="Cambria" panose="02040503050406030204" pitchFamily="18" charset="0"/>
              </a:rPr>
              <a:t>.</a:t>
            </a:r>
          </a:p>
        </p:txBody>
      </p:sp>
      <p:pic>
        <p:nvPicPr>
          <p:cNvPr id="10" name="Picture 9">
            <a:extLst>
              <a:ext uri="{FF2B5EF4-FFF2-40B4-BE49-F238E27FC236}">
                <a16:creationId xmlns:a16="http://schemas.microsoft.com/office/drawing/2014/main" id="{246F1D7F-03C2-5C40-5866-01E11B6B6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475582"/>
            <a:ext cx="12192000" cy="2382418"/>
          </a:xfrm>
          <a:prstGeom prst="rect">
            <a:avLst/>
          </a:prstGeom>
        </p:spPr>
      </p:pic>
    </p:spTree>
    <p:extLst>
      <p:ext uri="{BB962C8B-B14F-4D97-AF65-F5344CB8AC3E}">
        <p14:creationId xmlns:p14="http://schemas.microsoft.com/office/powerpoint/2010/main" val="502375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384534-4C4C-F02D-0D4F-D3438C1296C3}"/>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3253"/>
            <a:ext cx="12192000" cy="6877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accent1">
                <a:alpha val="7000"/>
              </a:schemeClr>
            </a:glow>
          </a:effectLst>
        </p:spPr>
      </p:pic>
      <p:sp>
        <p:nvSpPr>
          <p:cNvPr id="5" name="TextBox 4">
            <a:extLst>
              <a:ext uri="{FF2B5EF4-FFF2-40B4-BE49-F238E27FC236}">
                <a16:creationId xmlns:a16="http://schemas.microsoft.com/office/drawing/2014/main" id="{0934A6CA-9568-EFC3-3B00-AF58B74A1DF1}"/>
              </a:ext>
            </a:extLst>
          </p:cNvPr>
          <p:cNvSpPr txBox="1"/>
          <p:nvPr/>
        </p:nvSpPr>
        <p:spPr>
          <a:xfrm>
            <a:off x="0" y="14933"/>
            <a:ext cx="12192000" cy="4801314"/>
          </a:xfrm>
          <a:prstGeom prst="rect">
            <a:avLst/>
          </a:prstGeom>
          <a:noFill/>
        </p:spPr>
        <p:txBody>
          <a:bodyPr wrap="square" rtlCol="0">
            <a:spAutoFit/>
          </a:bodyPr>
          <a:lstStyle/>
          <a:p>
            <a:pPr algn="just"/>
            <a:r>
              <a:rPr lang="en-US" b="1" dirty="0" err="1">
                <a:latin typeface="Cambria" panose="02040503050406030204" pitchFamily="18" charset="0"/>
                <a:ea typeface="Cambria" panose="02040503050406030204" pitchFamily="18" charset="0"/>
              </a:rPr>
              <a:t>Referensi</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sumber</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materi</a:t>
            </a:r>
            <a:r>
              <a:rPr lang="en-US" b="1" dirty="0">
                <a:latin typeface="Cambria" panose="02040503050406030204" pitchFamily="18" charset="0"/>
                <a:ea typeface="Cambria" panose="02040503050406030204" pitchFamily="18" charset="0"/>
              </a:rPr>
              <a:t> Whitebox Testing</a:t>
            </a:r>
          </a:p>
          <a:p>
            <a:pPr algn="just"/>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hlinkClick r:id="rId3"/>
              </a:rPr>
              <a:t>https://repository.amikom.ac.id/files/Publikasi_09.11.3243.pdf</a:t>
            </a:r>
            <a:endParaRPr lang="en-US" dirty="0">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hlinkClick r:id="rId4"/>
              </a:rPr>
              <a:t>https://www.dicoding.com/blog/white-box-testing/</a:t>
            </a:r>
            <a:endParaRPr lang="en-US" dirty="0">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hlinkClick r:id="rId5"/>
              </a:rPr>
              <a:t>https://glints.com/id/lowongan/unit-testing-adalah/</a:t>
            </a:r>
            <a:endParaRPr lang="en-US" dirty="0">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hlinkClick r:id="rId6"/>
              </a:rPr>
              <a:t>http://ieeexplore.ieee.org/abstract/document/7352537/</a:t>
            </a:r>
            <a:endParaRPr lang="en-US" dirty="0">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hlinkClick r:id="rId7"/>
              </a:rPr>
              <a:t>https://www.sciencedirect.com/science/article/pii/016412128490030X</a:t>
            </a:r>
            <a:endParaRPr lang="en-US" dirty="0">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hlinkClick r:id="rId8"/>
              </a:rPr>
              <a:t>https://repository.nusamandiri.ac.id/repo/files/100810/download/File_15-Bab-II-Landasan-Teori.pdf</a:t>
            </a:r>
            <a:endParaRPr lang="en-US" dirty="0">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hlinkClick r:id="rId9"/>
              </a:rPr>
              <a:t>https://ejournal-pasca.undiksha.ac.id/index.php/jik/article/download/3567/1832</a:t>
            </a:r>
            <a:endParaRPr lang="en-US" dirty="0">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3E6B7C35-568E-1381-0A31-977983F7BE1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4346713"/>
            <a:ext cx="12191999" cy="2549363"/>
          </a:xfrm>
          <a:prstGeom prst="rect">
            <a:avLst/>
          </a:prstGeom>
        </p:spPr>
      </p:pic>
    </p:spTree>
    <p:extLst>
      <p:ext uri="{BB962C8B-B14F-4D97-AF65-F5344CB8AC3E}">
        <p14:creationId xmlns:p14="http://schemas.microsoft.com/office/powerpoint/2010/main" val="911134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384534-4C4C-F02D-0D4F-D3438C1296C3}"/>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0" cy="6877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accent1">
                <a:alpha val="7000"/>
              </a:schemeClr>
            </a:glow>
          </a:effectLst>
        </p:spPr>
      </p:pic>
      <p:pic>
        <p:nvPicPr>
          <p:cNvPr id="5" name="Picture 4">
            <a:extLst>
              <a:ext uri="{FF2B5EF4-FFF2-40B4-BE49-F238E27FC236}">
                <a16:creationId xmlns:a16="http://schemas.microsoft.com/office/drawing/2014/main" id="{BBD0F448-027F-C3EF-9DB2-E47B6641E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5931" y="1285461"/>
            <a:ext cx="4993713" cy="4837043"/>
          </a:xfrm>
          <a:prstGeom prst="rect">
            <a:avLst/>
          </a:prstGeom>
        </p:spPr>
      </p:pic>
      <p:sp>
        <p:nvSpPr>
          <p:cNvPr id="4" name="TextBox 3">
            <a:extLst>
              <a:ext uri="{FF2B5EF4-FFF2-40B4-BE49-F238E27FC236}">
                <a16:creationId xmlns:a16="http://schemas.microsoft.com/office/drawing/2014/main" id="{BC821B30-067B-D4C4-5525-275B655AB39A}"/>
              </a:ext>
            </a:extLst>
          </p:cNvPr>
          <p:cNvSpPr txBox="1"/>
          <p:nvPr/>
        </p:nvSpPr>
        <p:spPr>
          <a:xfrm>
            <a:off x="1" y="0"/>
            <a:ext cx="7195930" cy="6247864"/>
          </a:xfrm>
          <a:prstGeom prst="rect">
            <a:avLst/>
          </a:prstGeom>
          <a:noFill/>
        </p:spPr>
        <p:txBody>
          <a:bodyPr wrap="square">
            <a:spAutoFit/>
          </a:bodyPr>
          <a:lstStyle/>
          <a:p>
            <a:pPr algn="just"/>
            <a:r>
              <a:rPr lang="en-US" sz="2000" b="1" i="0" dirty="0">
                <a:solidFill>
                  <a:srgbClr val="374151"/>
                </a:solidFill>
                <a:effectLst/>
                <a:latin typeface="Cambria" panose="02040503050406030204" pitchFamily="18" charset="0"/>
                <a:ea typeface="Cambria" panose="02040503050406030204" pitchFamily="18" charset="0"/>
              </a:rPr>
              <a:t>A. </a:t>
            </a:r>
            <a:r>
              <a:rPr lang="en-US" sz="2000" b="1" i="0" dirty="0" err="1">
                <a:solidFill>
                  <a:srgbClr val="374151"/>
                </a:solidFill>
                <a:effectLst/>
                <a:latin typeface="Cambria" panose="02040503050406030204" pitchFamily="18" charset="0"/>
                <a:ea typeface="Cambria" panose="02040503050406030204" pitchFamily="18" charset="0"/>
              </a:rPr>
              <a:t>Pengertian</a:t>
            </a:r>
            <a:r>
              <a:rPr lang="en-US" sz="2000" b="1" i="0" dirty="0">
                <a:solidFill>
                  <a:srgbClr val="374151"/>
                </a:solidFill>
                <a:effectLst/>
                <a:latin typeface="Cambria" panose="02040503050406030204" pitchFamily="18" charset="0"/>
                <a:ea typeface="Cambria" panose="02040503050406030204" pitchFamily="18" charset="0"/>
              </a:rPr>
              <a:t> Whitebox dan Unit Test</a:t>
            </a:r>
          </a:p>
          <a:p>
            <a:pPr algn="just"/>
            <a:endParaRPr lang="en-US" sz="2000" b="1" dirty="0">
              <a:solidFill>
                <a:srgbClr val="374151"/>
              </a:solidFill>
              <a:latin typeface="Cambria" panose="02040503050406030204" pitchFamily="18" charset="0"/>
              <a:ea typeface="Cambria" panose="02040503050406030204" pitchFamily="18" charset="0"/>
            </a:endParaRPr>
          </a:p>
          <a:p>
            <a:pPr marL="342900" indent="-342900" algn="just">
              <a:buAutoNum type="arabicPeriod"/>
            </a:pPr>
            <a:r>
              <a:rPr lang="id-ID" b="1" i="0" dirty="0">
                <a:solidFill>
                  <a:srgbClr val="374151"/>
                </a:solidFill>
                <a:effectLst/>
                <a:latin typeface="Cambria" panose="02040503050406030204" pitchFamily="18" charset="0"/>
                <a:ea typeface="Cambria" panose="02040503050406030204" pitchFamily="18" charset="0"/>
              </a:rPr>
              <a:t>Whitebox Testing</a:t>
            </a:r>
            <a:endParaRPr lang="en-US" b="1" i="0" dirty="0">
              <a:solidFill>
                <a:srgbClr val="374151"/>
              </a:solidFill>
              <a:effectLst/>
              <a:latin typeface="Cambria" panose="02040503050406030204" pitchFamily="18" charset="0"/>
              <a:ea typeface="Cambria" panose="02040503050406030204" pitchFamily="18" charset="0"/>
            </a:endParaRPr>
          </a:p>
          <a:p>
            <a:pPr algn="just"/>
            <a:endParaRPr lang="id-ID" b="0" i="0" dirty="0">
              <a:solidFill>
                <a:srgbClr val="374151"/>
              </a:solidFill>
              <a:effectLst/>
              <a:latin typeface="Cambria" panose="02040503050406030204" pitchFamily="18" charset="0"/>
              <a:ea typeface="Cambria" panose="02040503050406030204" pitchFamily="18" charset="0"/>
            </a:endParaRPr>
          </a:p>
          <a:p>
            <a:pPr algn="just"/>
            <a:r>
              <a:rPr lang="id-ID" b="0" i="1" dirty="0">
                <a:solidFill>
                  <a:srgbClr val="555555"/>
                </a:solidFill>
                <a:effectLst/>
                <a:latin typeface="Cambria" panose="02040503050406030204" pitchFamily="18" charset="0"/>
                <a:ea typeface="Cambria" panose="02040503050406030204" pitchFamily="18" charset="0"/>
              </a:rPr>
              <a:t>White box testing </a:t>
            </a:r>
            <a:r>
              <a:rPr lang="id-ID" b="0" i="0" dirty="0">
                <a:solidFill>
                  <a:srgbClr val="555555"/>
                </a:solidFill>
                <a:effectLst/>
                <a:latin typeface="Cambria" panose="02040503050406030204" pitchFamily="18" charset="0"/>
                <a:ea typeface="Cambria" panose="02040503050406030204" pitchFamily="18" charset="0"/>
              </a:rPr>
              <a:t>atau yang dapat diartikan menjadi “pengujian kotak putih” adalah pengujian yang dilakukan untuk menguji perangkat lunak dengan cara menganalisa dan meneliti struktur </a:t>
            </a:r>
            <a:r>
              <a:rPr lang="id-ID" b="0" i="1" dirty="0">
                <a:solidFill>
                  <a:srgbClr val="555555"/>
                </a:solidFill>
                <a:effectLst/>
                <a:latin typeface="Cambria" panose="02040503050406030204" pitchFamily="18" charset="0"/>
                <a:ea typeface="Cambria" panose="02040503050406030204" pitchFamily="18" charset="0"/>
              </a:rPr>
              <a:t>internal</a:t>
            </a:r>
            <a:r>
              <a:rPr lang="id-ID" b="0" i="0" dirty="0">
                <a:solidFill>
                  <a:srgbClr val="555555"/>
                </a:solidFill>
                <a:effectLst/>
                <a:latin typeface="Cambria" panose="02040503050406030204" pitchFamily="18" charset="0"/>
                <a:ea typeface="Cambria" panose="02040503050406030204" pitchFamily="18" charset="0"/>
              </a:rPr>
              <a:t> dan kode dari perangkat lunak. Lain halnya dengan </a:t>
            </a:r>
            <a:r>
              <a:rPr lang="id-ID" b="0" i="1" dirty="0">
                <a:solidFill>
                  <a:srgbClr val="555555"/>
                </a:solidFill>
                <a:effectLst/>
                <a:latin typeface="Cambria" panose="02040503050406030204" pitchFamily="18" charset="0"/>
                <a:ea typeface="Cambria" panose="02040503050406030204" pitchFamily="18" charset="0"/>
              </a:rPr>
              <a:t>black box testing </a:t>
            </a:r>
            <a:r>
              <a:rPr lang="id-ID" b="0" i="0" dirty="0">
                <a:solidFill>
                  <a:srgbClr val="555555"/>
                </a:solidFill>
                <a:effectLst/>
                <a:latin typeface="Cambria" panose="02040503050406030204" pitchFamily="18" charset="0"/>
                <a:ea typeface="Cambria" panose="02040503050406030204" pitchFamily="18" charset="0"/>
              </a:rPr>
              <a:t>yang hanya melihat hasil </a:t>
            </a:r>
            <a:r>
              <a:rPr lang="id-ID" b="0" i="1" dirty="0">
                <a:solidFill>
                  <a:srgbClr val="555555"/>
                </a:solidFill>
                <a:effectLst/>
                <a:latin typeface="Cambria" panose="02040503050406030204" pitchFamily="18" charset="0"/>
                <a:ea typeface="Cambria" panose="02040503050406030204" pitchFamily="18" charset="0"/>
              </a:rPr>
              <a:t>input</a:t>
            </a:r>
            <a:r>
              <a:rPr lang="id-ID" b="0" i="0" dirty="0">
                <a:solidFill>
                  <a:srgbClr val="555555"/>
                </a:solidFill>
                <a:effectLst/>
                <a:latin typeface="Cambria" panose="02040503050406030204" pitchFamily="18" charset="0"/>
                <a:ea typeface="Cambria" panose="02040503050406030204" pitchFamily="18" charset="0"/>
              </a:rPr>
              <a:t> dan </a:t>
            </a:r>
            <a:r>
              <a:rPr lang="id-ID" b="0" i="1" dirty="0">
                <a:solidFill>
                  <a:srgbClr val="555555"/>
                </a:solidFill>
                <a:effectLst/>
                <a:latin typeface="Cambria" panose="02040503050406030204" pitchFamily="18" charset="0"/>
                <a:ea typeface="Cambria" panose="02040503050406030204" pitchFamily="18" charset="0"/>
              </a:rPr>
              <a:t>output</a:t>
            </a:r>
            <a:r>
              <a:rPr lang="id-ID" b="0" i="0" dirty="0">
                <a:solidFill>
                  <a:srgbClr val="555555"/>
                </a:solidFill>
                <a:effectLst/>
                <a:latin typeface="Cambria" panose="02040503050406030204" pitchFamily="18" charset="0"/>
                <a:ea typeface="Cambria" panose="02040503050406030204" pitchFamily="18" charset="0"/>
              </a:rPr>
              <a:t> dari perangkat lunak, pengujian </a:t>
            </a:r>
            <a:r>
              <a:rPr lang="id-ID" b="0" i="1" dirty="0">
                <a:solidFill>
                  <a:srgbClr val="555555"/>
                </a:solidFill>
                <a:effectLst/>
                <a:latin typeface="Cambria" panose="02040503050406030204" pitchFamily="18" charset="0"/>
                <a:ea typeface="Cambria" panose="02040503050406030204" pitchFamily="18" charset="0"/>
              </a:rPr>
              <a:t>white box testing</a:t>
            </a:r>
            <a:r>
              <a:rPr lang="id-ID" b="0" i="0" dirty="0">
                <a:solidFill>
                  <a:srgbClr val="555555"/>
                </a:solidFill>
                <a:effectLst/>
                <a:latin typeface="Cambria" panose="02040503050406030204" pitchFamily="18" charset="0"/>
                <a:ea typeface="Cambria" panose="02040503050406030204" pitchFamily="18" charset="0"/>
              </a:rPr>
              <a:t> berfokus pada aliran </a:t>
            </a:r>
            <a:r>
              <a:rPr lang="id-ID" b="0" i="1" dirty="0">
                <a:solidFill>
                  <a:srgbClr val="555555"/>
                </a:solidFill>
                <a:effectLst/>
                <a:latin typeface="Cambria" panose="02040503050406030204" pitchFamily="18" charset="0"/>
                <a:ea typeface="Cambria" panose="02040503050406030204" pitchFamily="18" charset="0"/>
              </a:rPr>
              <a:t>input</a:t>
            </a:r>
            <a:r>
              <a:rPr lang="id-ID" b="0" i="0" dirty="0">
                <a:solidFill>
                  <a:srgbClr val="555555"/>
                </a:solidFill>
                <a:effectLst/>
                <a:latin typeface="Cambria" panose="02040503050406030204" pitchFamily="18" charset="0"/>
                <a:ea typeface="Cambria" panose="02040503050406030204" pitchFamily="18" charset="0"/>
              </a:rPr>
              <a:t> dan </a:t>
            </a:r>
            <a:r>
              <a:rPr lang="id-ID" b="0" i="1" dirty="0">
                <a:solidFill>
                  <a:srgbClr val="555555"/>
                </a:solidFill>
                <a:effectLst/>
                <a:latin typeface="Cambria" panose="02040503050406030204" pitchFamily="18" charset="0"/>
                <a:ea typeface="Cambria" panose="02040503050406030204" pitchFamily="18" charset="0"/>
              </a:rPr>
              <a:t>output</a:t>
            </a:r>
            <a:r>
              <a:rPr lang="id-ID" b="0" i="0" dirty="0">
                <a:solidFill>
                  <a:srgbClr val="555555"/>
                </a:solidFill>
                <a:effectLst/>
                <a:latin typeface="Cambria" panose="02040503050406030204" pitchFamily="18" charset="0"/>
                <a:ea typeface="Cambria" panose="02040503050406030204" pitchFamily="18" charset="0"/>
              </a:rPr>
              <a:t> dari perangkat lunak. Untuk melakukan pengujian ini, penguji/tester perlu memiliki kemampuan dalam memahami kode dari suatu program sehingga pengujian ini tidak bisa dilakukan oleh sembarang orang.</a:t>
            </a:r>
          </a:p>
          <a:p>
            <a:pPr algn="just"/>
            <a:endParaRPr lang="en-US" b="0" i="0" dirty="0">
              <a:solidFill>
                <a:srgbClr val="374151"/>
              </a:solidFill>
              <a:effectLst/>
              <a:latin typeface="Cambria" panose="02040503050406030204" pitchFamily="18" charset="0"/>
              <a:ea typeface="Cambria" panose="02040503050406030204" pitchFamily="18" charset="0"/>
            </a:endParaRPr>
          </a:p>
          <a:p>
            <a:pPr algn="just"/>
            <a:endParaRPr lang="en-US" b="0" i="0" dirty="0">
              <a:solidFill>
                <a:srgbClr val="374151"/>
              </a:solidFill>
              <a:effectLst/>
              <a:latin typeface="Cambria" panose="02040503050406030204" pitchFamily="18" charset="0"/>
              <a:ea typeface="Cambria" panose="02040503050406030204" pitchFamily="18" charset="0"/>
            </a:endParaRPr>
          </a:p>
          <a:p>
            <a:pPr algn="just"/>
            <a:r>
              <a:rPr lang="en-US" b="1" i="0" dirty="0">
                <a:solidFill>
                  <a:srgbClr val="374151"/>
                </a:solidFill>
                <a:effectLst/>
                <a:latin typeface="Cambria" panose="02040503050406030204" pitchFamily="18" charset="0"/>
                <a:ea typeface="Cambria" panose="02040503050406030204" pitchFamily="18" charset="0"/>
              </a:rPr>
              <a:t>2.   </a:t>
            </a:r>
            <a:r>
              <a:rPr lang="id-ID" b="1" i="0" dirty="0">
                <a:solidFill>
                  <a:srgbClr val="374151"/>
                </a:solidFill>
                <a:effectLst/>
                <a:latin typeface="Cambria" panose="02040503050406030204" pitchFamily="18" charset="0"/>
                <a:ea typeface="Cambria" panose="02040503050406030204" pitchFamily="18" charset="0"/>
              </a:rPr>
              <a:t>Unit Test</a:t>
            </a:r>
            <a:endParaRPr lang="en-US" b="1" i="0" dirty="0">
              <a:solidFill>
                <a:srgbClr val="374151"/>
              </a:solidFill>
              <a:effectLst/>
              <a:latin typeface="Cambria" panose="02040503050406030204" pitchFamily="18" charset="0"/>
              <a:ea typeface="Cambria" panose="02040503050406030204" pitchFamily="18" charset="0"/>
            </a:endParaRPr>
          </a:p>
          <a:p>
            <a:pPr algn="just"/>
            <a:endParaRPr lang="id-ID" b="0" i="0" dirty="0">
              <a:solidFill>
                <a:srgbClr val="374151"/>
              </a:solidFill>
              <a:effectLst/>
              <a:latin typeface="Cambria" panose="02040503050406030204" pitchFamily="18" charset="0"/>
              <a:ea typeface="Cambria" panose="02040503050406030204" pitchFamily="18" charset="0"/>
            </a:endParaRPr>
          </a:p>
          <a:p>
            <a:pPr algn="just"/>
            <a:r>
              <a:rPr lang="id-ID" b="0" i="0" dirty="0">
                <a:solidFill>
                  <a:srgbClr val="6C757D"/>
                </a:solidFill>
                <a:latin typeface="Cambria" panose="02040503050406030204" pitchFamily="18" charset="0"/>
                <a:ea typeface="Cambria" panose="02040503050406030204" pitchFamily="18" charset="0"/>
              </a:rPr>
              <a:t>Unit </a:t>
            </a:r>
            <a:r>
              <a:rPr lang="en-US" b="0" i="0" dirty="0">
                <a:solidFill>
                  <a:srgbClr val="6C757D"/>
                </a:solidFill>
                <a:latin typeface="Cambria" panose="02040503050406030204" pitchFamily="18" charset="0"/>
                <a:ea typeface="Cambria" panose="02040503050406030204" pitchFamily="18" charset="0"/>
              </a:rPr>
              <a:t>T</a:t>
            </a:r>
            <a:r>
              <a:rPr lang="id-ID" b="0" i="0" dirty="0">
                <a:solidFill>
                  <a:srgbClr val="6C757D"/>
                </a:solidFill>
                <a:latin typeface="Cambria" panose="02040503050406030204" pitchFamily="18" charset="0"/>
                <a:ea typeface="Cambria" panose="02040503050406030204" pitchFamily="18" charset="0"/>
              </a:rPr>
              <a:t>esting adalah sebuah langkah pengujian terhadap perangkat lunak atau komponen dari sebuah perangkat lunak. Biasanya, unit testing dilakukan disaat masa </a:t>
            </a:r>
            <a:r>
              <a:rPr lang="id-ID" b="0" i="1" dirty="0">
                <a:solidFill>
                  <a:srgbClr val="6C757D"/>
                </a:solidFill>
                <a:latin typeface="Cambria" panose="02040503050406030204" pitchFamily="18" charset="0"/>
                <a:ea typeface="Cambria" panose="02040503050406030204" pitchFamily="18" charset="0"/>
              </a:rPr>
              <a:t>development</a:t>
            </a:r>
            <a:r>
              <a:rPr lang="id-ID" b="0" i="0" dirty="0">
                <a:solidFill>
                  <a:srgbClr val="6C757D"/>
                </a:solidFill>
                <a:latin typeface="Cambria" panose="02040503050406030204" pitchFamily="18" charset="0"/>
                <a:ea typeface="Cambria" panose="02040503050406030204" pitchFamily="18" charset="0"/>
              </a:rPr>
              <a:t> atau pengembangan dari sebuah aplikasi yang dilakukan oleh </a:t>
            </a:r>
            <a:r>
              <a:rPr lang="id-ID" b="0" i="1" dirty="0">
                <a:solidFill>
                  <a:srgbClr val="6C757D"/>
                </a:solidFill>
                <a:latin typeface="Cambria" panose="02040503050406030204" pitchFamily="18" charset="0"/>
                <a:ea typeface="Cambria" panose="02040503050406030204" pitchFamily="18" charset="0"/>
              </a:rPr>
              <a:t>developer</a:t>
            </a:r>
            <a:r>
              <a:rPr lang="id-ID" b="0" i="0" dirty="0">
                <a:solidFill>
                  <a:srgbClr val="6C757D"/>
                </a:solidFill>
                <a:latin typeface="Cambria" panose="02040503050406030204" pitchFamily="18" charset="0"/>
                <a:ea typeface="Cambria" panose="02040503050406030204" pitchFamily="18" charset="0"/>
              </a:rPr>
              <a:t>. Pengujian unit testing ini meliputi dari </a:t>
            </a:r>
            <a:r>
              <a:rPr lang="id-ID" b="0" i="1" dirty="0">
                <a:solidFill>
                  <a:srgbClr val="6C757D"/>
                </a:solidFill>
                <a:latin typeface="Cambria" panose="02040503050406030204" pitchFamily="18" charset="0"/>
                <a:ea typeface="Cambria" panose="02040503050406030204" pitchFamily="18" charset="0"/>
              </a:rPr>
              <a:t>function</a:t>
            </a:r>
            <a:r>
              <a:rPr lang="id-ID" b="0" i="0" dirty="0">
                <a:solidFill>
                  <a:srgbClr val="6C757D"/>
                </a:solidFill>
                <a:latin typeface="Cambria" panose="02040503050406030204" pitchFamily="18" charset="0"/>
                <a:ea typeface="Cambria" panose="02040503050406030204" pitchFamily="18" charset="0"/>
              </a:rPr>
              <a:t>, </a:t>
            </a:r>
            <a:r>
              <a:rPr lang="id-ID" b="0" i="1" dirty="0">
                <a:solidFill>
                  <a:srgbClr val="6C757D"/>
                </a:solidFill>
                <a:latin typeface="Cambria" panose="02040503050406030204" pitchFamily="18" charset="0"/>
                <a:ea typeface="Cambria" panose="02040503050406030204" pitchFamily="18" charset="0"/>
              </a:rPr>
              <a:t>method</a:t>
            </a:r>
            <a:r>
              <a:rPr lang="id-ID" b="0" i="0" dirty="0">
                <a:solidFill>
                  <a:srgbClr val="6C757D"/>
                </a:solidFill>
                <a:latin typeface="Cambria" panose="02040503050406030204" pitchFamily="18" charset="0"/>
                <a:ea typeface="Cambria" panose="02040503050406030204" pitchFamily="18" charset="0"/>
              </a:rPr>
              <a:t>, </a:t>
            </a:r>
            <a:r>
              <a:rPr lang="id-ID" b="0" i="1" dirty="0">
                <a:solidFill>
                  <a:srgbClr val="6C757D"/>
                </a:solidFill>
                <a:latin typeface="Cambria" panose="02040503050406030204" pitchFamily="18" charset="0"/>
                <a:ea typeface="Cambria" panose="02040503050406030204" pitchFamily="18" charset="0"/>
              </a:rPr>
              <a:t>procedure</a:t>
            </a:r>
            <a:r>
              <a:rPr lang="id-ID" b="0" i="0" dirty="0">
                <a:solidFill>
                  <a:srgbClr val="6C757D"/>
                </a:solidFill>
                <a:latin typeface="Cambria" panose="02040503050406030204" pitchFamily="18" charset="0"/>
                <a:ea typeface="Cambria" panose="02040503050406030204" pitchFamily="18" charset="0"/>
              </a:rPr>
              <a:t>, </a:t>
            </a:r>
            <a:r>
              <a:rPr lang="id-ID" b="0" i="1" dirty="0">
                <a:solidFill>
                  <a:srgbClr val="6C757D"/>
                </a:solidFill>
                <a:latin typeface="Cambria" panose="02040503050406030204" pitchFamily="18" charset="0"/>
                <a:ea typeface="Cambria" panose="02040503050406030204" pitchFamily="18" charset="0"/>
              </a:rPr>
              <a:t>module</a:t>
            </a:r>
            <a:r>
              <a:rPr lang="id-ID" b="0" i="0" dirty="0">
                <a:solidFill>
                  <a:srgbClr val="6C757D"/>
                </a:solidFill>
                <a:latin typeface="Cambria" panose="02040503050406030204" pitchFamily="18" charset="0"/>
                <a:ea typeface="Cambria" panose="02040503050406030204" pitchFamily="18" charset="0"/>
              </a:rPr>
              <a:t>, serta </a:t>
            </a:r>
            <a:r>
              <a:rPr lang="id-ID" b="0" i="1" dirty="0">
                <a:solidFill>
                  <a:srgbClr val="6C757D"/>
                </a:solidFill>
                <a:latin typeface="Cambria" panose="02040503050406030204" pitchFamily="18" charset="0"/>
                <a:ea typeface="Cambria" panose="02040503050406030204" pitchFamily="18" charset="0"/>
              </a:rPr>
              <a:t>object</a:t>
            </a:r>
            <a:r>
              <a:rPr lang="id-ID" b="0" i="0" dirty="0">
                <a:solidFill>
                  <a:srgbClr val="6C757D"/>
                </a:solidFill>
                <a:latin typeface="Cambria" panose="02040503050406030204" pitchFamily="18" charset="0"/>
                <a:ea typeface="Cambria" panose="02040503050406030204" pitchFamily="18" charset="0"/>
              </a:rPr>
              <a:t>.</a:t>
            </a:r>
            <a:endParaRPr lang="id-ID" b="0" i="0" dirty="0">
              <a:solidFill>
                <a:srgbClr val="37415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04047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384534-4C4C-F02D-0D4F-D3438C1296C3}"/>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3253"/>
            <a:ext cx="12192000" cy="6877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accent1">
                <a:alpha val="7000"/>
              </a:schemeClr>
            </a:glow>
          </a:effectLst>
        </p:spPr>
      </p:pic>
      <p:sp>
        <p:nvSpPr>
          <p:cNvPr id="4" name="TextBox 3">
            <a:extLst>
              <a:ext uri="{FF2B5EF4-FFF2-40B4-BE49-F238E27FC236}">
                <a16:creationId xmlns:a16="http://schemas.microsoft.com/office/drawing/2014/main" id="{BC821B30-067B-D4C4-5525-275B655AB39A}"/>
              </a:ext>
            </a:extLst>
          </p:cNvPr>
          <p:cNvSpPr txBox="1"/>
          <p:nvPr/>
        </p:nvSpPr>
        <p:spPr>
          <a:xfrm>
            <a:off x="1" y="0"/>
            <a:ext cx="7195930" cy="6832640"/>
          </a:xfrm>
          <a:prstGeom prst="rect">
            <a:avLst/>
          </a:prstGeom>
          <a:noFill/>
        </p:spPr>
        <p:txBody>
          <a:bodyPr wrap="square">
            <a:spAutoFit/>
          </a:bodyPr>
          <a:lstStyle/>
          <a:p>
            <a:pPr algn="just"/>
            <a:r>
              <a:rPr lang="en-US" sz="2000" b="1" dirty="0">
                <a:solidFill>
                  <a:srgbClr val="374151"/>
                </a:solidFill>
                <a:latin typeface="Cambria" panose="02040503050406030204" pitchFamily="18" charset="0"/>
                <a:ea typeface="Cambria" panose="02040503050406030204" pitchFamily="18" charset="0"/>
              </a:rPr>
              <a:t>B. Teknik - </a:t>
            </a:r>
            <a:r>
              <a:rPr lang="en-US" sz="2000" b="1" dirty="0" err="1">
                <a:solidFill>
                  <a:srgbClr val="374151"/>
                </a:solidFill>
                <a:latin typeface="Cambria" panose="02040503050406030204" pitchFamily="18" charset="0"/>
                <a:ea typeface="Cambria" panose="02040503050406030204" pitchFamily="18" charset="0"/>
              </a:rPr>
              <a:t>teknik</a:t>
            </a:r>
            <a:r>
              <a:rPr lang="en-US" sz="2000" b="1" dirty="0">
                <a:solidFill>
                  <a:srgbClr val="374151"/>
                </a:solidFill>
                <a:latin typeface="Cambria" panose="02040503050406030204" pitchFamily="18" charset="0"/>
                <a:ea typeface="Cambria" panose="02040503050406030204" pitchFamily="18" charset="0"/>
              </a:rPr>
              <a:t> </a:t>
            </a:r>
            <a:r>
              <a:rPr lang="en-US" sz="2000" b="1" dirty="0" err="1">
                <a:solidFill>
                  <a:srgbClr val="374151"/>
                </a:solidFill>
                <a:latin typeface="Cambria" panose="02040503050406030204" pitchFamily="18" charset="0"/>
                <a:ea typeface="Cambria" panose="02040503050406030204" pitchFamily="18" charset="0"/>
              </a:rPr>
              <a:t>Pengujian</a:t>
            </a:r>
            <a:endParaRPr lang="en-US" sz="2000" b="1" dirty="0">
              <a:solidFill>
                <a:srgbClr val="374151"/>
              </a:solidFill>
              <a:latin typeface="Cambria" panose="02040503050406030204" pitchFamily="18" charset="0"/>
              <a:ea typeface="Cambria" panose="02040503050406030204" pitchFamily="18" charset="0"/>
            </a:endParaRPr>
          </a:p>
          <a:p>
            <a:pPr algn="just"/>
            <a:endParaRPr lang="en-US" sz="2000" b="1" dirty="0">
              <a:solidFill>
                <a:srgbClr val="374151"/>
              </a:solidFill>
              <a:latin typeface="Cambria" panose="02040503050406030204" pitchFamily="18" charset="0"/>
              <a:ea typeface="Cambria" panose="02040503050406030204" pitchFamily="18" charset="0"/>
            </a:endParaRPr>
          </a:p>
          <a:p>
            <a:pPr algn="just"/>
            <a:r>
              <a:rPr lang="sv-SE" b="0" i="0" dirty="0">
                <a:solidFill>
                  <a:srgbClr val="555555"/>
                </a:solidFill>
                <a:effectLst/>
                <a:latin typeface="Cambria" panose="02040503050406030204" pitchFamily="18" charset="0"/>
                <a:ea typeface="Cambria" panose="02040503050406030204" pitchFamily="18" charset="0"/>
              </a:rPr>
              <a:t>Berikut ini adalah teknik yang dapat digunakan untuk melakukan </a:t>
            </a:r>
            <a:r>
              <a:rPr lang="sv-SE" b="0" i="1" dirty="0">
                <a:solidFill>
                  <a:srgbClr val="555555"/>
                </a:solidFill>
                <a:effectLst/>
                <a:latin typeface="Cambria" panose="02040503050406030204" pitchFamily="18" charset="0"/>
                <a:ea typeface="Cambria" panose="02040503050406030204" pitchFamily="18" charset="0"/>
              </a:rPr>
              <a:t>white box testing</a:t>
            </a:r>
            <a:r>
              <a:rPr lang="sv-SE" b="0" i="0" dirty="0">
                <a:solidFill>
                  <a:srgbClr val="555555"/>
                </a:solidFill>
                <a:effectLst/>
                <a:latin typeface="Cambria" panose="02040503050406030204" pitchFamily="18" charset="0"/>
                <a:ea typeface="Cambria" panose="02040503050406030204" pitchFamily="18" charset="0"/>
              </a:rPr>
              <a:t> pada perangkat lunak:</a:t>
            </a:r>
            <a:endParaRPr lang="sv-SE" dirty="0">
              <a:solidFill>
                <a:srgbClr val="555555"/>
              </a:solidFill>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id-ID" b="1" i="1" dirty="0">
                <a:solidFill>
                  <a:srgbClr val="555555"/>
                </a:solidFill>
                <a:effectLst/>
                <a:latin typeface="Cambria" panose="02040503050406030204" pitchFamily="18" charset="0"/>
                <a:ea typeface="Cambria" panose="02040503050406030204" pitchFamily="18" charset="0"/>
              </a:rPr>
              <a:t>Basis path testing</a:t>
            </a:r>
            <a:endParaRPr lang="en-US" b="1" i="1" dirty="0">
              <a:solidFill>
                <a:srgbClr val="555555"/>
              </a:solidFill>
              <a:effectLst/>
              <a:latin typeface="Cambria" panose="02040503050406030204" pitchFamily="18" charset="0"/>
              <a:ea typeface="Cambria" panose="02040503050406030204" pitchFamily="18" charset="0"/>
            </a:endParaRPr>
          </a:p>
          <a:p>
            <a:pPr algn="just"/>
            <a:r>
              <a:rPr lang="en-US" i="1" dirty="0">
                <a:solidFill>
                  <a:srgbClr val="555555"/>
                </a:solidFill>
                <a:latin typeface="Cambria" panose="02040503050406030204" pitchFamily="18" charset="0"/>
                <a:ea typeface="Cambria" panose="02040503050406030204" pitchFamily="18" charset="0"/>
              </a:rPr>
              <a:t>	</a:t>
            </a:r>
            <a:r>
              <a:rPr lang="id-ID" b="0" i="0" dirty="0">
                <a:solidFill>
                  <a:srgbClr val="555555"/>
                </a:solidFill>
                <a:effectLst/>
                <a:latin typeface="Cambria" panose="02040503050406030204" pitchFamily="18" charset="0"/>
                <a:ea typeface="Cambria" panose="02040503050406030204" pitchFamily="18" charset="0"/>
              </a:rPr>
              <a:t>Teknik</a:t>
            </a:r>
            <a:r>
              <a:rPr lang="en-US" b="0" i="0" dirty="0">
                <a:solidFill>
                  <a:srgbClr val="555555"/>
                </a:solidFill>
                <a:effectLst/>
                <a:latin typeface="Cambria" panose="02040503050406030204" pitchFamily="18" charset="0"/>
                <a:ea typeface="Cambria" panose="02040503050406030204" pitchFamily="18" charset="0"/>
              </a:rPr>
              <a:t> </a:t>
            </a:r>
            <a:r>
              <a:rPr lang="en-US" b="0" i="0" dirty="0" err="1">
                <a:solidFill>
                  <a:srgbClr val="555555"/>
                </a:solidFill>
                <a:effectLst/>
                <a:latin typeface="Cambria" panose="02040503050406030204" pitchFamily="18" charset="0"/>
                <a:ea typeface="Cambria" panose="02040503050406030204" pitchFamily="18" charset="0"/>
              </a:rPr>
              <a:t>ini</a:t>
            </a:r>
            <a:r>
              <a:rPr lang="id-ID" b="0" i="0" dirty="0">
                <a:solidFill>
                  <a:srgbClr val="555555"/>
                </a:solidFill>
                <a:effectLst/>
                <a:latin typeface="Cambria" panose="02040503050406030204" pitchFamily="18" charset="0"/>
                <a:ea typeface="Cambria" panose="02040503050406030204" pitchFamily="18" charset="0"/>
              </a:rPr>
              <a:t> bertujuan untuk mengukur kompleksitas kode program dan mendefinisikan alur yang dieksekusi.</a:t>
            </a:r>
          </a:p>
          <a:p>
            <a:pPr marL="342900" indent="-342900" algn="just">
              <a:buFont typeface="Arial" panose="020B0604020202020204" pitchFamily="34" charset="0"/>
              <a:buChar char="•"/>
            </a:pPr>
            <a:r>
              <a:rPr lang="id-ID" b="1" i="1" dirty="0">
                <a:solidFill>
                  <a:srgbClr val="555555"/>
                </a:solidFill>
                <a:effectLst/>
                <a:latin typeface="Cambria" panose="02040503050406030204" pitchFamily="18" charset="0"/>
                <a:ea typeface="Cambria" panose="02040503050406030204" pitchFamily="18" charset="0"/>
              </a:rPr>
              <a:t>Branch coverage</a:t>
            </a:r>
            <a:endParaRPr lang="en-US" b="1" i="1" dirty="0">
              <a:solidFill>
                <a:srgbClr val="555555"/>
              </a:solidFill>
              <a:effectLst/>
              <a:latin typeface="Cambria" panose="02040503050406030204" pitchFamily="18" charset="0"/>
              <a:ea typeface="Cambria" panose="02040503050406030204" pitchFamily="18" charset="0"/>
            </a:endParaRPr>
          </a:p>
          <a:p>
            <a:pPr algn="just"/>
            <a:r>
              <a:rPr lang="en-US" i="1" dirty="0">
                <a:solidFill>
                  <a:srgbClr val="555555"/>
                </a:solidFill>
                <a:latin typeface="Cambria" panose="02040503050406030204" pitchFamily="18" charset="0"/>
                <a:ea typeface="Cambria" panose="02040503050406030204" pitchFamily="18" charset="0"/>
              </a:rPr>
              <a:t>	</a:t>
            </a:r>
            <a:r>
              <a:rPr lang="id-ID" b="0" i="0" dirty="0">
                <a:solidFill>
                  <a:srgbClr val="555555"/>
                </a:solidFill>
                <a:effectLst/>
                <a:latin typeface="Cambria" panose="02040503050406030204" pitchFamily="18" charset="0"/>
                <a:ea typeface="Cambria" panose="02040503050406030204" pitchFamily="18" charset="0"/>
              </a:rPr>
              <a:t>Pengujian ini dirancang agar setiap </a:t>
            </a:r>
            <a:r>
              <a:rPr lang="id-ID" b="0" i="1" dirty="0">
                <a:solidFill>
                  <a:srgbClr val="555555"/>
                </a:solidFill>
                <a:effectLst/>
                <a:latin typeface="Cambria" panose="02040503050406030204" pitchFamily="18" charset="0"/>
                <a:ea typeface="Cambria" panose="02040503050406030204" pitchFamily="18" charset="0"/>
              </a:rPr>
              <a:t>branch code</a:t>
            </a:r>
            <a:r>
              <a:rPr lang="id-ID" b="0" i="0" dirty="0">
                <a:solidFill>
                  <a:srgbClr val="555555"/>
                </a:solidFill>
                <a:effectLst/>
                <a:latin typeface="Cambria" panose="02040503050406030204" pitchFamily="18" charset="0"/>
                <a:ea typeface="Cambria" panose="02040503050406030204" pitchFamily="18" charset="0"/>
              </a:rPr>
              <a:t> diuji setidaknya satu kali.</a:t>
            </a:r>
          </a:p>
          <a:p>
            <a:pPr marL="342900" indent="-342900" algn="just">
              <a:buFont typeface="Arial" panose="020B0604020202020204" pitchFamily="34" charset="0"/>
              <a:buChar char="•"/>
            </a:pPr>
            <a:r>
              <a:rPr lang="id-ID" b="1" i="1" dirty="0">
                <a:solidFill>
                  <a:srgbClr val="555555"/>
                </a:solidFill>
                <a:effectLst/>
                <a:latin typeface="Cambria" panose="02040503050406030204" pitchFamily="18" charset="0"/>
                <a:ea typeface="Cambria" panose="02040503050406030204" pitchFamily="18" charset="0"/>
              </a:rPr>
              <a:t>Condition coverage</a:t>
            </a:r>
            <a:endParaRPr lang="en-US" b="1" i="1" dirty="0">
              <a:solidFill>
                <a:srgbClr val="555555"/>
              </a:solidFill>
              <a:effectLst/>
              <a:latin typeface="Cambria" panose="02040503050406030204" pitchFamily="18" charset="0"/>
              <a:ea typeface="Cambria" panose="02040503050406030204" pitchFamily="18" charset="0"/>
            </a:endParaRPr>
          </a:p>
          <a:p>
            <a:pPr algn="just"/>
            <a:r>
              <a:rPr lang="en-US" i="1" dirty="0">
                <a:solidFill>
                  <a:srgbClr val="555555"/>
                </a:solidFill>
                <a:latin typeface="Cambria" panose="02040503050406030204" pitchFamily="18" charset="0"/>
                <a:ea typeface="Cambria" panose="02040503050406030204" pitchFamily="18" charset="0"/>
              </a:rPr>
              <a:t>	</a:t>
            </a:r>
            <a:r>
              <a:rPr lang="en-US" dirty="0">
                <a:solidFill>
                  <a:srgbClr val="555555"/>
                </a:solidFill>
                <a:latin typeface="Cambria" panose="02040503050406030204" pitchFamily="18" charset="0"/>
                <a:ea typeface="Cambria" panose="02040503050406030204" pitchFamily="18" charset="0"/>
              </a:rPr>
              <a:t>T</a:t>
            </a:r>
            <a:r>
              <a:rPr lang="id-ID" b="0" i="0" dirty="0">
                <a:solidFill>
                  <a:srgbClr val="555555"/>
                </a:solidFill>
                <a:effectLst/>
                <a:latin typeface="Cambria" panose="02040503050406030204" pitchFamily="18" charset="0"/>
                <a:ea typeface="Cambria" panose="02040503050406030204" pitchFamily="18" charset="0"/>
              </a:rPr>
              <a:t>ujuannya untuk menguji seluruh kode agar menghasilkan nilai TRUE atau FALSE.</a:t>
            </a:r>
          </a:p>
          <a:p>
            <a:pPr marL="342900" indent="-342900" algn="just">
              <a:buFont typeface="Arial" panose="020B0604020202020204" pitchFamily="34" charset="0"/>
              <a:buChar char="•"/>
            </a:pPr>
            <a:r>
              <a:rPr lang="id-ID" b="1" i="1" dirty="0">
                <a:solidFill>
                  <a:srgbClr val="555555"/>
                </a:solidFill>
                <a:effectLst/>
                <a:latin typeface="Cambria" panose="02040503050406030204" pitchFamily="18" charset="0"/>
                <a:ea typeface="Cambria" panose="02040503050406030204" pitchFamily="18" charset="0"/>
              </a:rPr>
              <a:t>Loop testing</a:t>
            </a:r>
            <a:endParaRPr lang="en-US" b="1" i="1" dirty="0">
              <a:solidFill>
                <a:srgbClr val="555555"/>
              </a:solidFill>
              <a:effectLst/>
              <a:latin typeface="Cambria" panose="02040503050406030204" pitchFamily="18" charset="0"/>
              <a:ea typeface="Cambria" panose="02040503050406030204" pitchFamily="18" charset="0"/>
            </a:endParaRPr>
          </a:p>
          <a:p>
            <a:pPr algn="just"/>
            <a:r>
              <a:rPr lang="en-US" i="1" dirty="0">
                <a:solidFill>
                  <a:srgbClr val="555555"/>
                </a:solidFill>
                <a:latin typeface="Cambria" panose="02040503050406030204" pitchFamily="18" charset="0"/>
                <a:ea typeface="Cambria" panose="02040503050406030204" pitchFamily="18" charset="0"/>
              </a:rPr>
              <a:t>	</a:t>
            </a:r>
            <a:r>
              <a:rPr lang="id-ID" b="0" i="0" dirty="0">
                <a:solidFill>
                  <a:srgbClr val="555555"/>
                </a:solidFill>
                <a:effectLst/>
                <a:latin typeface="Cambria" panose="02040503050406030204" pitchFamily="18" charset="0"/>
                <a:ea typeface="Cambria" panose="02040503050406030204" pitchFamily="18" charset="0"/>
              </a:rPr>
              <a:t>Pengujian ini yang wajib dilakukan untuk menguji berbagai </a:t>
            </a:r>
            <a:r>
              <a:rPr lang="id-ID" b="0" i="1" dirty="0">
                <a:solidFill>
                  <a:srgbClr val="555555"/>
                </a:solidFill>
                <a:effectLst/>
                <a:latin typeface="Cambria" panose="02040503050406030204" pitchFamily="18" charset="0"/>
                <a:ea typeface="Cambria" panose="02040503050406030204" pitchFamily="18" charset="0"/>
              </a:rPr>
              <a:t>perulangan/looping</a:t>
            </a:r>
            <a:r>
              <a:rPr lang="id-ID" b="0" i="0" dirty="0">
                <a:solidFill>
                  <a:srgbClr val="555555"/>
                </a:solidFill>
                <a:effectLst/>
                <a:latin typeface="Cambria" panose="02040503050406030204" pitchFamily="18" charset="0"/>
                <a:ea typeface="Cambria" panose="02040503050406030204" pitchFamily="18" charset="0"/>
              </a:rPr>
              <a:t> yang ada dalam program, seperti </a:t>
            </a:r>
            <a:r>
              <a:rPr lang="id-ID" b="0" i="1" dirty="0">
                <a:solidFill>
                  <a:srgbClr val="555555"/>
                </a:solidFill>
                <a:effectLst/>
                <a:latin typeface="Cambria" panose="02040503050406030204" pitchFamily="18" charset="0"/>
                <a:ea typeface="Cambria" panose="02040503050406030204" pitchFamily="18" charset="0"/>
              </a:rPr>
              <a:t>do-while, for, </a:t>
            </a:r>
            <a:r>
              <a:rPr lang="id-ID" b="0" i="0" dirty="0">
                <a:solidFill>
                  <a:srgbClr val="555555"/>
                </a:solidFill>
                <a:effectLst/>
                <a:latin typeface="Cambria" panose="02040503050406030204" pitchFamily="18" charset="0"/>
                <a:ea typeface="Cambria" panose="02040503050406030204" pitchFamily="18" charset="0"/>
              </a:rPr>
              <a:t>dan </a:t>
            </a:r>
            <a:r>
              <a:rPr lang="id-ID" b="0" i="1" dirty="0">
                <a:solidFill>
                  <a:srgbClr val="555555"/>
                </a:solidFill>
                <a:effectLst/>
                <a:latin typeface="Cambria" panose="02040503050406030204" pitchFamily="18" charset="0"/>
                <a:ea typeface="Cambria" panose="02040503050406030204" pitchFamily="18" charset="0"/>
              </a:rPr>
              <a:t>while</a:t>
            </a:r>
            <a:r>
              <a:rPr lang="id-ID" b="0" i="0" dirty="0">
                <a:solidFill>
                  <a:srgbClr val="555555"/>
                </a:solidFill>
                <a:effectLst/>
                <a:latin typeface="Cambria" panose="02040503050406030204" pitchFamily="18" charset="0"/>
                <a:ea typeface="Cambria" panose="02040503050406030204" pitchFamily="18" charset="0"/>
              </a:rPr>
              <a:t>.</a:t>
            </a:r>
          </a:p>
          <a:p>
            <a:pPr marL="342900" indent="-342900" algn="just">
              <a:buFont typeface="Arial" panose="020B0604020202020204" pitchFamily="34" charset="0"/>
              <a:buChar char="•"/>
            </a:pPr>
            <a:r>
              <a:rPr lang="id-ID" b="1" i="1" dirty="0">
                <a:solidFill>
                  <a:srgbClr val="555555"/>
                </a:solidFill>
                <a:effectLst/>
                <a:latin typeface="Cambria" panose="02040503050406030204" pitchFamily="18" charset="0"/>
                <a:ea typeface="Cambria" panose="02040503050406030204" pitchFamily="18" charset="0"/>
              </a:rPr>
              <a:t>Multiple condition coverage</a:t>
            </a:r>
            <a:endParaRPr lang="en-US" b="1" i="1" dirty="0">
              <a:solidFill>
                <a:srgbClr val="555555"/>
              </a:solidFill>
              <a:effectLst/>
              <a:latin typeface="Cambria" panose="02040503050406030204" pitchFamily="18" charset="0"/>
              <a:ea typeface="Cambria" panose="02040503050406030204" pitchFamily="18" charset="0"/>
            </a:endParaRPr>
          </a:p>
          <a:p>
            <a:pPr algn="just"/>
            <a:r>
              <a:rPr lang="en-US" i="1" dirty="0">
                <a:solidFill>
                  <a:srgbClr val="555555"/>
                </a:solidFill>
                <a:latin typeface="Cambria" panose="02040503050406030204" pitchFamily="18" charset="0"/>
                <a:ea typeface="Cambria" panose="02040503050406030204" pitchFamily="18" charset="0"/>
              </a:rPr>
              <a:t>	</a:t>
            </a:r>
            <a:r>
              <a:rPr lang="id-ID" b="0" i="0" dirty="0">
                <a:solidFill>
                  <a:srgbClr val="555555"/>
                </a:solidFill>
                <a:effectLst/>
                <a:latin typeface="Cambria" panose="02040503050406030204" pitchFamily="18" charset="0"/>
                <a:ea typeface="Cambria" panose="02040503050406030204" pitchFamily="18" charset="0"/>
              </a:rPr>
              <a:t>Teknik ini dilakukan untuk menguji seluruh kombinasi dari kode yang mungkin digunakan dalam berbagai kondisi. </a:t>
            </a:r>
          </a:p>
          <a:p>
            <a:pPr marL="342900" indent="-342900" algn="just">
              <a:buFont typeface="Arial" panose="020B0604020202020204" pitchFamily="34" charset="0"/>
              <a:buChar char="•"/>
            </a:pPr>
            <a:r>
              <a:rPr lang="id-ID" b="1" i="1" dirty="0">
                <a:solidFill>
                  <a:srgbClr val="555555"/>
                </a:solidFill>
                <a:effectLst/>
                <a:latin typeface="Cambria" panose="02040503050406030204" pitchFamily="18" charset="0"/>
                <a:ea typeface="Cambria" panose="02040503050406030204" pitchFamily="18" charset="0"/>
              </a:rPr>
              <a:t>Statement coverage</a:t>
            </a:r>
            <a:endParaRPr lang="id-ID" b="1" i="0" dirty="0">
              <a:solidFill>
                <a:srgbClr val="555555"/>
              </a:solidFill>
              <a:effectLst/>
              <a:latin typeface="Cambria" panose="02040503050406030204" pitchFamily="18" charset="0"/>
              <a:ea typeface="Cambria" panose="02040503050406030204" pitchFamily="18" charset="0"/>
            </a:endParaRPr>
          </a:p>
          <a:p>
            <a:pPr algn="just"/>
            <a:r>
              <a:rPr lang="en-US" b="1" dirty="0">
                <a:solidFill>
                  <a:srgbClr val="374151"/>
                </a:solidFill>
                <a:latin typeface="Cambria" panose="02040503050406030204" pitchFamily="18" charset="0"/>
                <a:ea typeface="Cambria" panose="02040503050406030204" pitchFamily="18" charset="0"/>
              </a:rPr>
              <a:t>	</a:t>
            </a:r>
            <a:r>
              <a:rPr lang="id-ID" b="0" i="0" dirty="0">
                <a:solidFill>
                  <a:srgbClr val="555555"/>
                </a:solidFill>
                <a:effectLst/>
                <a:latin typeface="Cambria" panose="02040503050406030204" pitchFamily="18" charset="0"/>
                <a:ea typeface="Cambria" panose="02040503050406030204" pitchFamily="18" charset="0"/>
              </a:rPr>
              <a:t>Teknik ini dilakukan minimal satu kali untuk menguji setiap statement dalam perangkat lunak.</a:t>
            </a:r>
            <a:endParaRPr lang="en-US" b="1" dirty="0">
              <a:solidFill>
                <a:srgbClr val="374151"/>
              </a:solidFill>
              <a:latin typeface="Cambria" panose="02040503050406030204" pitchFamily="18" charset="0"/>
              <a:ea typeface="Cambria" panose="02040503050406030204" pitchFamily="18" charset="0"/>
            </a:endParaRPr>
          </a:p>
          <a:p>
            <a:pPr algn="just"/>
            <a:endParaRPr lang="en-US" sz="2000" b="1" dirty="0">
              <a:solidFill>
                <a:srgbClr val="374151"/>
              </a:solidFill>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FFC9158F-D8A5-B39D-A708-53173ACC8A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5931" y="1258958"/>
            <a:ext cx="4996068" cy="4797286"/>
          </a:xfrm>
          <a:prstGeom prst="rect">
            <a:avLst/>
          </a:prstGeom>
        </p:spPr>
      </p:pic>
    </p:spTree>
    <p:extLst>
      <p:ext uri="{BB962C8B-B14F-4D97-AF65-F5344CB8AC3E}">
        <p14:creationId xmlns:p14="http://schemas.microsoft.com/office/powerpoint/2010/main" val="1704725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384534-4C4C-F02D-0D4F-D3438C1296C3}"/>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3253"/>
            <a:ext cx="12192000" cy="6877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accent1">
                <a:alpha val="7000"/>
              </a:schemeClr>
            </a:glow>
          </a:effectLst>
        </p:spPr>
      </p:pic>
      <p:sp>
        <p:nvSpPr>
          <p:cNvPr id="4" name="TextBox 3">
            <a:extLst>
              <a:ext uri="{FF2B5EF4-FFF2-40B4-BE49-F238E27FC236}">
                <a16:creationId xmlns:a16="http://schemas.microsoft.com/office/drawing/2014/main" id="{BC821B30-067B-D4C4-5525-275B655AB39A}"/>
              </a:ext>
            </a:extLst>
          </p:cNvPr>
          <p:cNvSpPr txBox="1"/>
          <p:nvPr/>
        </p:nvSpPr>
        <p:spPr>
          <a:xfrm>
            <a:off x="1" y="0"/>
            <a:ext cx="7195930" cy="7325082"/>
          </a:xfrm>
          <a:prstGeom prst="rect">
            <a:avLst/>
          </a:prstGeom>
          <a:noFill/>
        </p:spPr>
        <p:txBody>
          <a:bodyPr wrap="square">
            <a:spAutoFit/>
          </a:bodyPr>
          <a:lstStyle/>
          <a:p>
            <a:pPr algn="just"/>
            <a:r>
              <a:rPr lang="en-US" sz="2000" b="1" dirty="0">
                <a:solidFill>
                  <a:srgbClr val="374151"/>
                </a:solidFill>
                <a:latin typeface="Cambria" panose="02040503050406030204" pitchFamily="18" charset="0"/>
                <a:ea typeface="Cambria" panose="02040503050406030204" pitchFamily="18" charset="0"/>
              </a:rPr>
              <a:t>C. </a:t>
            </a:r>
            <a:r>
              <a:rPr lang="en-US" sz="2000" b="1" dirty="0" err="1">
                <a:solidFill>
                  <a:srgbClr val="374151"/>
                </a:solidFill>
                <a:latin typeface="Cambria" panose="02040503050406030204" pitchFamily="18" charset="0"/>
                <a:ea typeface="Cambria" panose="02040503050406030204" pitchFamily="18" charset="0"/>
              </a:rPr>
              <a:t>Kelebihan</a:t>
            </a:r>
            <a:r>
              <a:rPr lang="en-US" sz="2000" b="1" dirty="0">
                <a:solidFill>
                  <a:srgbClr val="374151"/>
                </a:solidFill>
                <a:latin typeface="Cambria" panose="02040503050406030204" pitchFamily="18" charset="0"/>
                <a:ea typeface="Cambria" panose="02040503050406030204" pitchFamily="18" charset="0"/>
              </a:rPr>
              <a:t> dan </a:t>
            </a:r>
            <a:r>
              <a:rPr lang="en-US" sz="2000" b="1" dirty="0" err="1">
                <a:solidFill>
                  <a:srgbClr val="374151"/>
                </a:solidFill>
                <a:latin typeface="Cambria" panose="02040503050406030204" pitchFamily="18" charset="0"/>
                <a:ea typeface="Cambria" panose="02040503050406030204" pitchFamily="18" charset="0"/>
              </a:rPr>
              <a:t>Kekurangan</a:t>
            </a:r>
            <a:endParaRPr lang="en-US" sz="2000" b="1" dirty="0">
              <a:solidFill>
                <a:srgbClr val="374151"/>
              </a:solidFill>
              <a:latin typeface="Cambria" panose="02040503050406030204" pitchFamily="18" charset="0"/>
              <a:ea typeface="Cambria" panose="02040503050406030204" pitchFamily="18" charset="0"/>
            </a:endParaRPr>
          </a:p>
          <a:p>
            <a:pPr algn="just"/>
            <a:endParaRPr lang="en-US" dirty="0">
              <a:solidFill>
                <a:srgbClr val="374151"/>
              </a:solidFill>
              <a:latin typeface="Cambria" panose="02040503050406030204" pitchFamily="18" charset="0"/>
              <a:ea typeface="Cambria" panose="02040503050406030204" pitchFamily="18" charset="0"/>
            </a:endParaRPr>
          </a:p>
          <a:p>
            <a:pPr algn="just"/>
            <a:r>
              <a:rPr lang="id-ID" b="0" i="0" dirty="0">
                <a:solidFill>
                  <a:srgbClr val="555555"/>
                </a:solidFill>
                <a:effectLst/>
                <a:latin typeface="Cambria" panose="02040503050406030204" pitchFamily="18" charset="0"/>
                <a:ea typeface="Cambria" panose="02040503050406030204" pitchFamily="18" charset="0"/>
              </a:rPr>
              <a:t>Ketika </a:t>
            </a:r>
            <a:r>
              <a:rPr lang="id-ID" b="0" i="1" dirty="0">
                <a:solidFill>
                  <a:srgbClr val="555555"/>
                </a:solidFill>
                <a:effectLst/>
                <a:latin typeface="Cambria" panose="02040503050406030204" pitchFamily="18" charset="0"/>
                <a:ea typeface="Cambria" panose="02040503050406030204" pitchFamily="18" charset="0"/>
              </a:rPr>
              <a:t>white box testing</a:t>
            </a:r>
            <a:r>
              <a:rPr lang="id-ID" b="0" i="0" dirty="0">
                <a:solidFill>
                  <a:srgbClr val="555555"/>
                </a:solidFill>
                <a:effectLst/>
                <a:latin typeface="Cambria" panose="02040503050406030204" pitchFamily="18" charset="0"/>
                <a:ea typeface="Cambria" panose="02040503050406030204" pitchFamily="18" charset="0"/>
              </a:rPr>
              <a:t> digunakan untuk menguji perangkat lunak, ada beberapa kelebihan dan kekurangan yang bisa k</a:t>
            </a:r>
            <a:r>
              <a:rPr lang="en-US" b="0" i="0" dirty="0" err="1">
                <a:solidFill>
                  <a:srgbClr val="555555"/>
                </a:solidFill>
                <a:effectLst/>
                <a:latin typeface="Cambria" panose="02040503050406030204" pitchFamily="18" charset="0"/>
                <a:ea typeface="Cambria" panose="02040503050406030204" pitchFamily="18" charset="0"/>
              </a:rPr>
              <a:t>ita</a:t>
            </a:r>
            <a:r>
              <a:rPr lang="id-ID" b="0" i="0" dirty="0">
                <a:solidFill>
                  <a:srgbClr val="555555"/>
                </a:solidFill>
                <a:effectLst/>
                <a:latin typeface="Cambria" panose="02040503050406030204" pitchFamily="18" charset="0"/>
                <a:ea typeface="Cambria" panose="02040503050406030204" pitchFamily="18" charset="0"/>
              </a:rPr>
              <a:t> dapatkan. Berikut ini adalah kelebihan dan kekurangannya:</a:t>
            </a:r>
            <a:endParaRPr lang="en-US" b="0" i="0" dirty="0">
              <a:solidFill>
                <a:srgbClr val="555555"/>
              </a:solidFill>
              <a:effectLst/>
              <a:latin typeface="Cambria" panose="02040503050406030204" pitchFamily="18" charset="0"/>
              <a:ea typeface="Cambria" panose="02040503050406030204" pitchFamily="18" charset="0"/>
            </a:endParaRPr>
          </a:p>
          <a:p>
            <a:pPr algn="just"/>
            <a:endParaRPr lang="id-ID" b="0" i="0" dirty="0">
              <a:solidFill>
                <a:srgbClr val="555555"/>
              </a:solidFill>
              <a:effectLst/>
              <a:latin typeface="Cambria" panose="02040503050406030204" pitchFamily="18" charset="0"/>
              <a:ea typeface="Cambria" panose="02040503050406030204" pitchFamily="18" charset="0"/>
            </a:endParaRPr>
          </a:p>
          <a:p>
            <a:pPr algn="just"/>
            <a:r>
              <a:rPr lang="id-ID" b="1" i="0" dirty="0">
                <a:solidFill>
                  <a:srgbClr val="555555"/>
                </a:solidFill>
                <a:effectLst/>
                <a:latin typeface="Cambria" panose="02040503050406030204" pitchFamily="18" charset="0"/>
                <a:ea typeface="Cambria" panose="02040503050406030204" pitchFamily="18" charset="0"/>
              </a:rPr>
              <a:t>Kelebihan</a:t>
            </a:r>
            <a:r>
              <a:rPr lang="en-US" b="1" i="0" dirty="0">
                <a:solidFill>
                  <a:srgbClr val="555555"/>
                </a:solidFill>
                <a:effectLst/>
                <a:latin typeface="Cambria" panose="02040503050406030204" pitchFamily="18" charset="0"/>
                <a:ea typeface="Cambria" panose="02040503050406030204" pitchFamily="18" charset="0"/>
              </a:rPr>
              <a:t>:</a:t>
            </a:r>
          </a:p>
          <a:p>
            <a:pPr algn="just"/>
            <a:endParaRPr lang="id-ID" b="1" i="0" dirty="0">
              <a:solidFill>
                <a:srgbClr val="555555"/>
              </a:solidFill>
              <a:effectLst/>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id-ID" b="0" i="0" dirty="0">
                <a:solidFill>
                  <a:srgbClr val="555555"/>
                </a:solidFill>
                <a:effectLst/>
                <a:latin typeface="Cambria" panose="02040503050406030204" pitchFamily="18" charset="0"/>
                <a:ea typeface="Cambria" panose="02040503050406030204" pitchFamily="18" charset="0"/>
              </a:rPr>
              <a:t>Meningkatkan ketelitian dalam mengimplementasikan perangkat lunak.</a:t>
            </a:r>
          </a:p>
          <a:p>
            <a:pPr marL="285750" indent="-285750" algn="just">
              <a:buFont typeface="Arial" panose="020B0604020202020204" pitchFamily="34" charset="0"/>
              <a:buChar char="•"/>
            </a:pPr>
            <a:r>
              <a:rPr lang="id-ID" b="0" i="0" dirty="0">
                <a:solidFill>
                  <a:srgbClr val="555555"/>
                </a:solidFill>
                <a:effectLst/>
                <a:latin typeface="Cambria" panose="02040503050406030204" pitchFamily="18" charset="0"/>
                <a:ea typeface="Cambria" panose="02040503050406030204" pitchFamily="18" charset="0"/>
              </a:rPr>
              <a:t>Memudahkan dalam menemukan kesalahan atau </a:t>
            </a:r>
            <a:r>
              <a:rPr lang="id-ID" b="0" i="1" dirty="0">
                <a:solidFill>
                  <a:srgbClr val="555555"/>
                </a:solidFill>
                <a:effectLst/>
                <a:latin typeface="Cambria" panose="02040503050406030204" pitchFamily="18" charset="0"/>
                <a:ea typeface="Cambria" panose="02040503050406030204" pitchFamily="18" charset="0"/>
              </a:rPr>
              <a:t>bug</a:t>
            </a:r>
            <a:r>
              <a:rPr lang="id-ID" b="0" i="0" dirty="0">
                <a:solidFill>
                  <a:srgbClr val="555555"/>
                </a:solidFill>
                <a:effectLst/>
                <a:latin typeface="Cambria" panose="02040503050406030204" pitchFamily="18" charset="0"/>
                <a:ea typeface="Cambria" panose="02040503050406030204" pitchFamily="18" charset="0"/>
              </a:rPr>
              <a:t> dalam perangkat lunak yang sebelumnya tidak terlihat.</a:t>
            </a:r>
          </a:p>
          <a:p>
            <a:pPr marL="285750" indent="-285750" algn="just">
              <a:buFont typeface="Arial" panose="020B0604020202020204" pitchFamily="34" charset="0"/>
              <a:buChar char="•"/>
            </a:pPr>
            <a:r>
              <a:rPr lang="id-ID" b="0" i="0" dirty="0">
                <a:solidFill>
                  <a:srgbClr val="555555"/>
                </a:solidFill>
                <a:effectLst/>
                <a:latin typeface="Cambria" panose="02040503050406030204" pitchFamily="18" charset="0"/>
                <a:ea typeface="Cambria" panose="02040503050406030204" pitchFamily="18" charset="0"/>
              </a:rPr>
              <a:t>Memudahkan pengujian karena dilakukan secara menyeluruh sehingga memperkecil kemungkinan terjadinya error pada kode.</a:t>
            </a:r>
          </a:p>
          <a:p>
            <a:pPr marL="285750" indent="-285750" algn="just">
              <a:buFont typeface="Arial" panose="020B0604020202020204" pitchFamily="34" charset="0"/>
              <a:buChar char="•"/>
            </a:pPr>
            <a:r>
              <a:rPr lang="id-ID" b="0" i="0" dirty="0">
                <a:solidFill>
                  <a:srgbClr val="555555"/>
                </a:solidFill>
                <a:effectLst/>
                <a:latin typeface="Cambria" panose="02040503050406030204" pitchFamily="18" charset="0"/>
                <a:ea typeface="Cambria" panose="02040503050406030204" pitchFamily="18" charset="0"/>
              </a:rPr>
              <a:t>Meminimalisir error atau bug karena pengujian dapat dilakukan sebelum perangkat lunak diluncurkan.</a:t>
            </a:r>
            <a:endParaRPr lang="en-US" b="0" i="0" dirty="0">
              <a:solidFill>
                <a:srgbClr val="555555"/>
              </a:solidFill>
              <a:effectLst/>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endParaRPr lang="en-US" b="0" i="0" dirty="0">
              <a:solidFill>
                <a:srgbClr val="555555"/>
              </a:solidFill>
              <a:effectLst/>
              <a:latin typeface="Cambria" panose="02040503050406030204" pitchFamily="18" charset="0"/>
              <a:ea typeface="Cambria" panose="02040503050406030204" pitchFamily="18" charset="0"/>
            </a:endParaRPr>
          </a:p>
          <a:p>
            <a:pPr algn="just"/>
            <a:r>
              <a:rPr lang="id-ID" b="1" i="0" dirty="0">
                <a:solidFill>
                  <a:srgbClr val="555555"/>
                </a:solidFill>
                <a:effectLst/>
                <a:latin typeface="Cambria" panose="02040503050406030204" pitchFamily="18" charset="0"/>
                <a:ea typeface="Cambria" panose="02040503050406030204" pitchFamily="18" charset="0"/>
              </a:rPr>
              <a:t>Kekurangan</a:t>
            </a:r>
            <a:r>
              <a:rPr lang="en-US" b="1" i="0" dirty="0">
                <a:solidFill>
                  <a:srgbClr val="555555"/>
                </a:solidFill>
                <a:effectLst/>
                <a:latin typeface="Cambria" panose="02040503050406030204" pitchFamily="18" charset="0"/>
                <a:ea typeface="Cambria" panose="02040503050406030204" pitchFamily="18" charset="0"/>
              </a:rPr>
              <a:t>:</a:t>
            </a:r>
          </a:p>
          <a:p>
            <a:pPr algn="just"/>
            <a:endParaRPr lang="id-ID" b="1" i="0" dirty="0">
              <a:solidFill>
                <a:srgbClr val="555555"/>
              </a:solidFill>
              <a:effectLst/>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id-ID" b="0" i="0" dirty="0">
                <a:solidFill>
                  <a:srgbClr val="555555"/>
                </a:solidFill>
                <a:effectLst/>
                <a:latin typeface="Cambria" panose="02040503050406030204" pitchFamily="18" charset="0"/>
                <a:ea typeface="Cambria" panose="02040503050406030204" pitchFamily="18" charset="0"/>
              </a:rPr>
              <a:t>Menyusahkan karena pengujian ini cukup kompleks.</a:t>
            </a:r>
          </a:p>
          <a:p>
            <a:pPr marL="285750" indent="-285750" algn="just">
              <a:buFont typeface="Arial" panose="020B0604020202020204" pitchFamily="34" charset="0"/>
              <a:buChar char="•"/>
            </a:pPr>
            <a:r>
              <a:rPr lang="id-ID" b="0" i="0" dirty="0">
                <a:solidFill>
                  <a:srgbClr val="555555"/>
                </a:solidFill>
                <a:effectLst/>
                <a:latin typeface="Cambria" panose="02040503050406030204" pitchFamily="18" charset="0"/>
                <a:ea typeface="Cambria" panose="02040503050406030204" pitchFamily="18" charset="0"/>
              </a:rPr>
              <a:t>Memerlukan waktu kembali ketika menambahkan atau mengganti kode, karena kamu perlu menguji keseluruhan kode kembali.</a:t>
            </a:r>
          </a:p>
          <a:p>
            <a:pPr marL="285750" indent="-285750" algn="just">
              <a:buFont typeface="Arial" panose="020B0604020202020204" pitchFamily="34" charset="0"/>
              <a:buChar char="•"/>
            </a:pPr>
            <a:r>
              <a:rPr lang="id-ID" b="0" i="0" dirty="0">
                <a:solidFill>
                  <a:srgbClr val="555555"/>
                </a:solidFill>
                <a:effectLst/>
                <a:latin typeface="Cambria" panose="02040503050406030204" pitchFamily="18" charset="0"/>
                <a:ea typeface="Cambria" panose="02040503050406030204" pitchFamily="18" charset="0"/>
              </a:rPr>
              <a:t>Memakan sumber daya yang banyak karena </a:t>
            </a:r>
            <a:r>
              <a:rPr lang="id-ID" b="0" i="1" dirty="0">
                <a:solidFill>
                  <a:srgbClr val="555555"/>
                </a:solidFill>
                <a:effectLst/>
                <a:latin typeface="Cambria" panose="02040503050406030204" pitchFamily="18" charset="0"/>
                <a:ea typeface="Cambria" panose="02040503050406030204" pitchFamily="18" charset="0"/>
              </a:rPr>
              <a:t>White-box testing</a:t>
            </a:r>
            <a:r>
              <a:rPr lang="id-ID" b="0" i="0" dirty="0">
                <a:solidFill>
                  <a:srgbClr val="555555"/>
                </a:solidFill>
                <a:effectLst/>
                <a:latin typeface="Cambria" panose="02040503050406030204" pitchFamily="18" charset="0"/>
                <a:ea typeface="Cambria" panose="02040503050406030204" pitchFamily="18" charset="0"/>
              </a:rPr>
              <a:t> termasuk ke dalam pengujian yang cukup mahal.</a:t>
            </a:r>
          </a:p>
          <a:p>
            <a:pPr algn="just"/>
            <a:endParaRPr lang="en-US" dirty="0">
              <a:solidFill>
                <a:srgbClr val="555555"/>
              </a:solidFill>
              <a:latin typeface="Cambria" panose="02040503050406030204" pitchFamily="18" charset="0"/>
              <a:ea typeface="Cambria" panose="02040503050406030204" pitchFamily="18" charset="0"/>
            </a:endParaRPr>
          </a:p>
          <a:p>
            <a:pPr algn="just"/>
            <a:endParaRPr lang="en-US" dirty="0">
              <a:solidFill>
                <a:srgbClr val="374151"/>
              </a:solidFill>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158EA90B-A8EC-B039-073A-036BF79AE0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5931" y="1272209"/>
            <a:ext cx="4996068" cy="4797287"/>
          </a:xfrm>
          <a:prstGeom prst="rect">
            <a:avLst/>
          </a:prstGeom>
        </p:spPr>
      </p:pic>
    </p:spTree>
    <p:extLst>
      <p:ext uri="{BB962C8B-B14F-4D97-AF65-F5344CB8AC3E}">
        <p14:creationId xmlns:p14="http://schemas.microsoft.com/office/powerpoint/2010/main" val="851710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384534-4C4C-F02D-0D4F-D3438C1296C3}"/>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3253"/>
            <a:ext cx="12192000" cy="6877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accent1">
                <a:alpha val="7000"/>
              </a:schemeClr>
            </a:glow>
          </a:effectLst>
        </p:spPr>
      </p:pic>
      <p:sp>
        <p:nvSpPr>
          <p:cNvPr id="4" name="TextBox 3">
            <a:extLst>
              <a:ext uri="{FF2B5EF4-FFF2-40B4-BE49-F238E27FC236}">
                <a16:creationId xmlns:a16="http://schemas.microsoft.com/office/drawing/2014/main" id="{BC821B30-067B-D4C4-5525-275B655AB39A}"/>
              </a:ext>
            </a:extLst>
          </p:cNvPr>
          <p:cNvSpPr txBox="1"/>
          <p:nvPr/>
        </p:nvSpPr>
        <p:spPr>
          <a:xfrm>
            <a:off x="4996072" y="0"/>
            <a:ext cx="7195930" cy="7602081"/>
          </a:xfrm>
          <a:prstGeom prst="rect">
            <a:avLst/>
          </a:prstGeom>
          <a:noFill/>
        </p:spPr>
        <p:txBody>
          <a:bodyPr wrap="square">
            <a:spAutoFit/>
          </a:bodyPr>
          <a:lstStyle/>
          <a:p>
            <a:pPr algn="just"/>
            <a:r>
              <a:rPr lang="en-US" sz="2000" b="1" dirty="0">
                <a:solidFill>
                  <a:srgbClr val="374151"/>
                </a:solidFill>
                <a:latin typeface="Cambria" panose="02040503050406030204" pitchFamily="18" charset="0"/>
                <a:ea typeface="Cambria" panose="02040503050406030204" pitchFamily="18" charset="0"/>
              </a:rPr>
              <a:t>D. </a:t>
            </a:r>
            <a:r>
              <a:rPr lang="en-US" sz="2000" b="1" dirty="0" err="1">
                <a:solidFill>
                  <a:srgbClr val="374151"/>
                </a:solidFill>
                <a:latin typeface="Cambria" panose="02040503050406030204" pitchFamily="18" charset="0"/>
                <a:ea typeface="Cambria" panose="02040503050406030204" pitchFamily="18" charset="0"/>
              </a:rPr>
              <a:t>Tujuan</a:t>
            </a:r>
            <a:r>
              <a:rPr lang="en-US" sz="2000" b="1" dirty="0">
                <a:solidFill>
                  <a:srgbClr val="374151"/>
                </a:solidFill>
                <a:latin typeface="Cambria" panose="02040503050406030204" pitchFamily="18" charset="0"/>
                <a:ea typeface="Cambria" panose="02040503050406030204" pitchFamily="18" charset="0"/>
              </a:rPr>
              <a:t> dan </a:t>
            </a:r>
            <a:r>
              <a:rPr lang="en-US" sz="2000" b="1" dirty="0" err="1">
                <a:solidFill>
                  <a:srgbClr val="374151"/>
                </a:solidFill>
                <a:latin typeface="Cambria" panose="02040503050406030204" pitchFamily="18" charset="0"/>
                <a:ea typeface="Cambria" panose="02040503050406030204" pitchFamily="18" charset="0"/>
              </a:rPr>
              <a:t>Manfaat</a:t>
            </a:r>
            <a:r>
              <a:rPr lang="en-US" sz="2000" b="1" dirty="0">
                <a:solidFill>
                  <a:srgbClr val="374151"/>
                </a:solidFill>
                <a:latin typeface="Cambria" panose="02040503050406030204" pitchFamily="18" charset="0"/>
                <a:ea typeface="Cambria" panose="02040503050406030204" pitchFamily="18" charset="0"/>
              </a:rPr>
              <a:t> Unit Testing</a:t>
            </a:r>
          </a:p>
          <a:p>
            <a:pPr algn="just"/>
            <a:endParaRPr lang="en-US" dirty="0">
              <a:solidFill>
                <a:srgbClr val="374151"/>
              </a:solidFill>
              <a:latin typeface="Cambria" panose="02040503050406030204" pitchFamily="18" charset="0"/>
              <a:ea typeface="Cambria" panose="02040503050406030204" pitchFamily="18" charset="0"/>
            </a:endParaRPr>
          </a:p>
          <a:p>
            <a:pPr algn="just"/>
            <a:r>
              <a:rPr lang="id-ID" b="0" i="0" dirty="0">
                <a:solidFill>
                  <a:srgbClr val="6C757D"/>
                </a:solidFill>
                <a:effectLst/>
                <a:latin typeface="Cambria" panose="02040503050406030204" pitchFamily="18" charset="0"/>
                <a:ea typeface="Cambria" panose="02040503050406030204" pitchFamily="18" charset="0"/>
              </a:rPr>
              <a:t>Tujuan dari unit testing adalah untuk menguji serta memastikan kalau kode - kode yang kita buat sudah berjalan sesuai spesifikasi nya serta mendeteksi jika terdapat </a:t>
            </a:r>
            <a:r>
              <a:rPr lang="id-ID" b="0" i="1" dirty="0">
                <a:solidFill>
                  <a:srgbClr val="6C757D"/>
                </a:solidFill>
                <a:effectLst/>
                <a:latin typeface="Cambria" panose="02040503050406030204" pitchFamily="18" charset="0"/>
                <a:ea typeface="Cambria" panose="02040503050406030204" pitchFamily="18" charset="0"/>
              </a:rPr>
              <a:t>bug</a:t>
            </a:r>
            <a:r>
              <a:rPr lang="id-ID" b="0" i="0" dirty="0">
                <a:solidFill>
                  <a:srgbClr val="6C757D"/>
                </a:solidFill>
                <a:effectLst/>
                <a:latin typeface="Cambria" panose="02040503050406030204" pitchFamily="18" charset="0"/>
                <a:ea typeface="Cambria" panose="02040503050406030204" pitchFamily="18" charset="0"/>
              </a:rPr>
              <a:t> dari sebuah program. Sedangkan manfaat dari Unit Testing sendiri adalah membantu mengurangi error di sebuah program dan membantu kita menguji, apakah program yang kita buat sudah layak dirilis ke pasar atau tidak.</a:t>
            </a:r>
            <a:endParaRPr lang="en-US" b="0" i="0" dirty="0">
              <a:solidFill>
                <a:srgbClr val="6C757D"/>
              </a:solidFill>
              <a:effectLst/>
              <a:latin typeface="Cambria" panose="02040503050406030204" pitchFamily="18" charset="0"/>
              <a:ea typeface="Cambria" panose="02040503050406030204" pitchFamily="18" charset="0"/>
            </a:endParaRPr>
          </a:p>
          <a:p>
            <a:pPr algn="just"/>
            <a:endParaRPr lang="en-US" dirty="0">
              <a:solidFill>
                <a:srgbClr val="6C757D"/>
              </a:solidFill>
              <a:latin typeface="Cambria" panose="02040503050406030204" pitchFamily="18" charset="0"/>
              <a:ea typeface="Cambria" panose="02040503050406030204" pitchFamily="18" charset="0"/>
            </a:endParaRPr>
          </a:p>
          <a:p>
            <a:pPr algn="l"/>
            <a:r>
              <a:rPr lang="en-US" b="0" i="0" dirty="0">
                <a:solidFill>
                  <a:srgbClr val="212529"/>
                </a:solidFill>
                <a:effectLst/>
                <a:latin typeface="Cambria" panose="02040503050406030204" pitchFamily="18" charset="0"/>
                <a:ea typeface="Cambria" panose="02040503050406030204" pitchFamily="18" charset="0"/>
              </a:rPr>
              <a:t>- </a:t>
            </a:r>
            <a:r>
              <a:rPr lang="id-ID" b="0" i="0" dirty="0">
                <a:solidFill>
                  <a:srgbClr val="212529"/>
                </a:solidFill>
                <a:effectLst/>
                <a:latin typeface="Cambria" panose="02040503050406030204" pitchFamily="18" charset="0"/>
                <a:ea typeface="Cambria" panose="02040503050406030204" pitchFamily="18" charset="0"/>
              </a:rPr>
              <a:t>Kategori Teknik Unit Testing</a:t>
            </a:r>
          </a:p>
          <a:p>
            <a:pPr algn="l"/>
            <a:r>
              <a:rPr lang="id-ID" b="0" i="0" dirty="0">
                <a:solidFill>
                  <a:srgbClr val="6C757D"/>
                </a:solidFill>
                <a:effectLst/>
                <a:latin typeface="Cambria" panose="02040503050406030204" pitchFamily="18" charset="0"/>
                <a:ea typeface="Cambria" panose="02040503050406030204" pitchFamily="18" charset="0"/>
              </a:rPr>
              <a:t>Teknik </a:t>
            </a:r>
            <a:r>
              <a:rPr lang="id-ID" b="0" i="1" dirty="0">
                <a:solidFill>
                  <a:srgbClr val="6C757D"/>
                </a:solidFill>
                <a:effectLst/>
                <a:latin typeface="Cambria" panose="02040503050406030204" pitchFamily="18" charset="0"/>
                <a:ea typeface="Cambria" panose="02040503050406030204" pitchFamily="18" charset="0"/>
              </a:rPr>
              <a:t>unit testing</a:t>
            </a:r>
            <a:r>
              <a:rPr lang="id-ID" b="0" i="0" dirty="0">
                <a:solidFill>
                  <a:srgbClr val="6C757D"/>
                </a:solidFill>
                <a:effectLst/>
                <a:latin typeface="Cambria" panose="02040503050406030204" pitchFamily="18" charset="0"/>
                <a:ea typeface="Cambria" panose="02040503050406030204" pitchFamily="18" charset="0"/>
              </a:rPr>
              <a:t> sendiri dikategorikan menjadi 3 bagian.</a:t>
            </a:r>
          </a:p>
          <a:p>
            <a:pPr algn="l">
              <a:buFont typeface="+mj-lt"/>
              <a:buAutoNum type="arabicPeriod"/>
            </a:pPr>
            <a:r>
              <a:rPr lang="id-ID" b="0" i="0" dirty="0">
                <a:solidFill>
                  <a:srgbClr val="6C757D"/>
                </a:solidFill>
                <a:effectLst/>
                <a:latin typeface="Cambria" panose="02040503050406030204" pitchFamily="18" charset="0"/>
                <a:ea typeface="Cambria" panose="02040503050406030204" pitchFamily="18" charset="0"/>
              </a:rPr>
              <a:t>Black Box Testing, kegunaanya untuk menguji user interface serta input, output nya.</a:t>
            </a:r>
          </a:p>
          <a:p>
            <a:pPr algn="l">
              <a:buFont typeface="+mj-lt"/>
              <a:buAutoNum type="arabicPeriod"/>
            </a:pPr>
            <a:r>
              <a:rPr lang="id-ID" b="0" i="0" dirty="0">
                <a:solidFill>
                  <a:srgbClr val="6C757D"/>
                </a:solidFill>
                <a:effectLst/>
                <a:latin typeface="Cambria" panose="02040503050406030204" pitchFamily="18" charset="0"/>
                <a:ea typeface="Cambria" panose="02040503050406030204" pitchFamily="18" charset="0"/>
              </a:rPr>
              <a:t>White Box Testing, kegunaanya untuk menguji perilaku fungsional dari sebuah program perangkat lunak.</a:t>
            </a:r>
          </a:p>
          <a:p>
            <a:pPr algn="l">
              <a:buFont typeface="+mj-lt"/>
              <a:buAutoNum type="arabicPeriod"/>
            </a:pPr>
            <a:r>
              <a:rPr lang="id-ID" b="0" i="0" dirty="0">
                <a:solidFill>
                  <a:srgbClr val="6C757D"/>
                </a:solidFill>
                <a:effectLst/>
                <a:latin typeface="Cambria" panose="02040503050406030204" pitchFamily="18" charset="0"/>
                <a:ea typeface="Cambria" panose="02040503050406030204" pitchFamily="18" charset="0"/>
              </a:rPr>
              <a:t>Gray Box Testing, biasanya digunakan untuk menganalisis kerusakan.</a:t>
            </a:r>
            <a:endParaRPr lang="en-US" b="0" i="0" dirty="0">
              <a:solidFill>
                <a:srgbClr val="6C757D"/>
              </a:solidFill>
              <a:effectLst/>
              <a:latin typeface="Cambria" panose="02040503050406030204" pitchFamily="18" charset="0"/>
              <a:ea typeface="Cambria" panose="02040503050406030204" pitchFamily="18" charset="0"/>
            </a:endParaRPr>
          </a:p>
          <a:p>
            <a:pPr algn="l"/>
            <a:endParaRPr lang="id-ID" b="0" i="0" dirty="0">
              <a:solidFill>
                <a:srgbClr val="6C757D"/>
              </a:solidFill>
              <a:effectLst/>
              <a:latin typeface="Cambria" panose="02040503050406030204" pitchFamily="18" charset="0"/>
              <a:ea typeface="Cambria" panose="02040503050406030204" pitchFamily="18" charset="0"/>
            </a:endParaRPr>
          </a:p>
          <a:p>
            <a:pPr algn="l"/>
            <a:r>
              <a:rPr lang="en-US" b="0" i="0" dirty="0">
                <a:solidFill>
                  <a:srgbClr val="212529"/>
                </a:solidFill>
                <a:effectLst/>
                <a:latin typeface="Cambria" panose="02040503050406030204" pitchFamily="18" charset="0"/>
                <a:ea typeface="Cambria" panose="02040503050406030204" pitchFamily="18" charset="0"/>
              </a:rPr>
              <a:t>- </a:t>
            </a:r>
            <a:r>
              <a:rPr lang="id-ID" b="0" i="0" dirty="0">
                <a:solidFill>
                  <a:srgbClr val="212529"/>
                </a:solidFill>
                <a:effectLst/>
                <a:latin typeface="Cambria" panose="02040503050406030204" pitchFamily="18" charset="0"/>
                <a:ea typeface="Cambria" panose="02040503050406030204" pitchFamily="18" charset="0"/>
              </a:rPr>
              <a:t>Tools Unit Testing</a:t>
            </a:r>
          </a:p>
          <a:p>
            <a:pPr algn="l"/>
            <a:r>
              <a:rPr lang="id-ID" b="0" i="0" dirty="0">
                <a:solidFill>
                  <a:srgbClr val="6C757D"/>
                </a:solidFill>
                <a:effectLst/>
                <a:latin typeface="Cambria" panose="02040503050406030204" pitchFamily="18" charset="0"/>
                <a:ea typeface="Cambria" panose="02040503050406030204" pitchFamily="18" charset="0"/>
              </a:rPr>
              <a:t>Biasanya, kebanyakan developer menggunakan tools sebagai berikut :</a:t>
            </a:r>
          </a:p>
          <a:p>
            <a:pPr marL="285750" indent="-285750" algn="l">
              <a:buFont typeface="Arial" panose="020B0604020202020204" pitchFamily="34" charset="0"/>
              <a:buChar char="•"/>
            </a:pPr>
            <a:r>
              <a:rPr lang="id-ID" b="0" i="0" u="none" strike="noStrike" dirty="0">
                <a:solidFill>
                  <a:srgbClr val="14A7A0"/>
                </a:solidFill>
                <a:effectLst/>
                <a:latin typeface="Cambria" panose="02040503050406030204" pitchFamily="18" charset="0"/>
                <a:ea typeface="Cambria" panose="02040503050406030204" pitchFamily="18" charset="0"/>
                <a:hlinkClick r:id="rId3"/>
              </a:rPr>
              <a:t>JUnit</a:t>
            </a:r>
            <a:r>
              <a:rPr lang="id-ID" b="0" i="0" dirty="0">
                <a:solidFill>
                  <a:srgbClr val="6C757D"/>
                </a:solidFill>
                <a:effectLst/>
                <a:latin typeface="Cambria" panose="02040503050406030204" pitchFamily="18" charset="0"/>
                <a:ea typeface="Cambria" panose="02040503050406030204" pitchFamily="18" charset="0"/>
              </a:rPr>
              <a:t> : Tools unit testing untuk Java</a:t>
            </a:r>
            <a:endParaRPr lang="en-US" b="0" i="0" dirty="0">
              <a:solidFill>
                <a:srgbClr val="6C757D"/>
              </a:solidFill>
              <a:effectLst/>
              <a:latin typeface="Cambria" panose="02040503050406030204" pitchFamily="18" charset="0"/>
              <a:ea typeface="Cambria" panose="02040503050406030204" pitchFamily="18" charset="0"/>
            </a:endParaRPr>
          </a:p>
          <a:p>
            <a:pPr marL="285750" indent="-285750" algn="l">
              <a:buFont typeface="Arial" panose="020B0604020202020204" pitchFamily="34" charset="0"/>
              <a:buChar char="•"/>
            </a:pPr>
            <a:r>
              <a:rPr lang="id-ID" b="0" i="0" u="none" strike="noStrike" dirty="0">
                <a:solidFill>
                  <a:srgbClr val="14A7A0"/>
                </a:solidFill>
                <a:effectLst/>
                <a:latin typeface="Cambria" panose="02040503050406030204" pitchFamily="18" charset="0"/>
                <a:ea typeface="Cambria" panose="02040503050406030204" pitchFamily="18" charset="0"/>
                <a:hlinkClick r:id="rId4"/>
              </a:rPr>
              <a:t>NUnit</a:t>
            </a:r>
            <a:r>
              <a:rPr lang="id-ID" b="0" i="0" dirty="0">
                <a:solidFill>
                  <a:srgbClr val="6C757D"/>
                </a:solidFill>
                <a:effectLst/>
                <a:latin typeface="Cambria" panose="02040503050406030204" pitchFamily="18" charset="0"/>
                <a:ea typeface="Cambria" panose="02040503050406030204" pitchFamily="18" charset="0"/>
              </a:rPr>
              <a:t> : Tools unit testing untuk .NET</a:t>
            </a:r>
          </a:p>
          <a:p>
            <a:pPr marL="285750" indent="-285750" algn="l">
              <a:buFont typeface="Arial" panose="020B0604020202020204" pitchFamily="34" charset="0"/>
              <a:buChar char="•"/>
            </a:pPr>
            <a:r>
              <a:rPr lang="id-ID" b="0" i="0" u="none" strike="noStrike" dirty="0">
                <a:solidFill>
                  <a:srgbClr val="14A7A0"/>
                </a:solidFill>
                <a:effectLst/>
                <a:latin typeface="Cambria" panose="02040503050406030204" pitchFamily="18" charset="0"/>
                <a:ea typeface="Cambria" panose="02040503050406030204" pitchFamily="18" charset="0"/>
                <a:hlinkClick r:id="rId5"/>
              </a:rPr>
              <a:t>JMockit</a:t>
            </a:r>
            <a:r>
              <a:rPr lang="id-ID" b="0" i="0" dirty="0">
                <a:solidFill>
                  <a:srgbClr val="6C757D"/>
                </a:solidFill>
                <a:effectLst/>
                <a:latin typeface="Cambria" panose="02040503050406030204" pitchFamily="18" charset="0"/>
                <a:ea typeface="Cambria" panose="02040503050406030204" pitchFamily="18" charset="0"/>
              </a:rPr>
              <a:t> : Tools unit testing berbasis </a:t>
            </a:r>
            <a:r>
              <a:rPr lang="id-ID" b="0" i="1" dirty="0">
                <a:solidFill>
                  <a:srgbClr val="6C757D"/>
                </a:solidFill>
                <a:effectLst/>
                <a:latin typeface="Cambria" panose="02040503050406030204" pitchFamily="18" charset="0"/>
                <a:ea typeface="Cambria" panose="02040503050406030204" pitchFamily="18" charset="0"/>
              </a:rPr>
              <a:t>open source</a:t>
            </a:r>
            <a:endParaRPr lang="id-ID" b="0" i="0" dirty="0">
              <a:solidFill>
                <a:srgbClr val="6C757D"/>
              </a:solidFill>
              <a:effectLst/>
              <a:latin typeface="Cambria" panose="02040503050406030204" pitchFamily="18" charset="0"/>
              <a:ea typeface="Cambria" panose="02040503050406030204" pitchFamily="18" charset="0"/>
            </a:endParaRPr>
          </a:p>
          <a:p>
            <a:pPr marL="285750" indent="-285750" algn="l">
              <a:buFont typeface="Arial" panose="020B0604020202020204" pitchFamily="34" charset="0"/>
              <a:buChar char="•"/>
            </a:pPr>
            <a:r>
              <a:rPr lang="id-ID" b="0" i="0" u="none" strike="noStrike" dirty="0">
                <a:solidFill>
                  <a:srgbClr val="14A7A0"/>
                </a:solidFill>
                <a:effectLst/>
                <a:latin typeface="Cambria" panose="02040503050406030204" pitchFamily="18" charset="0"/>
                <a:ea typeface="Cambria" panose="02040503050406030204" pitchFamily="18" charset="0"/>
                <a:hlinkClick r:id="rId6"/>
              </a:rPr>
              <a:t>EMMA</a:t>
            </a:r>
            <a:r>
              <a:rPr lang="id-ID" b="0" i="0" dirty="0">
                <a:solidFill>
                  <a:srgbClr val="6C757D"/>
                </a:solidFill>
                <a:effectLst/>
                <a:latin typeface="Cambria" panose="02040503050406030204" pitchFamily="18" charset="0"/>
                <a:ea typeface="Cambria" panose="02040503050406030204" pitchFamily="18" charset="0"/>
              </a:rPr>
              <a:t> : Tools unit testing untuk menganalisis kode Java</a:t>
            </a:r>
          </a:p>
          <a:p>
            <a:pPr marL="285750" indent="-285750" algn="l">
              <a:buFont typeface="Arial" panose="020B0604020202020204" pitchFamily="34" charset="0"/>
              <a:buChar char="•"/>
            </a:pPr>
            <a:r>
              <a:rPr lang="id-ID" b="0" i="0" u="none" strike="noStrike" dirty="0">
                <a:solidFill>
                  <a:srgbClr val="14A7A0"/>
                </a:solidFill>
                <a:effectLst/>
                <a:latin typeface="Cambria" panose="02040503050406030204" pitchFamily="18" charset="0"/>
                <a:ea typeface="Cambria" panose="02040503050406030204" pitchFamily="18" charset="0"/>
                <a:hlinkClick r:id="rId7"/>
              </a:rPr>
              <a:t>PHPUnit</a:t>
            </a:r>
            <a:r>
              <a:rPr lang="id-ID" b="0" i="0" dirty="0">
                <a:solidFill>
                  <a:srgbClr val="6C757D"/>
                </a:solidFill>
                <a:effectLst/>
                <a:latin typeface="Cambria" panose="02040503050406030204" pitchFamily="18" charset="0"/>
                <a:ea typeface="Cambria" panose="02040503050406030204" pitchFamily="18" charset="0"/>
              </a:rPr>
              <a:t> : Tools unit </a:t>
            </a:r>
            <a:r>
              <a:rPr lang="id-ID" b="0" i="1" dirty="0">
                <a:solidFill>
                  <a:srgbClr val="6C757D"/>
                </a:solidFill>
                <a:effectLst/>
                <a:latin typeface="Cambria" panose="02040503050406030204" pitchFamily="18" charset="0"/>
                <a:ea typeface="Cambria" panose="02040503050406030204" pitchFamily="18" charset="0"/>
              </a:rPr>
              <a:t>testing</a:t>
            </a:r>
            <a:r>
              <a:rPr lang="id-ID" b="0" i="0" dirty="0">
                <a:solidFill>
                  <a:srgbClr val="6C757D"/>
                </a:solidFill>
                <a:effectLst/>
                <a:latin typeface="Cambria" panose="02040503050406030204" pitchFamily="18" charset="0"/>
                <a:ea typeface="Cambria" panose="02040503050406030204" pitchFamily="18" charset="0"/>
              </a:rPr>
              <a:t> untuk PHP</a:t>
            </a:r>
          </a:p>
          <a:p>
            <a:pPr algn="just"/>
            <a:endParaRPr lang="en-US" dirty="0">
              <a:solidFill>
                <a:srgbClr val="555555"/>
              </a:solidFill>
              <a:latin typeface="Cambria" panose="02040503050406030204" pitchFamily="18" charset="0"/>
              <a:ea typeface="Cambria" panose="02040503050406030204" pitchFamily="18" charset="0"/>
            </a:endParaRPr>
          </a:p>
          <a:p>
            <a:pPr algn="just"/>
            <a:endParaRPr lang="en-US" dirty="0">
              <a:solidFill>
                <a:srgbClr val="374151"/>
              </a:solidFill>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E9B73DE4-45B1-05F8-4A4C-7E5ED229DC8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1272210"/>
            <a:ext cx="4996070" cy="4837042"/>
          </a:xfrm>
          <a:prstGeom prst="rect">
            <a:avLst/>
          </a:prstGeom>
        </p:spPr>
      </p:pic>
    </p:spTree>
    <p:extLst>
      <p:ext uri="{BB962C8B-B14F-4D97-AF65-F5344CB8AC3E}">
        <p14:creationId xmlns:p14="http://schemas.microsoft.com/office/powerpoint/2010/main" val="796661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384534-4C4C-F02D-0D4F-D3438C1296C3}"/>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3253"/>
            <a:ext cx="12192000" cy="6877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accent1">
                <a:alpha val="7000"/>
              </a:schemeClr>
            </a:glow>
          </a:effectLst>
        </p:spPr>
      </p:pic>
      <p:sp>
        <p:nvSpPr>
          <p:cNvPr id="2" name="TextBox 1">
            <a:extLst>
              <a:ext uri="{FF2B5EF4-FFF2-40B4-BE49-F238E27FC236}">
                <a16:creationId xmlns:a16="http://schemas.microsoft.com/office/drawing/2014/main" id="{83044CDD-FD66-F3CD-0681-D2EF2A7E0D2D}"/>
              </a:ext>
            </a:extLst>
          </p:cNvPr>
          <p:cNvSpPr txBox="1"/>
          <p:nvPr/>
        </p:nvSpPr>
        <p:spPr>
          <a:xfrm>
            <a:off x="-1" y="0"/>
            <a:ext cx="7195930" cy="1231106"/>
          </a:xfrm>
          <a:prstGeom prst="rect">
            <a:avLst/>
          </a:prstGeom>
          <a:noFill/>
        </p:spPr>
        <p:txBody>
          <a:bodyPr wrap="square">
            <a:spAutoFit/>
          </a:bodyPr>
          <a:lstStyle/>
          <a:p>
            <a:pPr algn="just"/>
            <a:r>
              <a:rPr lang="en-US" sz="2000" b="1" dirty="0">
                <a:solidFill>
                  <a:srgbClr val="374151"/>
                </a:solidFill>
                <a:latin typeface="Cambria" panose="02040503050406030204" pitchFamily="18" charset="0"/>
                <a:ea typeface="Cambria" panose="02040503050406030204" pitchFamily="18" charset="0"/>
              </a:rPr>
              <a:t>E. </a:t>
            </a:r>
            <a:r>
              <a:rPr lang="en-US" sz="2000" b="1" dirty="0" err="1">
                <a:solidFill>
                  <a:srgbClr val="374151"/>
                </a:solidFill>
                <a:latin typeface="Cambria" panose="02040503050406030204" pitchFamily="18" charset="0"/>
                <a:ea typeface="Cambria" panose="02040503050406030204" pitchFamily="18" charset="0"/>
              </a:rPr>
              <a:t>Implementasi</a:t>
            </a:r>
            <a:endParaRPr lang="en-US" sz="2000" b="1" dirty="0">
              <a:solidFill>
                <a:srgbClr val="374151"/>
              </a:solidFill>
              <a:latin typeface="Cambria" panose="02040503050406030204" pitchFamily="18" charset="0"/>
              <a:ea typeface="Cambria" panose="02040503050406030204" pitchFamily="18" charset="0"/>
            </a:endParaRPr>
          </a:p>
          <a:p>
            <a:pPr algn="just"/>
            <a:endParaRPr lang="en-US" dirty="0">
              <a:solidFill>
                <a:srgbClr val="374151"/>
              </a:solidFill>
              <a:latin typeface="Cambria" panose="02040503050406030204" pitchFamily="18" charset="0"/>
              <a:ea typeface="Cambria" panose="02040503050406030204" pitchFamily="18" charset="0"/>
            </a:endParaRPr>
          </a:p>
          <a:p>
            <a:pPr algn="just"/>
            <a:endParaRPr lang="en-US" dirty="0">
              <a:solidFill>
                <a:srgbClr val="555555"/>
              </a:solidFill>
              <a:latin typeface="Cambria" panose="02040503050406030204" pitchFamily="18" charset="0"/>
              <a:ea typeface="Cambria" panose="02040503050406030204" pitchFamily="18" charset="0"/>
            </a:endParaRPr>
          </a:p>
          <a:p>
            <a:pPr algn="just"/>
            <a:endParaRPr lang="en-US" dirty="0">
              <a:solidFill>
                <a:srgbClr val="374151"/>
              </a:solidFill>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E51749C1-9336-6817-2C8E-1CCF1A05672C}"/>
              </a:ext>
            </a:extLst>
          </p:cNvPr>
          <p:cNvSpPr txBox="1"/>
          <p:nvPr/>
        </p:nvSpPr>
        <p:spPr>
          <a:xfrm>
            <a:off x="-2" y="615553"/>
            <a:ext cx="12192000" cy="6740307"/>
          </a:xfrm>
          <a:prstGeom prst="rect">
            <a:avLst/>
          </a:prstGeom>
          <a:noFill/>
        </p:spPr>
        <p:txBody>
          <a:bodyPr wrap="square" rtlCol="0">
            <a:spAutoFit/>
          </a:bodyPr>
          <a:lstStyle/>
          <a:p>
            <a:pPr marL="342900" indent="-342900" algn="just">
              <a:buAutoNum type="arabicPeriod"/>
            </a:pPr>
            <a:r>
              <a:rPr lang="en-US" b="1" dirty="0" err="1">
                <a:latin typeface="Cambria" panose="02040503050406030204" pitchFamily="18" charset="0"/>
                <a:ea typeface="Cambria" panose="02040503050406030204" pitchFamily="18" charset="0"/>
              </a:rPr>
              <a:t>Pengujian</a:t>
            </a:r>
            <a:r>
              <a:rPr lang="en-US" b="1" dirty="0">
                <a:latin typeface="Cambria" panose="02040503050406030204" pitchFamily="18" charset="0"/>
                <a:ea typeface="Cambria" panose="02040503050406030204" pitchFamily="18" charset="0"/>
              </a:rPr>
              <a:t> Whitebox Testing “</a:t>
            </a:r>
            <a:r>
              <a:rPr lang="en-US" b="1" dirty="0" err="1">
                <a:latin typeface="Cambria" panose="02040503050406030204" pitchFamily="18" charset="0"/>
                <a:ea typeface="Cambria" panose="02040503050406030204" pitchFamily="18" charset="0"/>
              </a:rPr>
              <a:t>Aplikasi</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Kalkulator</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sederhana</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menggunakan</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TKinter</a:t>
            </a:r>
            <a:r>
              <a:rPr lang="en-US" b="1" dirty="0">
                <a:latin typeface="Cambria" panose="02040503050406030204" pitchFamily="18" charset="0"/>
                <a:ea typeface="Cambria" panose="02040503050406030204" pitchFamily="18" charset="0"/>
              </a:rPr>
              <a:t> pada Python”</a:t>
            </a:r>
          </a:p>
          <a:p>
            <a:pPr marL="342900" indent="-342900" algn="just">
              <a:buAutoNum type="arabicPeriod"/>
            </a:pPr>
            <a:endParaRPr lang="en-US" dirty="0">
              <a:latin typeface="Cambria" panose="02040503050406030204" pitchFamily="18" charset="0"/>
              <a:ea typeface="Cambria" panose="02040503050406030204" pitchFamily="18" charset="0"/>
            </a:endParaRPr>
          </a:p>
          <a:p>
            <a:pPr marL="342900" indent="-342900" algn="just">
              <a:buAutoNum type="alphaLcPeriod"/>
            </a:pPr>
            <a:r>
              <a:rPr lang="en-US" dirty="0" err="1">
                <a:latin typeface="Cambria" panose="02040503050406030204" pitchFamily="18" charset="0"/>
                <a:ea typeface="Cambria" panose="02040503050406030204" pitchFamily="18" charset="0"/>
              </a:rPr>
              <a:t>Pengujian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Fungsionalitas</a:t>
            </a:r>
            <a:r>
              <a:rPr lang="en-US" dirty="0">
                <a:latin typeface="Cambria" panose="02040503050406030204" pitchFamily="18" charset="0"/>
                <a:ea typeface="Cambria" panose="02040503050406030204" pitchFamily="18" charset="0"/>
              </a:rPr>
              <a:t> Dasar</a:t>
            </a:r>
          </a:p>
          <a:p>
            <a:pPr marL="285750" indent="-285750" algn="just">
              <a:buFont typeface="Arial" panose="020B0604020202020204" pitchFamily="34" charset="0"/>
              <a:buChar char="•"/>
            </a:pPr>
            <a:r>
              <a:rPr lang="en-US" dirty="0" err="1">
                <a:solidFill>
                  <a:srgbClr val="374151"/>
                </a:solidFill>
                <a:latin typeface="Cambria" panose="02040503050406030204" pitchFamily="18" charset="0"/>
                <a:ea typeface="Cambria" panose="02040503050406030204" pitchFamily="18" charset="0"/>
              </a:rPr>
              <a:t>Menc</a:t>
            </a:r>
            <a:r>
              <a:rPr lang="id-ID" b="0" i="0" dirty="0">
                <a:solidFill>
                  <a:srgbClr val="374151"/>
                </a:solidFill>
                <a:effectLst/>
                <a:latin typeface="Cambria" panose="02040503050406030204" pitchFamily="18" charset="0"/>
                <a:ea typeface="Cambria" panose="02040503050406030204" pitchFamily="18" charset="0"/>
              </a:rPr>
              <a:t>oba setiap operasi dasar: penambahan, pengurangan, perkalian, dan pembagian.</a:t>
            </a:r>
          </a:p>
          <a:p>
            <a:pPr marL="285750" indent="-285750" algn="just">
              <a:buFont typeface="Arial" panose="020B0604020202020204" pitchFamily="34" charset="0"/>
              <a:buChar char="•"/>
            </a:pPr>
            <a:r>
              <a:rPr lang="en-US" dirty="0" err="1">
                <a:solidFill>
                  <a:srgbClr val="374151"/>
                </a:solidFill>
                <a:latin typeface="Cambria" panose="02040503050406030204" pitchFamily="18" charset="0"/>
                <a:ea typeface="Cambria" panose="02040503050406030204" pitchFamily="18" charset="0"/>
              </a:rPr>
              <a:t>Menguji</a:t>
            </a:r>
            <a:r>
              <a:rPr lang="id-ID" b="0" i="0" dirty="0">
                <a:solidFill>
                  <a:srgbClr val="374151"/>
                </a:solidFill>
                <a:effectLst/>
                <a:latin typeface="Cambria" panose="02040503050406030204" pitchFamily="18" charset="0"/>
                <a:ea typeface="Cambria" panose="02040503050406030204" pitchFamily="18" charset="0"/>
              </a:rPr>
              <a:t> dengan berbagai kombinasi angka, termasuk angka bulat, desimal, dan fraksional.</a:t>
            </a:r>
            <a:endParaRPr lang="en-US" b="0" i="0" dirty="0">
              <a:solidFill>
                <a:srgbClr val="374151"/>
              </a:solidFill>
              <a:effectLst/>
              <a:latin typeface="Cambria" panose="02040503050406030204" pitchFamily="18" charset="0"/>
              <a:ea typeface="Cambria" panose="02040503050406030204" pitchFamily="18" charset="0"/>
            </a:endParaRPr>
          </a:p>
          <a:p>
            <a:pPr algn="just"/>
            <a:endParaRPr lang="id-ID" b="0" i="0" dirty="0">
              <a:solidFill>
                <a:srgbClr val="374151"/>
              </a:solidFill>
              <a:effectLst/>
              <a:latin typeface="Cambria" panose="02040503050406030204" pitchFamily="18" charset="0"/>
              <a:ea typeface="Cambria" panose="02040503050406030204" pitchFamily="18" charset="0"/>
            </a:endParaRPr>
          </a:p>
          <a:p>
            <a:pPr marL="342900" indent="-342900" algn="just">
              <a:buAutoNum type="alphaLcPeriod" startAt="2"/>
            </a:pPr>
            <a:r>
              <a:rPr lang="en-US" dirty="0" err="1">
                <a:latin typeface="Cambria" panose="02040503050406030204" pitchFamily="18" charset="0"/>
                <a:ea typeface="Cambria" panose="02040503050406030204" pitchFamily="18" charset="0"/>
              </a:rPr>
              <a:t>Pengujian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Tombol</a:t>
            </a:r>
            <a:r>
              <a:rPr lang="en-US" dirty="0">
                <a:latin typeface="Cambria" panose="02040503050406030204" pitchFamily="18" charset="0"/>
                <a:ea typeface="Cambria" panose="02040503050406030204" pitchFamily="18" charset="0"/>
              </a:rPr>
              <a:t> Clear</a:t>
            </a:r>
          </a:p>
          <a:p>
            <a:pPr marL="285750" indent="-285750" algn="just">
              <a:buFont typeface="Arial" panose="020B0604020202020204" pitchFamily="34" charset="0"/>
              <a:buChar char="•"/>
            </a:pPr>
            <a:r>
              <a:rPr lang="sv-SE" dirty="0">
                <a:solidFill>
                  <a:srgbClr val="374151"/>
                </a:solidFill>
                <a:latin typeface="Cambria" panose="02040503050406030204" pitchFamily="18" charset="0"/>
                <a:ea typeface="Cambria" panose="02040503050406030204" pitchFamily="18" charset="0"/>
              </a:rPr>
              <a:t>Memastikan</a:t>
            </a:r>
            <a:r>
              <a:rPr lang="sv-SE" b="0" i="0" dirty="0">
                <a:solidFill>
                  <a:srgbClr val="374151"/>
                </a:solidFill>
                <a:effectLst/>
                <a:latin typeface="Cambria" panose="02040503050406030204" pitchFamily="18" charset="0"/>
                <a:ea typeface="Cambria" panose="02040503050406030204" pitchFamily="18" charset="0"/>
              </a:rPr>
              <a:t> tombol 'Clear' berfungsi dengan benar.</a:t>
            </a:r>
          </a:p>
          <a:p>
            <a:pPr marL="285750" indent="-285750" algn="just">
              <a:buFont typeface="Arial" panose="020B0604020202020204" pitchFamily="34" charset="0"/>
              <a:buChar char="•"/>
            </a:pPr>
            <a:r>
              <a:rPr lang="sv-SE" dirty="0">
                <a:solidFill>
                  <a:srgbClr val="374151"/>
                </a:solidFill>
                <a:latin typeface="Cambria" panose="02040503050406030204" pitchFamily="18" charset="0"/>
                <a:ea typeface="Cambria" panose="02040503050406030204" pitchFamily="18" charset="0"/>
              </a:rPr>
              <a:t>Mel</a:t>
            </a:r>
            <a:r>
              <a:rPr lang="sv-SE" b="0" i="0" dirty="0">
                <a:solidFill>
                  <a:srgbClr val="374151"/>
                </a:solidFill>
                <a:effectLst/>
                <a:latin typeface="Cambria" panose="02040503050406030204" pitchFamily="18" charset="0"/>
                <a:ea typeface="Cambria" panose="02040503050406030204" pitchFamily="18" charset="0"/>
              </a:rPr>
              <a:t>akukan pengujian setelah melakukan operasi matematika, lalu tekan tombol 'Clear’.</a:t>
            </a:r>
          </a:p>
          <a:p>
            <a:pPr algn="just"/>
            <a:endParaRPr lang="en-US" dirty="0">
              <a:latin typeface="Cambria" panose="02040503050406030204" pitchFamily="18" charset="0"/>
              <a:ea typeface="Cambria" panose="02040503050406030204" pitchFamily="18" charset="0"/>
            </a:endParaRPr>
          </a:p>
          <a:p>
            <a:pPr marL="342900" indent="-342900" algn="just">
              <a:buAutoNum type="alphaLcPeriod" startAt="3"/>
            </a:pPr>
            <a:r>
              <a:rPr lang="en-US" dirty="0" err="1">
                <a:latin typeface="Cambria" panose="02040503050406030204" pitchFamily="18" charset="0"/>
                <a:ea typeface="Cambria" panose="02040503050406030204" pitchFamily="18" charset="0"/>
              </a:rPr>
              <a:t>Pengujian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Operasi</a:t>
            </a:r>
            <a:r>
              <a:rPr lang="en-US" dirty="0">
                <a:latin typeface="Cambria" panose="02040503050406030204" pitchFamily="18" charset="0"/>
                <a:ea typeface="Cambria" panose="02040503050406030204" pitchFamily="18" charset="0"/>
              </a:rPr>
              <a:t> Error</a:t>
            </a:r>
          </a:p>
          <a:p>
            <a:pPr marL="285750" indent="-285750" algn="just">
              <a:buFont typeface="Arial" panose="020B0604020202020204" pitchFamily="34" charset="0"/>
              <a:buChar char="•"/>
            </a:pPr>
            <a:r>
              <a:rPr lang="en-US" dirty="0" err="1">
                <a:solidFill>
                  <a:srgbClr val="374151"/>
                </a:solidFill>
                <a:latin typeface="Cambria" panose="02040503050406030204" pitchFamily="18" charset="0"/>
                <a:ea typeface="Cambria" panose="02040503050406030204" pitchFamily="18" charset="0"/>
              </a:rPr>
              <a:t>Menguji</a:t>
            </a:r>
            <a:r>
              <a:rPr lang="id-ID" b="0" i="0" dirty="0">
                <a:solidFill>
                  <a:srgbClr val="374151"/>
                </a:solidFill>
                <a:effectLst/>
                <a:latin typeface="Cambria" panose="02040503050406030204" pitchFamily="18" charset="0"/>
                <a:ea typeface="Cambria" panose="02040503050406030204" pitchFamily="18" charset="0"/>
              </a:rPr>
              <a:t> aplikasi dengan ekspresi matematika yang tidak valid.</a:t>
            </a:r>
          </a:p>
          <a:p>
            <a:pPr marL="285750" indent="-285750" algn="just">
              <a:buFont typeface="Arial" panose="020B0604020202020204" pitchFamily="34" charset="0"/>
              <a:buChar char="•"/>
            </a:pPr>
            <a:r>
              <a:rPr lang="en-US" dirty="0" err="1">
                <a:solidFill>
                  <a:srgbClr val="374151"/>
                </a:solidFill>
                <a:latin typeface="Cambria" panose="02040503050406030204" pitchFamily="18" charset="0"/>
                <a:ea typeface="Cambria" panose="02040503050406030204" pitchFamily="18" charset="0"/>
              </a:rPr>
              <a:t>Memp</a:t>
            </a:r>
            <a:r>
              <a:rPr lang="id-ID" b="0" i="0" dirty="0">
                <a:solidFill>
                  <a:srgbClr val="374151"/>
                </a:solidFill>
                <a:effectLst/>
                <a:latin typeface="Cambria" panose="02040503050406030204" pitchFamily="18" charset="0"/>
                <a:ea typeface="Cambria" panose="02040503050406030204" pitchFamily="18" charset="0"/>
              </a:rPr>
              <a:t>erhatikan bagaimana aplikasi menangani kesalahan. </a:t>
            </a:r>
            <a:r>
              <a:rPr lang="en-US" b="0" i="0" dirty="0">
                <a:solidFill>
                  <a:srgbClr val="374151"/>
                </a:solidFill>
                <a:effectLst/>
                <a:latin typeface="Cambria" panose="02040503050406030204" pitchFamily="18" charset="0"/>
                <a:ea typeface="Cambria" panose="02040503050406030204" pitchFamily="18" charset="0"/>
              </a:rPr>
              <a:t>Mem</a:t>
            </a:r>
            <a:r>
              <a:rPr lang="id-ID" b="0" i="0" dirty="0">
                <a:solidFill>
                  <a:srgbClr val="374151"/>
                </a:solidFill>
                <a:effectLst/>
                <a:latin typeface="Cambria" panose="02040503050406030204" pitchFamily="18" charset="0"/>
                <a:ea typeface="Cambria" panose="02040503050406030204" pitchFamily="18" charset="0"/>
              </a:rPr>
              <a:t>astikan itu memberikan pesan kesalahan yang tepat.</a:t>
            </a:r>
          </a:p>
          <a:p>
            <a:pPr algn="just"/>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d.    </a:t>
            </a:r>
            <a:r>
              <a:rPr lang="en-US" dirty="0" err="1">
                <a:latin typeface="Cambria" panose="02040503050406030204" pitchFamily="18" charset="0"/>
                <a:ea typeface="Cambria" panose="02040503050406030204" pitchFamily="18" charset="0"/>
              </a:rPr>
              <a:t>Pengujian</a:t>
            </a:r>
            <a:r>
              <a:rPr lang="en-US" dirty="0">
                <a:latin typeface="Cambria" panose="02040503050406030204" pitchFamily="18" charset="0"/>
                <a:ea typeface="Cambria" panose="02040503050406030204" pitchFamily="18" charset="0"/>
              </a:rPr>
              <a:t>  Batasan </a:t>
            </a:r>
            <a:r>
              <a:rPr lang="en-US" dirty="0" err="1">
                <a:latin typeface="Cambria" panose="02040503050406030204" pitchFamily="18" charset="0"/>
                <a:ea typeface="Cambria" panose="02040503050406030204" pitchFamily="18" charset="0"/>
              </a:rPr>
              <a:t>Masukan</a:t>
            </a: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err="1">
                <a:solidFill>
                  <a:srgbClr val="374151"/>
                </a:solidFill>
                <a:latin typeface="Cambria" panose="02040503050406030204" pitchFamily="18" charset="0"/>
                <a:ea typeface="Cambria" panose="02040503050406030204" pitchFamily="18" charset="0"/>
              </a:rPr>
              <a:t>Menguji</a:t>
            </a:r>
            <a:r>
              <a:rPr lang="id-ID" b="0" i="0" dirty="0">
                <a:solidFill>
                  <a:srgbClr val="374151"/>
                </a:solidFill>
                <a:effectLst/>
                <a:latin typeface="Cambria" panose="02040503050406030204" pitchFamily="18" charset="0"/>
                <a:ea typeface="Cambria" panose="02040503050406030204" pitchFamily="18" charset="0"/>
              </a:rPr>
              <a:t> batasan masukan dengan memasukkan angka yang sangat besar atau sangat kecil.</a:t>
            </a:r>
          </a:p>
          <a:p>
            <a:pPr marL="285750" indent="-285750" algn="just">
              <a:buFont typeface="Arial" panose="020B0604020202020204" pitchFamily="34" charset="0"/>
              <a:buChar char="•"/>
            </a:pPr>
            <a:r>
              <a:rPr lang="en-US" dirty="0" err="1">
                <a:solidFill>
                  <a:srgbClr val="374151"/>
                </a:solidFill>
                <a:latin typeface="Cambria" panose="02040503050406030204" pitchFamily="18" charset="0"/>
                <a:ea typeface="Cambria" panose="02040503050406030204" pitchFamily="18" charset="0"/>
              </a:rPr>
              <a:t>Memp</a:t>
            </a:r>
            <a:r>
              <a:rPr lang="id-ID" b="0" i="0" dirty="0">
                <a:solidFill>
                  <a:srgbClr val="374151"/>
                </a:solidFill>
                <a:effectLst/>
                <a:latin typeface="Cambria" panose="02040503050406030204" pitchFamily="18" charset="0"/>
                <a:ea typeface="Cambria" panose="02040503050406030204" pitchFamily="18" charset="0"/>
              </a:rPr>
              <a:t>erhatikan aplikasi dapat menangani angka-angka ekstrem ini dengan benar.</a:t>
            </a:r>
            <a:endParaRPr lang="en-US" b="0" i="0" dirty="0">
              <a:solidFill>
                <a:srgbClr val="374151"/>
              </a:solidFill>
              <a:effectLst/>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endParaRPr lang="en-US" dirty="0">
              <a:solidFill>
                <a:srgbClr val="374151"/>
              </a:solidFill>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e.    </a:t>
            </a:r>
            <a:r>
              <a:rPr lang="en-US" dirty="0" err="1">
                <a:latin typeface="Cambria" panose="02040503050406030204" pitchFamily="18" charset="0"/>
                <a:ea typeface="Cambria" panose="02040503050406030204" pitchFamily="18" charset="0"/>
              </a:rPr>
              <a:t>Pengujian</a:t>
            </a:r>
            <a:r>
              <a:rPr lang="en-US" dirty="0">
                <a:latin typeface="Cambria" panose="02040503050406030204" pitchFamily="18" charset="0"/>
                <a:ea typeface="Cambria" panose="02040503050406030204" pitchFamily="18" charset="0"/>
              </a:rPr>
              <a:t>  Boundary</a:t>
            </a:r>
          </a:p>
          <a:p>
            <a:pPr marL="285750" indent="-285750" algn="just">
              <a:buFont typeface="Arial" panose="020B0604020202020204" pitchFamily="34" charset="0"/>
              <a:buChar char="•"/>
            </a:pPr>
            <a:r>
              <a:rPr lang="en-US" dirty="0" err="1">
                <a:solidFill>
                  <a:srgbClr val="374151"/>
                </a:solidFill>
                <a:latin typeface="Cambria" panose="02040503050406030204" pitchFamily="18" charset="0"/>
                <a:ea typeface="Cambria" panose="02040503050406030204" pitchFamily="18" charset="0"/>
              </a:rPr>
              <a:t>Menguji</a:t>
            </a:r>
            <a:r>
              <a:rPr lang="id-ID" b="0" i="0" dirty="0">
                <a:solidFill>
                  <a:srgbClr val="374151"/>
                </a:solidFill>
                <a:effectLst/>
                <a:latin typeface="Cambria" panose="02040503050406030204" pitchFamily="18" charset="0"/>
                <a:ea typeface="Cambria" panose="02040503050406030204" pitchFamily="18" charset="0"/>
              </a:rPr>
              <a:t> batas nilai maksimum dan minimum untuk operasi tertentu.</a:t>
            </a:r>
          </a:p>
          <a:p>
            <a:pPr marL="285750" indent="-285750" algn="just">
              <a:buFont typeface="Arial" panose="020B0604020202020204" pitchFamily="34" charset="0"/>
              <a:buChar char="•"/>
            </a:pPr>
            <a:r>
              <a:rPr lang="id-ID" b="0" i="0" dirty="0">
                <a:solidFill>
                  <a:srgbClr val="374151"/>
                </a:solidFill>
                <a:effectLst/>
                <a:latin typeface="Cambria" panose="02040503050406030204" pitchFamily="18" charset="0"/>
                <a:ea typeface="Cambria" panose="02040503050406030204" pitchFamily="18" charset="0"/>
              </a:rPr>
              <a:t>Contohnya, untuk pembagian, </a:t>
            </a:r>
            <a:r>
              <a:rPr lang="en-US" b="0" i="0" dirty="0">
                <a:solidFill>
                  <a:srgbClr val="374151"/>
                </a:solidFill>
                <a:effectLst/>
                <a:latin typeface="Cambria" panose="02040503050406030204" pitchFamily="18" charset="0"/>
                <a:ea typeface="Cambria" panose="02040503050406030204" pitchFamily="18" charset="0"/>
              </a:rPr>
              <a:t>men</a:t>
            </a:r>
            <a:r>
              <a:rPr lang="id-ID" b="0" i="0" dirty="0">
                <a:solidFill>
                  <a:srgbClr val="374151"/>
                </a:solidFill>
                <a:effectLst/>
                <a:latin typeface="Cambria" panose="02040503050406030204" pitchFamily="18" charset="0"/>
                <a:ea typeface="Cambria" panose="02040503050406030204" pitchFamily="18" charset="0"/>
              </a:rPr>
              <a:t>coba </a:t>
            </a:r>
            <a:r>
              <a:rPr lang="en-US" b="0" i="0" dirty="0">
                <a:solidFill>
                  <a:srgbClr val="374151"/>
                </a:solidFill>
                <a:effectLst/>
                <a:latin typeface="Cambria" panose="02040503050406030204" pitchFamily="18" charset="0"/>
                <a:ea typeface="Cambria" panose="02040503050406030204" pitchFamily="18" charset="0"/>
              </a:rPr>
              <a:t>mem</a:t>
            </a:r>
            <a:r>
              <a:rPr lang="id-ID" b="0" i="0" dirty="0">
                <a:solidFill>
                  <a:srgbClr val="374151"/>
                </a:solidFill>
                <a:effectLst/>
                <a:latin typeface="Cambria" panose="02040503050406030204" pitchFamily="18" charset="0"/>
                <a:ea typeface="Cambria" panose="02040503050406030204" pitchFamily="18" charset="0"/>
              </a:rPr>
              <a:t>bagikan sebuah angka dengan nol.</a:t>
            </a:r>
          </a:p>
          <a:p>
            <a:pPr algn="just"/>
            <a:endParaRPr lang="id-ID" b="0" i="0" dirty="0">
              <a:solidFill>
                <a:srgbClr val="374151"/>
              </a:solidFill>
              <a:effectLst/>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50656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384534-4C4C-F02D-0D4F-D3438C1296C3}"/>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26505"/>
            <a:ext cx="12192000" cy="6877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accent1">
                <a:alpha val="7000"/>
              </a:schemeClr>
            </a:glow>
          </a:effectLst>
        </p:spPr>
      </p:pic>
      <p:sp>
        <p:nvSpPr>
          <p:cNvPr id="3" name="TextBox 2">
            <a:extLst>
              <a:ext uri="{FF2B5EF4-FFF2-40B4-BE49-F238E27FC236}">
                <a16:creationId xmlns:a16="http://schemas.microsoft.com/office/drawing/2014/main" id="{E51749C1-9336-6817-2C8E-1CCF1A05672C}"/>
              </a:ext>
            </a:extLst>
          </p:cNvPr>
          <p:cNvSpPr txBox="1"/>
          <p:nvPr/>
        </p:nvSpPr>
        <p:spPr>
          <a:xfrm>
            <a:off x="-2" y="-20551"/>
            <a:ext cx="12192000" cy="2862322"/>
          </a:xfrm>
          <a:prstGeom prst="rect">
            <a:avLst/>
          </a:prstGeom>
          <a:noFill/>
        </p:spPr>
        <p:txBody>
          <a:bodyPr wrap="square" rtlCol="0">
            <a:spAutoFit/>
          </a:bodyPr>
          <a:lstStyle/>
          <a:p>
            <a:pPr algn="just"/>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f.     </a:t>
            </a:r>
            <a:r>
              <a:rPr lang="en-US" dirty="0" err="1">
                <a:latin typeface="Cambria" panose="02040503050406030204" pitchFamily="18" charset="0"/>
                <a:ea typeface="Cambria" panose="02040503050406030204" pitchFamily="18" charset="0"/>
              </a:rPr>
              <a:t>Pengujian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Kasus</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Khusus</a:t>
            </a: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err="1">
                <a:solidFill>
                  <a:srgbClr val="374151"/>
                </a:solidFill>
                <a:latin typeface="Cambria" panose="02040503050406030204" pitchFamily="18" charset="0"/>
                <a:ea typeface="Cambria" panose="02040503050406030204" pitchFamily="18" charset="0"/>
              </a:rPr>
              <a:t>Menguji</a:t>
            </a:r>
            <a:r>
              <a:rPr lang="id-ID" b="0" i="0" dirty="0">
                <a:solidFill>
                  <a:srgbClr val="374151"/>
                </a:solidFill>
                <a:effectLst/>
                <a:latin typeface="Cambria" panose="02040503050406030204" pitchFamily="18" charset="0"/>
                <a:ea typeface="Cambria" panose="02040503050406030204" pitchFamily="18" charset="0"/>
              </a:rPr>
              <a:t> aplikasi dengan kasus-kasus khusus seperti operasi matematika dengan angka nol, penggunaan tanda negatif, atau kombinasi penggunaan tombol secara berurutan.</a:t>
            </a:r>
          </a:p>
          <a:p>
            <a:pPr algn="just"/>
            <a:endParaRPr lang="id-ID" b="0" i="0" dirty="0">
              <a:solidFill>
                <a:srgbClr val="374151"/>
              </a:solidFill>
              <a:effectLst/>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g.    </a:t>
            </a:r>
            <a:r>
              <a:rPr lang="en-US" dirty="0" err="1">
                <a:latin typeface="Cambria" panose="02040503050406030204" pitchFamily="18" charset="0"/>
                <a:ea typeface="Cambria" panose="02040503050406030204" pitchFamily="18" charset="0"/>
              </a:rPr>
              <a:t>Pengujian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Pengoperasian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Berurutan</a:t>
            </a: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err="1">
                <a:solidFill>
                  <a:srgbClr val="374151"/>
                </a:solidFill>
                <a:latin typeface="Cambria" panose="02040503050406030204" pitchFamily="18" charset="0"/>
                <a:ea typeface="Cambria" panose="02040503050406030204" pitchFamily="18" charset="0"/>
              </a:rPr>
              <a:t>Menguji</a:t>
            </a:r>
            <a:r>
              <a:rPr lang="id-ID" b="0" i="0" dirty="0">
                <a:solidFill>
                  <a:srgbClr val="374151"/>
                </a:solidFill>
                <a:effectLst/>
                <a:latin typeface="Cambria" panose="02040503050406030204" pitchFamily="18" charset="0"/>
                <a:ea typeface="Cambria" panose="02040503050406030204" pitchFamily="18" charset="0"/>
              </a:rPr>
              <a:t> aplikasi dengan memasukkan serangkaian operasi yang berurutan tanpa menggunakan tombol sama dengan (=) untuk melihat apakah aplikasi menghitung dengan benar.</a:t>
            </a:r>
            <a:endParaRPr lang="en-US" dirty="0">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B43369C8-C9E9-854B-E610-8371891DB9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31165"/>
            <a:ext cx="12192000" cy="4379843"/>
          </a:xfrm>
          <a:prstGeom prst="rect">
            <a:avLst/>
          </a:prstGeom>
        </p:spPr>
      </p:pic>
    </p:spTree>
    <p:extLst>
      <p:ext uri="{BB962C8B-B14F-4D97-AF65-F5344CB8AC3E}">
        <p14:creationId xmlns:p14="http://schemas.microsoft.com/office/powerpoint/2010/main" val="3331341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384534-4C4C-F02D-0D4F-D3438C1296C3}"/>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13255"/>
            <a:ext cx="12192000" cy="6877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accent1">
                <a:alpha val="7000"/>
              </a:schemeClr>
            </a:glow>
          </a:effectLst>
        </p:spPr>
      </p:pic>
      <p:sp>
        <p:nvSpPr>
          <p:cNvPr id="2" name="TextBox 1">
            <a:extLst>
              <a:ext uri="{FF2B5EF4-FFF2-40B4-BE49-F238E27FC236}">
                <a16:creationId xmlns:a16="http://schemas.microsoft.com/office/drawing/2014/main" id="{C2B33FDE-5E22-185F-341A-1EA188C85498}"/>
              </a:ext>
            </a:extLst>
          </p:cNvPr>
          <p:cNvSpPr txBox="1"/>
          <p:nvPr/>
        </p:nvSpPr>
        <p:spPr>
          <a:xfrm>
            <a:off x="-1" y="-19877"/>
            <a:ext cx="7089913" cy="646331"/>
          </a:xfrm>
          <a:prstGeom prst="rect">
            <a:avLst/>
          </a:prstGeom>
          <a:noFill/>
        </p:spPr>
        <p:txBody>
          <a:bodyPr wrap="square" rtlCol="0">
            <a:spAutoFit/>
          </a:bodyPr>
          <a:lstStyle/>
          <a:p>
            <a:pPr marL="285750" indent="-285750" algn="just">
              <a:buFont typeface="Wingdings" panose="05000000000000000000" pitchFamily="2" charset="2"/>
              <a:buChar char="Ø"/>
            </a:pPr>
            <a:r>
              <a:rPr lang="en-US" b="1" dirty="0" err="1">
                <a:latin typeface="Cambria" panose="02040503050406030204" pitchFamily="18" charset="0"/>
                <a:ea typeface="Cambria" panose="02040503050406030204" pitchFamily="18" charset="0"/>
              </a:rPr>
              <a:t>Aplikasi</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Kalkulator</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Sederhana</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dengan</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TKinter</a:t>
            </a:r>
            <a:r>
              <a:rPr lang="en-US" b="1" dirty="0">
                <a:latin typeface="Cambria" panose="02040503050406030204" pitchFamily="18" charset="0"/>
                <a:ea typeface="Cambria" panose="02040503050406030204" pitchFamily="18" charset="0"/>
              </a:rPr>
              <a:t> pada Python</a:t>
            </a:r>
          </a:p>
          <a:p>
            <a:pPr algn="just"/>
            <a:r>
              <a:rPr lang="en-US" b="1" dirty="0">
                <a:latin typeface="Cambria" panose="02040503050406030204" pitchFamily="18" charset="0"/>
                <a:ea typeface="Cambria" panose="02040503050406030204" pitchFamily="18" charset="0"/>
              </a:rPr>
              <a:t>      </a:t>
            </a:r>
            <a:r>
              <a:rPr lang="en-US" b="1" u="sng" dirty="0">
                <a:latin typeface="Cambria" panose="02040503050406030204" pitchFamily="18" charset="0"/>
                <a:ea typeface="Cambria" panose="02040503050406030204" pitchFamily="18" charset="0"/>
              </a:rPr>
              <a:t>Source Code </a:t>
            </a:r>
            <a:r>
              <a:rPr lang="en-US" b="1" dirty="0" err="1">
                <a:latin typeface="Cambria" panose="02040503050406030204" pitchFamily="18" charset="0"/>
                <a:ea typeface="Cambria" panose="02040503050406030204" pitchFamily="18" charset="0"/>
              </a:rPr>
              <a:t>dengan</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nama</a:t>
            </a:r>
            <a:r>
              <a:rPr lang="en-US" b="1" dirty="0">
                <a:latin typeface="Cambria" panose="02040503050406030204" pitchFamily="18" charset="0"/>
                <a:ea typeface="Cambria" panose="02040503050406030204" pitchFamily="18" charset="0"/>
              </a:rPr>
              <a:t> file “ekstensi.py”</a:t>
            </a:r>
            <a:endParaRPr lang="id-ID" b="1" u="sng"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44A54E99-DE31-7B18-1AA1-316C553D55C9}"/>
              </a:ext>
            </a:extLst>
          </p:cNvPr>
          <p:cNvSpPr txBox="1"/>
          <p:nvPr/>
        </p:nvSpPr>
        <p:spPr>
          <a:xfrm>
            <a:off x="198784" y="681221"/>
            <a:ext cx="5804452" cy="5755422"/>
          </a:xfrm>
          <a:prstGeom prst="rect">
            <a:avLst/>
          </a:prstGeom>
          <a:noFill/>
          <a:ln>
            <a:noFill/>
          </a:ln>
        </p:spPr>
        <p:txBody>
          <a:bodyPr wrap="square" rtlCol="0">
            <a:spAutoFit/>
          </a:bodyPr>
          <a:lstStyle/>
          <a:p>
            <a:r>
              <a:rPr lang="id-ID" sz="1600" b="0" dirty="0">
                <a:solidFill>
                  <a:srgbClr val="FF0000"/>
                </a:solidFill>
                <a:effectLst/>
                <a:latin typeface="Consolas" panose="020B0609020204030204" pitchFamily="49" charset="0"/>
              </a:rPr>
              <a:t>import tkinter as tk</a:t>
            </a:r>
          </a:p>
          <a:p>
            <a:br>
              <a:rPr lang="id-ID" sz="1600" b="0" dirty="0">
                <a:solidFill>
                  <a:srgbClr val="FF0000"/>
                </a:solidFill>
                <a:effectLst/>
                <a:latin typeface="Consolas" panose="020B0609020204030204" pitchFamily="49" charset="0"/>
              </a:rPr>
            </a:br>
            <a:r>
              <a:rPr lang="id-ID" sz="1600" b="0" dirty="0">
                <a:solidFill>
                  <a:srgbClr val="FF0000"/>
                </a:solidFill>
                <a:effectLst/>
                <a:latin typeface="Consolas" panose="020B0609020204030204" pitchFamily="49" charset="0"/>
              </a:rPr>
              <a:t># Fungsi untuk tombol angka</a:t>
            </a:r>
          </a:p>
          <a:p>
            <a:r>
              <a:rPr lang="id-ID" sz="1600" b="0" dirty="0">
                <a:solidFill>
                  <a:srgbClr val="FF0000"/>
                </a:solidFill>
                <a:effectLst/>
                <a:latin typeface="Consolas" panose="020B0609020204030204" pitchFamily="49" charset="0"/>
              </a:rPr>
              <a:t>def press(num):</a:t>
            </a:r>
          </a:p>
          <a:p>
            <a:r>
              <a:rPr lang="id-ID" sz="1600" b="0" dirty="0">
                <a:solidFill>
                  <a:srgbClr val="FF0000"/>
                </a:solidFill>
                <a:effectLst/>
                <a:latin typeface="Consolas" panose="020B0609020204030204" pitchFamily="49" charset="0"/>
              </a:rPr>
              <a:t>    current = entry.get()</a:t>
            </a:r>
          </a:p>
          <a:p>
            <a:r>
              <a:rPr lang="id-ID" sz="1600" b="0" dirty="0">
                <a:solidFill>
                  <a:srgbClr val="FF0000"/>
                </a:solidFill>
                <a:effectLst/>
                <a:latin typeface="Consolas" panose="020B0609020204030204" pitchFamily="49" charset="0"/>
              </a:rPr>
              <a:t>    entry.delete(0, tk.END)</a:t>
            </a:r>
          </a:p>
          <a:p>
            <a:r>
              <a:rPr lang="id-ID" sz="1600" b="0" dirty="0">
                <a:solidFill>
                  <a:srgbClr val="FF0000"/>
                </a:solidFill>
                <a:effectLst/>
                <a:latin typeface="Consolas" panose="020B0609020204030204" pitchFamily="49" charset="0"/>
              </a:rPr>
              <a:t>    entry.insert(0, current + num)</a:t>
            </a:r>
          </a:p>
          <a:p>
            <a:br>
              <a:rPr lang="id-ID" sz="1600" b="0" dirty="0">
                <a:solidFill>
                  <a:srgbClr val="FF0000"/>
                </a:solidFill>
                <a:effectLst/>
                <a:latin typeface="Consolas" panose="020B0609020204030204" pitchFamily="49" charset="0"/>
              </a:rPr>
            </a:br>
            <a:r>
              <a:rPr lang="id-ID" sz="1600" b="0" dirty="0">
                <a:solidFill>
                  <a:srgbClr val="FF0000"/>
                </a:solidFill>
                <a:effectLst/>
                <a:latin typeface="Consolas" panose="020B0609020204030204" pitchFamily="49" charset="0"/>
              </a:rPr>
              <a:t># Fungsi untuk tombol sama dengan</a:t>
            </a:r>
          </a:p>
          <a:p>
            <a:r>
              <a:rPr lang="id-ID" sz="1600" b="0" dirty="0">
                <a:solidFill>
                  <a:srgbClr val="FF0000"/>
                </a:solidFill>
                <a:effectLst/>
                <a:latin typeface="Consolas" panose="020B0609020204030204" pitchFamily="49" charset="0"/>
              </a:rPr>
              <a:t>def calculate():</a:t>
            </a:r>
          </a:p>
          <a:p>
            <a:r>
              <a:rPr lang="id-ID" sz="1600" b="0" dirty="0">
                <a:solidFill>
                  <a:srgbClr val="FF0000"/>
                </a:solidFill>
                <a:effectLst/>
                <a:latin typeface="Consolas" panose="020B0609020204030204" pitchFamily="49" charset="0"/>
              </a:rPr>
              <a:t>    entire_string = entry.get()</a:t>
            </a:r>
          </a:p>
          <a:p>
            <a:r>
              <a:rPr lang="id-ID" sz="1600" b="0" dirty="0">
                <a:solidFill>
                  <a:srgbClr val="FF0000"/>
                </a:solidFill>
                <a:effectLst/>
                <a:latin typeface="Consolas" panose="020B0609020204030204" pitchFamily="49" charset="0"/>
              </a:rPr>
              <a:t>    try:</a:t>
            </a:r>
          </a:p>
          <a:p>
            <a:r>
              <a:rPr lang="id-ID" sz="1600" b="0" dirty="0">
                <a:solidFill>
                  <a:srgbClr val="FF0000"/>
                </a:solidFill>
                <a:effectLst/>
                <a:latin typeface="Consolas" panose="020B0609020204030204" pitchFamily="49" charset="0"/>
              </a:rPr>
              <a:t>        result = eval(entire_string)</a:t>
            </a:r>
          </a:p>
          <a:p>
            <a:r>
              <a:rPr lang="id-ID" sz="1600" b="0" dirty="0">
                <a:solidFill>
                  <a:srgbClr val="FF0000"/>
                </a:solidFill>
                <a:effectLst/>
                <a:latin typeface="Consolas" panose="020B0609020204030204" pitchFamily="49" charset="0"/>
              </a:rPr>
              <a:t>        entry.delete(0, tk.END)</a:t>
            </a:r>
          </a:p>
          <a:p>
            <a:r>
              <a:rPr lang="id-ID" sz="1600" b="0" dirty="0">
                <a:solidFill>
                  <a:srgbClr val="FF0000"/>
                </a:solidFill>
                <a:effectLst/>
                <a:latin typeface="Consolas" panose="020B0609020204030204" pitchFamily="49" charset="0"/>
              </a:rPr>
              <a:t>        entry.insert(0, str(result))</a:t>
            </a:r>
          </a:p>
          <a:p>
            <a:r>
              <a:rPr lang="id-ID" sz="1600" b="0" dirty="0">
                <a:solidFill>
                  <a:srgbClr val="FF0000"/>
                </a:solidFill>
                <a:effectLst/>
                <a:latin typeface="Consolas" panose="020B0609020204030204" pitchFamily="49" charset="0"/>
              </a:rPr>
              <a:t>    except:</a:t>
            </a:r>
          </a:p>
          <a:p>
            <a:r>
              <a:rPr lang="id-ID" sz="1600" b="0" dirty="0">
                <a:solidFill>
                  <a:srgbClr val="FF0000"/>
                </a:solidFill>
                <a:effectLst/>
                <a:latin typeface="Consolas" panose="020B0609020204030204" pitchFamily="49" charset="0"/>
              </a:rPr>
              <a:t>        entry.delete(0, tk.END)</a:t>
            </a:r>
          </a:p>
          <a:p>
            <a:r>
              <a:rPr lang="id-ID" sz="1600" b="0" dirty="0">
                <a:solidFill>
                  <a:srgbClr val="FF0000"/>
                </a:solidFill>
                <a:effectLst/>
                <a:latin typeface="Consolas" panose="020B0609020204030204" pitchFamily="49" charset="0"/>
              </a:rPr>
              <a:t>        entry.insert(0, "Error")</a:t>
            </a:r>
          </a:p>
          <a:p>
            <a:br>
              <a:rPr lang="id-ID" sz="1600" b="0" dirty="0">
                <a:solidFill>
                  <a:srgbClr val="FF0000"/>
                </a:solidFill>
                <a:effectLst/>
                <a:latin typeface="Consolas" panose="020B0609020204030204" pitchFamily="49" charset="0"/>
              </a:rPr>
            </a:br>
            <a:r>
              <a:rPr lang="id-ID" sz="1600" b="0" dirty="0">
                <a:solidFill>
                  <a:srgbClr val="FF0000"/>
                </a:solidFill>
                <a:effectLst/>
                <a:latin typeface="Consolas" panose="020B0609020204030204" pitchFamily="49" charset="0"/>
              </a:rPr>
              <a:t># Fungsi untuk tombol bersihkan (clear)</a:t>
            </a:r>
          </a:p>
          <a:p>
            <a:r>
              <a:rPr lang="id-ID" sz="1600" b="0" dirty="0">
                <a:solidFill>
                  <a:srgbClr val="FF0000"/>
                </a:solidFill>
                <a:effectLst/>
                <a:latin typeface="Consolas" panose="020B0609020204030204" pitchFamily="49" charset="0"/>
              </a:rPr>
              <a:t>def clear():</a:t>
            </a:r>
          </a:p>
          <a:p>
            <a:r>
              <a:rPr lang="id-ID" sz="1600" b="0" dirty="0">
                <a:solidFill>
                  <a:srgbClr val="FF0000"/>
                </a:solidFill>
                <a:effectLst/>
                <a:latin typeface="Consolas" panose="020B0609020204030204" pitchFamily="49" charset="0"/>
              </a:rPr>
              <a:t>    entry.delete(0, tk.END)</a:t>
            </a:r>
          </a:p>
          <a:p>
            <a:endParaRPr lang="id-ID" sz="1600" dirty="0">
              <a:solidFill>
                <a:srgbClr val="FF0000"/>
              </a:solidFill>
            </a:endParaRPr>
          </a:p>
        </p:txBody>
      </p:sp>
      <p:sp>
        <p:nvSpPr>
          <p:cNvPr id="9" name="TextBox 8">
            <a:extLst>
              <a:ext uri="{FF2B5EF4-FFF2-40B4-BE49-F238E27FC236}">
                <a16:creationId xmlns:a16="http://schemas.microsoft.com/office/drawing/2014/main" id="{A0B5F5A2-2A04-4E02-7910-5F61B06987C6}"/>
              </a:ext>
            </a:extLst>
          </p:cNvPr>
          <p:cNvSpPr txBox="1"/>
          <p:nvPr/>
        </p:nvSpPr>
        <p:spPr>
          <a:xfrm>
            <a:off x="6162262" y="669694"/>
            <a:ext cx="5804452" cy="5509200"/>
          </a:xfrm>
          <a:prstGeom prst="rect">
            <a:avLst/>
          </a:prstGeom>
          <a:noFill/>
          <a:ln>
            <a:noFill/>
          </a:ln>
        </p:spPr>
        <p:txBody>
          <a:bodyPr wrap="square" rtlCol="0">
            <a:spAutoFit/>
          </a:bodyPr>
          <a:lstStyle/>
          <a:p>
            <a:r>
              <a:rPr lang="id-ID" sz="1600" b="0" dirty="0">
                <a:solidFill>
                  <a:srgbClr val="FF0000"/>
                </a:solidFill>
                <a:effectLst/>
                <a:latin typeface="Consolas" panose="020B0609020204030204" pitchFamily="49" charset="0"/>
              </a:rPr>
              <a:t># Membuat window</a:t>
            </a:r>
          </a:p>
          <a:p>
            <a:r>
              <a:rPr lang="id-ID" sz="1600" b="0" dirty="0">
                <a:solidFill>
                  <a:srgbClr val="FF0000"/>
                </a:solidFill>
                <a:effectLst/>
                <a:latin typeface="Consolas" panose="020B0609020204030204" pitchFamily="49" charset="0"/>
              </a:rPr>
              <a:t>root = tk.Tk()</a:t>
            </a:r>
          </a:p>
          <a:p>
            <a:r>
              <a:rPr lang="id-ID" sz="1600" b="0" dirty="0">
                <a:solidFill>
                  <a:srgbClr val="FF0000"/>
                </a:solidFill>
                <a:effectLst/>
                <a:latin typeface="Consolas" panose="020B0609020204030204" pitchFamily="49" charset="0"/>
              </a:rPr>
              <a:t>root.title("Kalkulator Sederhana")</a:t>
            </a:r>
          </a:p>
          <a:p>
            <a:br>
              <a:rPr lang="id-ID" sz="1600" b="0" dirty="0">
                <a:solidFill>
                  <a:srgbClr val="FF0000"/>
                </a:solidFill>
                <a:effectLst/>
                <a:latin typeface="Consolas" panose="020B0609020204030204" pitchFamily="49" charset="0"/>
              </a:rPr>
            </a:br>
            <a:r>
              <a:rPr lang="id-ID" sz="1600" b="0" dirty="0">
                <a:solidFill>
                  <a:srgbClr val="FF0000"/>
                </a:solidFill>
                <a:effectLst/>
                <a:latin typeface="Consolas" panose="020B0609020204030204" pitchFamily="49" charset="0"/>
              </a:rPr>
              <a:t># Membuat input/output untuk kalkulator</a:t>
            </a:r>
          </a:p>
          <a:p>
            <a:r>
              <a:rPr lang="id-ID" sz="1600" b="0" dirty="0">
                <a:solidFill>
                  <a:srgbClr val="FF0000"/>
                </a:solidFill>
                <a:effectLst/>
                <a:latin typeface="Consolas" panose="020B0609020204030204" pitchFamily="49" charset="0"/>
              </a:rPr>
              <a:t>entry = tk.Entry(root, width=35, borderwidth=5)</a:t>
            </a:r>
          </a:p>
          <a:p>
            <a:r>
              <a:rPr lang="id-ID" sz="1600" b="0" dirty="0">
                <a:solidFill>
                  <a:srgbClr val="FF0000"/>
                </a:solidFill>
                <a:effectLst/>
                <a:latin typeface="Consolas" panose="020B0609020204030204" pitchFamily="49" charset="0"/>
              </a:rPr>
              <a:t>entry.grid(row=0, column=0, columnspan=4)</a:t>
            </a:r>
          </a:p>
          <a:p>
            <a:br>
              <a:rPr lang="id-ID" sz="1600" b="0" dirty="0">
                <a:solidFill>
                  <a:srgbClr val="FF0000"/>
                </a:solidFill>
                <a:effectLst/>
                <a:latin typeface="Consolas" panose="020B0609020204030204" pitchFamily="49" charset="0"/>
              </a:rPr>
            </a:br>
            <a:r>
              <a:rPr lang="id-ID" sz="1600" b="0" dirty="0">
                <a:solidFill>
                  <a:srgbClr val="FF0000"/>
                </a:solidFill>
                <a:effectLst/>
                <a:latin typeface="Consolas" panose="020B0609020204030204" pitchFamily="49" charset="0"/>
              </a:rPr>
              <a:t># Membuat dan menempatkan tombol angka</a:t>
            </a:r>
          </a:p>
          <a:p>
            <a:r>
              <a:rPr lang="id-ID" sz="1600" b="0" dirty="0">
                <a:solidFill>
                  <a:srgbClr val="FF0000"/>
                </a:solidFill>
                <a:effectLst/>
                <a:latin typeface="Consolas" panose="020B0609020204030204" pitchFamily="49" charset="0"/>
              </a:rPr>
              <a:t>buttons = [</a:t>
            </a:r>
          </a:p>
          <a:p>
            <a:r>
              <a:rPr lang="id-ID" sz="1600" b="0" dirty="0">
                <a:solidFill>
                  <a:srgbClr val="FF0000"/>
                </a:solidFill>
                <a:effectLst/>
                <a:latin typeface="Consolas" panose="020B0609020204030204" pitchFamily="49" charset="0"/>
              </a:rPr>
              <a:t>    '7', '8', '9', '/',</a:t>
            </a:r>
          </a:p>
          <a:p>
            <a:r>
              <a:rPr lang="id-ID" sz="1600" b="0" dirty="0">
                <a:solidFill>
                  <a:srgbClr val="FF0000"/>
                </a:solidFill>
                <a:effectLst/>
                <a:latin typeface="Consolas" panose="020B0609020204030204" pitchFamily="49" charset="0"/>
              </a:rPr>
              <a:t>    '4', '5', '6', '*',</a:t>
            </a:r>
          </a:p>
          <a:p>
            <a:r>
              <a:rPr lang="id-ID" sz="1600" b="0" dirty="0">
                <a:solidFill>
                  <a:srgbClr val="FF0000"/>
                </a:solidFill>
                <a:effectLst/>
                <a:latin typeface="Consolas" panose="020B0609020204030204" pitchFamily="49" charset="0"/>
              </a:rPr>
              <a:t>    '1', '2', '3', '-',</a:t>
            </a:r>
          </a:p>
          <a:p>
            <a:r>
              <a:rPr lang="id-ID" sz="1600" b="0" dirty="0">
                <a:solidFill>
                  <a:srgbClr val="FF0000"/>
                </a:solidFill>
                <a:effectLst/>
                <a:latin typeface="Consolas" panose="020B0609020204030204" pitchFamily="49" charset="0"/>
              </a:rPr>
              <a:t>    '0', 'C', '=', '+'</a:t>
            </a:r>
          </a:p>
          <a:p>
            <a:r>
              <a:rPr lang="id-ID" sz="1600" b="0" dirty="0">
                <a:solidFill>
                  <a:srgbClr val="FF0000"/>
                </a:solidFill>
                <a:effectLst/>
                <a:latin typeface="Consolas" panose="020B0609020204030204" pitchFamily="49" charset="0"/>
              </a:rPr>
              <a:t>]</a:t>
            </a:r>
          </a:p>
          <a:p>
            <a:br>
              <a:rPr lang="id-ID" sz="1600" b="0" dirty="0">
                <a:solidFill>
                  <a:srgbClr val="FF0000"/>
                </a:solidFill>
                <a:effectLst/>
                <a:latin typeface="Consolas" panose="020B0609020204030204" pitchFamily="49" charset="0"/>
              </a:rPr>
            </a:br>
            <a:r>
              <a:rPr lang="id-ID" sz="1600" b="0" dirty="0">
                <a:solidFill>
                  <a:srgbClr val="FF0000"/>
                </a:solidFill>
                <a:effectLst/>
                <a:latin typeface="Consolas" panose="020B0609020204030204" pitchFamily="49" charset="0"/>
              </a:rPr>
              <a:t>row = 1</a:t>
            </a:r>
          </a:p>
          <a:p>
            <a:r>
              <a:rPr lang="id-ID" sz="1600" b="0" dirty="0">
                <a:solidFill>
                  <a:srgbClr val="FF0000"/>
                </a:solidFill>
                <a:effectLst/>
                <a:latin typeface="Consolas" panose="020B0609020204030204" pitchFamily="49" charset="0"/>
              </a:rPr>
              <a:t>col = 0</a:t>
            </a:r>
            <a:endParaRPr lang="en-US" sz="1600" b="0" dirty="0">
              <a:solidFill>
                <a:srgbClr val="FF0000"/>
              </a:solidFill>
              <a:effectLst/>
              <a:latin typeface="Consolas" panose="020B0609020204030204" pitchFamily="49" charset="0"/>
            </a:endParaRPr>
          </a:p>
          <a:p>
            <a:r>
              <a:rPr lang="en-US" sz="1600" b="0" dirty="0">
                <a:solidFill>
                  <a:srgbClr val="FF0000"/>
                </a:solidFill>
                <a:effectLst/>
                <a:latin typeface="Consolas" panose="020B0609020204030204" pitchFamily="49" charset="0"/>
              </a:rPr>
              <a:t>for button in buttons:</a:t>
            </a:r>
          </a:p>
          <a:p>
            <a:r>
              <a:rPr lang="en-US" sz="1600" b="0" dirty="0">
                <a:solidFill>
                  <a:srgbClr val="FF0000"/>
                </a:solidFill>
                <a:effectLst/>
                <a:latin typeface="Consolas" panose="020B0609020204030204" pitchFamily="49" charset="0"/>
              </a:rPr>
              <a:t>    if button != '=':</a:t>
            </a:r>
          </a:p>
          <a:p>
            <a:endParaRPr lang="id-ID" sz="1600" b="0" dirty="0">
              <a:solidFill>
                <a:srgbClr val="FF0000"/>
              </a:solidFill>
              <a:effectLst/>
              <a:latin typeface="Consolas" panose="020B0609020204030204" pitchFamily="49" charset="0"/>
            </a:endParaRPr>
          </a:p>
          <a:p>
            <a:endParaRPr lang="id-ID" sz="1600" dirty="0">
              <a:solidFill>
                <a:srgbClr val="FF0000"/>
              </a:solidFill>
            </a:endParaRPr>
          </a:p>
        </p:txBody>
      </p:sp>
      <p:sp>
        <p:nvSpPr>
          <p:cNvPr id="10" name="Rectangle 9">
            <a:extLst>
              <a:ext uri="{FF2B5EF4-FFF2-40B4-BE49-F238E27FC236}">
                <a16:creationId xmlns:a16="http://schemas.microsoft.com/office/drawing/2014/main" id="{C6E2B74D-FF0D-2933-CA6C-C5DB32F2F9FE}"/>
              </a:ext>
            </a:extLst>
          </p:cNvPr>
          <p:cNvSpPr/>
          <p:nvPr/>
        </p:nvSpPr>
        <p:spPr>
          <a:xfrm>
            <a:off x="198784" y="681221"/>
            <a:ext cx="5738192" cy="575542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a:extLst>
              <a:ext uri="{FF2B5EF4-FFF2-40B4-BE49-F238E27FC236}">
                <a16:creationId xmlns:a16="http://schemas.microsoft.com/office/drawing/2014/main" id="{A9918DF9-D7EE-E3A7-033A-AF8DA3A263D4}"/>
              </a:ext>
            </a:extLst>
          </p:cNvPr>
          <p:cNvSpPr/>
          <p:nvPr/>
        </p:nvSpPr>
        <p:spPr>
          <a:xfrm>
            <a:off x="6195392" y="669694"/>
            <a:ext cx="5738192" cy="575542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374924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1099</TotalTime>
  <Words>2379</Words>
  <Application>Microsoft Office PowerPoint</Application>
  <PresentationFormat>Widescreen</PresentationFormat>
  <Paragraphs>298</Paragraphs>
  <Slides>24</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Cambria</vt:lpstr>
      <vt:lpstr>Consolas</vt:lpstr>
      <vt:lpstr>Söhne Mono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4</cp:revision>
  <dcterms:created xsi:type="dcterms:W3CDTF">2023-10-27T12:38:39Z</dcterms:created>
  <dcterms:modified xsi:type="dcterms:W3CDTF">2023-11-03T14:50:08Z</dcterms:modified>
</cp:coreProperties>
</file>