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257" r:id="rId3"/>
    <p:sldId id="281" r:id="rId4"/>
    <p:sldId id="283" r:id="rId5"/>
    <p:sldId id="284" r:id="rId6"/>
    <p:sldId id="289" r:id="rId7"/>
    <p:sldId id="291" r:id="rId8"/>
    <p:sldId id="285" r:id="rId9"/>
    <p:sldId id="292" r:id="rId10"/>
    <p:sldId id="293" r:id="rId11"/>
    <p:sldId id="290" r:id="rId12"/>
    <p:sldId id="294" r:id="rId13"/>
    <p:sldId id="286" r:id="rId14"/>
    <p:sldId id="296" r:id="rId15"/>
    <p:sldId id="297" r:id="rId16"/>
    <p:sldId id="298" r:id="rId17"/>
    <p:sldId id="299" r:id="rId18"/>
    <p:sldId id="287" r:id="rId19"/>
    <p:sldId id="300" r:id="rId20"/>
    <p:sldId id="301" r:id="rId21"/>
    <p:sldId id="307" r:id="rId22"/>
    <p:sldId id="303" r:id="rId23"/>
    <p:sldId id="304" r:id="rId24"/>
    <p:sldId id="305" r:id="rId25"/>
    <p:sldId id="306" r:id="rId26"/>
    <p:sldId id="288" r:id="rId27"/>
    <p:sldId id="309" r:id="rId28"/>
    <p:sldId id="313" r:id="rId29"/>
    <p:sldId id="316" r:id="rId30"/>
    <p:sldId id="31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00CC"/>
    <a:srgbClr val="FF2549"/>
    <a:srgbClr val="007033"/>
    <a:srgbClr val="C33A1F"/>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3" autoAdjust="0"/>
    <p:restoredTop sz="87150" autoAdjust="0"/>
  </p:normalViewPr>
  <p:slideViewPr>
    <p:cSldViewPr snapToGrid="0">
      <p:cViewPr varScale="1">
        <p:scale>
          <a:sx n="132" d="100"/>
          <a:sy n="132" d="100"/>
        </p:scale>
        <p:origin x="966" y="96"/>
      </p:cViewPr>
      <p:guideLst>
        <p:guide orient="horz" pos="1620"/>
        <p:guide pos="2880"/>
      </p:guideLst>
    </p:cSldViewPr>
  </p:slideViewPr>
  <p:outlineViewPr>
    <p:cViewPr>
      <p:scale>
        <a:sx n="33" d="100"/>
        <a:sy n="33" d="100"/>
      </p:scale>
      <p:origin x="0" y="-120"/>
    </p:cViewPr>
  </p:outlineViewPr>
  <p:notesTextViewPr>
    <p:cViewPr>
      <p:scale>
        <a:sx n="1" d="1"/>
        <a:sy n="1" d="1"/>
      </p:scale>
      <p:origin x="0" y="0"/>
    </p:cViewPr>
  </p:notesTextViewPr>
  <p:sorterViewPr>
    <p:cViewPr>
      <p:scale>
        <a:sx n="100" d="100"/>
        <a:sy n="100" d="100"/>
      </p:scale>
      <p:origin x="0" y="-558"/>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5A303-7EB3-47ED-A8CA-517101886059}" type="doc">
      <dgm:prSet loTypeId="urn:microsoft.com/office/officeart/2005/8/layout/hProcess9" loCatId="process" qsTypeId="urn:microsoft.com/office/officeart/2005/8/quickstyle/3d2" qsCatId="3D" csTypeId="urn:microsoft.com/office/officeart/2005/8/colors/colorful4" csCatId="colorful" phldr="1"/>
      <dgm:spPr/>
    </dgm:pt>
    <dgm:pt modelId="{C9034061-7439-4D6C-BE4E-6EB3D11BC770}">
      <dgm:prSet phldrT="[טקסט]"/>
      <dgm:spPr/>
      <dgm:t>
        <a:bodyPr/>
        <a:lstStyle/>
        <a:p>
          <a:pPr rtl="1">
            <a:buFont typeface="+mj-lt"/>
            <a:buNone/>
          </a:pPr>
          <a:r>
            <a:rPr lang="en-US" dirty="0"/>
            <a:t>Define the questions</a:t>
          </a:r>
          <a:endParaRPr lang="he-IL" dirty="0"/>
        </a:p>
      </dgm:t>
    </dgm:pt>
    <dgm:pt modelId="{67C5A61E-345E-45E7-AE5F-C65910B25DF8}" type="parTrans" cxnId="{16B4666B-489B-428C-BBFB-498FF569F8B0}">
      <dgm:prSet/>
      <dgm:spPr/>
      <dgm:t>
        <a:bodyPr/>
        <a:lstStyle/>
        <a:p>
          <a:pPr rtl="1"/>
          <a:endParaRPr lang="he-IL"/>
        </a:p>
      </dgm:t>
    </dgm:pt>
    <dgm:pt modelId="{7E562779-10FF-426F-AA80-CBD599F206CE}" type="sibTrans" cxnId="{16B4666B-489B-428C-BBFB-498FF569F8B0}">
      <dgm:prSet/>
      <dgm:spPr/>
      <dgm:t>
        <a:bodyPr/>
        <a:lstStyle/>
        <a:p>
          <a:pPr rtl="1"/>
          <a:endParaRPr lang="he-IL"/>
        </a:p>
      </dgm:t>
    </dgm:pt>
    <dgm:pt modelId="{373B6AC2-CC41-4140-9890-3C0CC0F4E7F6}">
      <dgm:prSet phldrT="[טקסט]"/>
      <dgm:spPr/>
      <dgm:t>
        <a:bodyPr/>
        <a:lstStyle/>
        <a:p>
          <a:pPr rtl="1">
            <a:buFont typeface="+mj-lt"/>
            <a:buNone/>
          </a:pPr>
          <a:r>
            <a:rPr lang="en-US" b="0" i="0" dirty="0"/>
            <a:t>Web Scraping</a:t>
          </a:r>
        </a:p>
      </dgm:t>
    </dgm:pt>
    <dgm:pt modelId="{81AA5387-6197-4942-8F9B-9A53AE1D0266}" type="parTrans" cxnId="{120ECCA0-C4AF-42B5-8E63-A97DDD29C708}">
      <dgm:prSet/>
      <dgm:spPr/>
      <dgm:t>
        <a:bodyPr/>
        <a:lstStyle/>
        <a:p>
          <a:pPr rtl="1"/>
          <a:endParaRPr lang="he-IL"/>
        </a:p>
      </dgm:t>
    </dgm:pt>
    <dgm:pt modelId="{538AB3F1-0A69-47BD-A484-A919A374FA33}" type="sibTrans" cxnId="{120ECCA0-C4AF-42B5-8E63-A97DDD29C708}">
      <dgm:prSet/>
      <dgm:spPr/>
      <dgm:t>
        <a:bodyPr/>
        <a:lstStyle/>
        <a:p>
          <a:pPr rtl="1"/>
          <a:endParaRPr lang="he-IL"/>
        </a:p>
      </dgm:t>
    </dgm:pt>
    <dgm:pt modelId="{86395AB0-2A5D-432F-B89A-8BDD69EB5ABA}">
      <dgm:prSet phldrT="[טקסט]"/>
      <dgm:spPr/>
      <dgm:t>
        <a:bodyPr/>
        <a:lstStyle/>
        <a:p>
          <a:pPr rtl="1">
            <a:buFont typeface="+mj-lt"/>
            <a:buNone/>
          </a:pPr>
          <a:r>
            <a:rPr lang="en-US" b="0" i="0" dirty="0"/>
            <a:t>Data Cleaning</a:t>
          </a:r>
        </a:p>
      </dgm:t>
    </dgm:pt>
    <dgm:pt modelId="{A6264B2F-5A5F-4365-B0EA-F2689CA146E4}" type="parTrans" cxnId="{1E985784-6D8E-4705-8CE5-A14F1E9C2224}">
      <dgm:prSet/>
      <dgm:spPr/>
      <dgm:t>
        <a:bodyPr/>
        <a:lstStyle/>
        <a:p>
          <a:pPr rtl="1"/>
          <a:endParaRPr lang="he-IL"/>
        </a:p>
      </dgm:t>
    </dgm:pt>
    <dgm:pt modelId="{0521CC66-7BF9-4EC7-BD68-F72BED10D33A}" type="sibTrans" cxnId="{1E985784-6D8E-4705-8CE5-A14F1E9C2224}">
      <dgm:prSet/>
      <dgm:spPr/>
      <dgm:t>
        <a:bodyPr/>
        <a:lstStyle/>
        <a:p>
          <a:pPr rtl="1"/>
          <a:endParaRPr lang="he-IL"/>
        </a:p>
      </dgm:t>
    </dgm:pt>
    <dgm:pt modelId="{860C5C74-B08B-4565-8A58-1C3FA5D83F81}">
      <dgm:prSet phldrT="[טקסט]"/>
      <dgm:spPr/>
      <dgm:t>
        <a:bodyPr/>
        <a:lstStyle/>
        <a:p>
          <a:pPr rtl="1">
            <a:buFont typeface="+mj-lt"/>
            <a:buNone/>
          </a:pPr>
          <a:r>
            <a:rPr lang="en-US" b="0" i="0" dirty="0"/>
            <a:t>Exploratory Data Analyses</a:t>
          </a:r>
          <a:endParaRPr lang="he-IL" dirty="0"/>
        </a:p>
      </dgm:t>
    </dgm:pt>
    <dgm:pt modelId="{12CA8CC2-BEA2-4AB3-8664-A9214494CEC5}" type="parTrans" cxnId="{5FA474AE-FC1D-4300-87FF-FC508ADB6808}">
      <dgm:prSet/>
      <dgm:spPr/>
      <dgm:t>
        <a:bodyPr/>
        <a:lstStyle/>
        <a:p>
          <a:pPr rtl="1"/>
          <a:endParaRPr lang="he-IL"/>
        </a:p>
      </dgm:t>
    </dgm:pt>
    <dgm:pt modelId="{2844D251-990F-4CE5-9D8A-5DF415EB51AF}" type="sibTrans" cxnId="{5FA474AE-FC1D-4300-87FF-FC508ADB6808}">
      <dgm:prSet/>
      <dgm:spPr/>
      <dgm:t>
        <a:bodyPr/>
        <a:lstStyle/>
        <a:p>
          <a:pPr rtl="1"/>
          <a:endParaRPr lang="he-IL"/>
        </a:p>
      </dgm:t>
    </dgm:pt>
    <dgm:pt modelId="{F9C2D467-6019-4029-A076-6455F476FAB8}">
      <dgm:prSet phldrT="[טקסט]"/>
      <dgm:spPr/>
      <dgm:t>
        <a:bodyPr/>
        <a:lstStyle/>
        <a:p>
          <a:pPr rtl="1">
            <a:buFont typeface="+mj-lt"/>
            <a:buNone/>
          </a:pPr>
          <a:r>
            <a:rPr lang="en-US" b="0" i="0" dirty="0"/>
            <a:t>Building a Model</a:t>
          </a:r>
          <a:endParaRPr lang="he-IL" dirty="0"/>
        </a:p>
      </dgm:t>
    </dgm:pt>
    <dgm:pt modelId="{1440452F-A3E3-4DD0-B0C4-EE81629D025E}" type="parTrans" cxnId="{885B79F1-D18E-4187-8AF5-097EE845B119}">
      <dgm:prSet/>
      <dgm:spPr/>
      <dgm:t>
        <a:bodyPr/>
        <a:lstStyle/>
        <a:p>
          <a:pPr rtl="1"/>
          <a:endParaRPr lang="he-IL"/>
        </a:p>
      </dgm:t>
    </dgm:pt>
    <dgm:pt modelId="{40A5063E-95CC-4956-98EC-03D423E7D8C4}" type="sibTrans" cxnId="{885B79F1-D18E-4187-8AF5-097EE845B119}">
      <dgm:prSet/>
      <dgm:spPr/>
      <dgm:t>
        <a:bodyPr/>
        <a:lstStyle/>
        <a:p>
          <a:pPr rtl="1"/>
          <a:endParaRPr lang="he-IL"/>
        </a:p>
      </dgm:t>
    </dgm:pt>
    <dgm:pt modelId="{7D298C64-3DCD-41BC-834D-A63BE6F40DFE}">
      <dgm:prSet phldrT="[טקסט]"/>
      <dgm:spPr/>
      <dgm:t>
        <a:bodyPr/>
        <a:lstStyle/>
        <a:p>
          <a:pPr rtl="1">
            <a:buFont typeface="+mj-lt"/>
            <a:buNone/>
          </a:pPr>
          <a:r>
            <a:rPr lang="en-US" b="0" i="0" dirty="0"/>
            <a:t>Evaluating Model’s Result</a:t>
          </a:r>
          <a:endParaRPr lang="he-IL" dirty="0"/>
        </a:p>
      </dgm:t>
    </dgm:pt>
    <dgm:pt modelId="{97AABB20-4C93-4A12-B26C-A8D9719CDD97}" type="parTrans" cxnId="{EE79842E-6267-46C0-901D-A1D136F6964F}">
      <dgm:prSet/>
      <dgm:spPr/>
      <dgm:t>
        <a:bodyPr/>
        <a:lstStyle/>
        <a:p>
          <a:pPr rtl="1"/>
          <a:endParaRPr lang="he-IL"/>
        </a:p>
      </dgm:t>
    </dgm:pt>
    <dgm:pt modelId="{FF0C7FCA-B66D-4182-A024-462B3754FB3D}" type="sibTrans" cxnId="{EE79842E-6267-46C0-901D-A1D136F6964F}">
      <dgm:prSet/>
      <dgm:spPr/>
      <dgm:t>
        <a:bodyPr/>
        <a:lstStyle/>
        <a:p>
          <a:pPr rtl="1"/>
          <a:endParaRPr lang="he-IL"/>
        </a:p>
      </dgm:t>
    </dgm:pt>
    <dgm:pt modelId="{EADB8C28-BC2F-4845-8D8D-8F18EDCA00A3}">
      <dgm:prSet phldrT="[טקסט]"/>
      <dgm:spPr/>
      <dgm:t>
        <a:bodyPr/>
        <a:lstStyle/>
        <a:p>
          <a:pPr rtl="1">
            <a:buFont typeface="+mj-lt"/>
            <a:buNone/>
          </a:pPr>
          <a:r>
            <a:rPr lang="en-US" b="0" i="0" dirty="0"/>
            <a:t>Conclusion</a:t>
          </a:r>
          <a:endParaRPr lang="he-IL" dirty="0"/>
        </a:p>
      </dgm:t>
    </dgm:pt>
    <dgm:pt modelId="{D43E2080-1E7E-45A1-90E7-DA52F78211A6}" type="parTrans" cxnId="{78AD506E-FE4D-4C05-8510-FE790D02AC19}">
      <dgm:prSet/>
      <dgm:spPr/>
      <dgm:t>
        <a:bodyPr/>
        <a:lstStyle/>
        <a:p>
          <a:pPr rtl="1"/>
          <a:endParaRPr lang="he-IL"/>
        </a:p>
      </dgm:t>
    </dgm:pt>
    <dgm:pt modelId="{7023E4F9-4BD1-4B15-86B4-BB15F1205AA1}" type="sibTrans" cxnId="{78AD506E-FE4D-4C05-8510-FE790D02AC19}">
      <dgm:prSet/>
      <dgm:spPr/>
      <dgm:t>
        <a:bodyPr/>
        <a:lstStyle/>
        <a:p>
          <a:pPr rtl="1"/>
          <a:endParaRPr lang="he-IL"/>
        </a:p>
      </dgm:t>
    </dgm:pt>
    <dgm:pt modelId="{D60EF43B-6F8F-4EBE-9117-AEB118B3932F}" type="pres">
      <dgm:prSet presAssocID="{5CE5A303-7EB3-47ED-A8CA-517101886059}" presName="CompostProcess" presStyleCnt="0">
        <dgm:presLayoutVars>
          <dgm:dir/>
          <dgm:resizeHandles val="exact"/>
        </dgm:presLayoutVars>
      </dgm:prSet>
      <dgm:spPr/>
    </dgm:pt>
    <dgm:pt modelId="{2D1A3254-EA38-410C-BDCF-AB821C3F1C74}" type="pres">
      <dgm:prSet presAssocID="{5CE5A303-7EB3-47ED-A8CA-517101886059}" presName="arrow" presStyleLbl="bgShp" presStyleIdx="0" presStyleCnt="1"/>
      <dgm:spPr/>
    </dgm:pt>
    <dgm:pt modelId="{D9599329-45D0-466A-9622-3DA406592FF0}" type="pres">
      <dgm:prSet presAssocID="{5CE5A303-7EB3-47ED-A8CA-517101886059}" presName="linearProcess" presStyleCnt="0"/>
      <dgm:spPr/>
    </dgm:pt>
    <dgm:pt modelId="{15F38C49-D3E6-40F3-A0D7-9CFED2E3A6E0}" type="pres">
      <dgm:prSet presAssocID="{C9034061-7439-4D6C-BE4E-6EB3D11BC770}" presName="textNode" presStyleLbl="node1" presStyleIdx="0" presStyleCnt="7">
        <dgm:presLayoutVars>
          <dgm:bulletEnabled val="1"/>
        </dgm:presLayoutVars>
      </dgm:prSet>
      <dgm:spPr/>
    </dgm:pt>
    <dgm:pt modelId="{A9AB16D1-F5FB-44AD-87E2-C89A4C4ACDC4}" type="pres">
      <dgm:prSet presAssocID="{7E562779-10FF-426F-AA80-CBD599F206CE}" presName="sibTrans" presStyleCnt="0"/>
      <dgm:spPr/>
    </dgm:pt>
    <dgm:pt modelId="{25D3E48F-5DDD-47D6-847A-C908076621A0}" type="pres">
      <dgm:prSet presAssocID="{373B6AC2-CC41-4140-9890-3C0CC0F4E7F6}" presName="textNode" presStyleLbl="node1" presStyleIdx="1" presStyleCnt="7">
        <dgm:presLayoutVars>
          <dgm:bulletEnabled val="1"/>
        </dgm:presLayoutVars>
      </dgm:prSet>
      <dgm:spPr/>
    </dgm:pt>
    <dgm:pt modelId="{386F6397-71A9-41EA-A6FE-32D70307FA53}" type="pres">
      <dgm:prSet presAssocID="{538AB3F1-0A69-47BD-A484-A919A374FA33}" presName="sibTrans" presStyleCnt="0"/>
      <dgm:spPr/>
    </dgm:pt>
    <dgm:pt modelId="{2DB5B328-0C6D-49F4-92AC-BDE20880368F}" type="pres">
      <dgm:prSet presAssocID="{86395AB0-2A5D-432F-B89A-8BDD69EB5ABA}" presName="textNode" presStyleLbl="node1" presStyleIdx="2" presStyleCnt="7">
        <dgm:presLayoutVars>
          <dgm:bulletEnabled val="1"/>
        </dgm:presLayoutVars>
      </dgm:prSet>
      <dgm:spPr/>
    </dgm:pt>
    <dgm:pt modelId="{26D938DC-9453-4B00-963D-391AF4D1CA5B}" type="pres">
      <dgm:prSet presAssocID="{0521CC66-7BF9-4EC7-BD68-F72BED10D33A}" presName="sibTrans" presStyleCnt="0"/>
      <dgm:spPr/>
    </dgm:pt>
    <dgm:pt modelId="{66D3BC91-8450-4D95-98B2-B9D2123C941D}" type="pres">
      <dgm:prSet presAssocID="{860C5C74-B08B-4565-8A58-1C3FA5D83F81}" presName="textNode" presStyleLbl="node1" presStyleIdx="3" presStyleCnt="7">
        <dgm:presLayoutVars>
          <dgm:bulletEnabled val="1"/>
        </dgm:presLayoutVars>
      </dgm:prSet>
      <dgm:spPr/>
    </dgm:pt>
    <dgm:pt modelId="{110B62CB-DE8B-4EE3-9DCE-0D24E10C5E7D}" type="pres">
      <dgm:prSet presAssocID="{2844D251-990F-4CE5-9D8A-5DF415EB51AF}" presName="sibTrans" presStyleCnt="0"/>
      <dgm:spPr/>
    </dgm:pt>
    <dgm:pt modelId="{7D4C2895-4E70-4A00-9546-7F3F583D6277}" type="pres">
      <dgm:prSet presAssocID="{F9C2D467-6019-4029-A076-6455F476FAB8}" presName="textNode" presStyleLbl="node1" presStyleIdx="4" presStyleCnt="7">
        <dgm:presLayoutVars>
          <dgm:bulletEnabled val="1"/>
        </dgm:presLayoutVars>
      </dgm:prSet>
      <dgm:spPr/>
    </dgm:pt>
    <dgm:pt modelId="{1EA7A21A-B5C7-4CB5-9FF1-0BD0F24E5ACF}" type="pres">
      <dgm:prSet presAssocID="{40A5063E-95CC-4956-98EC-03D423E7D8C4}" presName="sibTrans" presStyleCnt="0"/>
      <dgm:spPr/>
    </dgm:pt>
    <dgm:pt modelId="{D6899FC9-6452-4733-8433-FEC0386A4B1F}" type="pres">
      <dgm:prSet presAssocID="{7D298C64-3DCD-41BC-834D-A63BE6F40DFE}" presName="textNode" presStyleLbl="node1" presStyleIdx="5" presStyleCnt="7">
        <dgm:presLayoutVars>
          <dgm:bulletEnabled val="1"/>
        </dgm:presLayoutVars>
      </dgm:prSet>
      <dgm:spPr/>
    </dgm:pt>
    <dgm:pt modelId="{625397B7-E11F-4974-9C3A-E1AC011121B7}" type="pres">
      <dgm:prSet presAssocID="{FF0C7FCA-B66D-4182-A024-462B3754FB3D}" presName="sibTrans" presStyleCnt="0"/>
      <dgm:spPr/>
    </dgm:pt>
    <dgm:pt modelId="{E849EEAF-0DA8-4C38-B916-9C63B353A625}" type="pres">
      <dgm:prSet presAssocID="{EADB8C28-BC2F-4845-8D8D-8F18EDCA00A3}" presName="textNode" presStyleLbl="node1" presStyleIdx="6" presStyleCnt="7">
        <dgm:presLayoutVars>
          <dgm:bulletEnabled val="1"/>
        </dgm:presLayoutVars>
      </dgm:prSet>
      <dgm:spPr/>
    </dgm:pt>
  </dgm:ptLst>
  <dgm:cxnLst>
    <dgm:cxn modelId="{EE79842E-6267-46C0-901D-A1D136F6964F}" srcId="{5CE5A303-7EB3-47ED-A8CA-517101886059}" destId="{7D298C64-3DCD-41BC-834D-A63BE6F40DFE}" srcOrd="5" destOrd="0" parTransId="{97AABB20-4C93-4A12-B26C-A8D9719CDD97}" sibTransId="{FF0C7FCA-B66D-4182-A024-462B3754FB3D}"/>
    <dgm:cxn modelId="{7A48C53B-F454-4C42-AF35-6E874BE01494}" type="presOf" srcId="{5CE5A303-7EB3-47ED-A8CA-517101886059}" destId="{D60EF43B-6F8F-4EBE-9117-AEB118B3932F}" srcOrd="0" destOrd="0" presId="urn:microsoft.com/office/officeart/2005/8/layout/hProcess9"/>
    <dgm:cxn modelId="{2330E140-FEE9-4846-87E9-E1076B471F8E}" type="presOf" srcId="{86395AB0-2A5D-432F-B89A-8BDD69EB5ABA}" destId="{2DB5B328-0C6D-49F4-92AC-BDE20880368F}" srcOrd="0" destOrd="0" presId="urn:microsoft.com/office/officeart/2005/8/layout/hProcess9"/>
    <dgm:cxn modelId="{CD0D1167-B187-4892-ABF1-0026D2A668C1}" type="presOf" srcId="{7D298C64-3DCD-41BC-834D-A63BE6F40DFE}" destId="{D6899FC9-6452-4733-8433-FEC0386A4B1F}" srcOrd="0" destOrd="0" presId="urn:microsoft.com/office/officeart/2005/8/layout/hProcess9"/>
    <dgm:cxn modelId="{0E66266A-6EFA-4366-BA1E-C1E34C2A513E}" type="presOf" srcId="{F9C2D467-6019-4029-A076-6455F476FAB8}" destId="{7D4C2895-4E70-4A00-9546-7F3F583D6277}" srcOrd="0" destOrd="0" presId="urn:microsoft.com/office/officeart/2005/8/layout/hProcess9"/>
    <dgm:cxn modelId="{16B4666B-489B-428C-BBFB-498FF569F8B0}" srcId="{5CE5A303-7EB3-47ED-A8CA-517101886059}" destId="{C9034061-7439-4D6C-BE4E-6EB3D11BC770}" srcOrd="0" destOrd="0" parTransId="{67C5A61E-345E-45E7-AE5F-C65910B25DF8}" sibTransId="{7E562779-10FF-426F-AA80-CBD599F206CE}"/>
    <dgm:cxn modelId="{B048716D-B0C3-4EFD-A8BF-22E7450EB440}" type="presOf" srcId="{860C5C74-B08B-4565-8A58-1C3FA5D83F81}" destId="{66D3BC91-8450-4D95-98B2-B9D2123C941D}" srcOrd="0" destOrd="0" presId="urn:microsoft.com/office/officeart/2005/8/layout/hProcess9"/>
    <dgm:cxn modelId="{78AD506E-FE4D-4C05-8510-FE790D02AC19}" srcId="{5CE5A303-7EB3-47ED-A8CA-517101886059}" destId="{EADB8C28-BC2F-4845-8D8D-8F18EDCA00A3}" srcOrd="6" destOrd="0" parTransId="{D43E2080-1E7E-45A1-90E7-DA52F78211A6}" sibTransId="{7023E4F9-4BD1-4B15-86B4-BB15F1205AA1}"/>
    <dgm:cxn modelId="{D84C6350-2344-45D5-977A-070C95EB9862}" type="presOf" srcId="{373B6AC2-CC41-4140-9890-3C0CC0F4E7F6}" destId="{25D3E48F-5DDD-47D6-847A-C908076621A0}" srcOrd="0" destOrd="0" presId="urn:microsoft.com/office/officeart/2005/8/layout/hProcess9"/>
    <dgm:cxn modelId="{1E985784-6D8E-4705-8CE5-A14F1E9C2224}" srcId="{5CE5A303-7EB3-47ED-A8CA-517101886059}" destId="{86395AB0-2A5D-432F-B89A-8BDD69EB5ABA}" srcOrd="2" destOrd="0" parTransId="{A6264B2F-5A5F-4365-B0EA-F2689CA146E4}" sibTransId="{0521CC66-7BF9-4EC7-BD68-F72BED10D33A}"/>
    <dgm:cxn modelId="{621F2091-CE1F-42DD-8F5E-7D2A77258759}" type="presOf" srcId="{EADB8C28-BC2F-4845-8D8D-8F18EDCA00A3}" destId="{E849EEAF-0DA8-4C38-B916-9C63B353A625}" srcOrd="0" destOrd="0" presId="urn:microsoft.com/office/officeart/2005/8/layout/hProcess9"/>
    <dgm:cxn modelId="{120ECCA0-C4AF-42B5-8E63-A97DDD29C708}" srcId="{5CE5A303-7EB3-47ED-A8CA-517101886059}" destId="{373B6AC2-CC41-4140-9890-3C0CC0F4E7F6}" srcOrd="1" destOrd="0" parTransId="{81AA5387-6197-4942-8F9B-9A53AE1D0266}" sibTransId="{538AB3F1-0A69-47BD-A484-A919A374FA33}"/>
    <dgm:cxn modelId="{5FA474AE-FC1D-4300-87FF-FC508ADB6808}" srcId="{5CE5A303-7EB3-47ED-A8CA-517101886059}" destId="{860C5C74-B08B-4565-8A58-1C3FA5D83F81}" srcOrd="3" destOrd="0" parTransId="{12CA8CC2-BEA2-4AB3-8664-A9214494CEC5}" sibTransId="{2844D251-990F-4CE5-9D8A-5DF415EB51AF}"/>
    <dgm:cxn modelId="{885B79F1-D18E-4187-8AF5-097EE845B119}" srcId="{5CE5A303-7EB3-47ED-A8CA-517101886059}" destId="{F9C2D467-6019-4029-A076-6455F476FAB8}" srcOrd="4" destOrd="0" parTransId="{1440452F-A3E3-4DD0-B0C4-EE81629D025E}" sibTransId="{40A5063E-95CC-4956-98EC-03D423E7D8C4}"/>
    <dgm:cxn modelId="{B90E31F7-9229-48E9-9129-E4832DB03FA0}" type="presOf" srcId="{C9034061-7439-4D6C-BE4E-6EB3D11BC770}" destId="{15F38C49-D3E6-40F3-A0D7-9CFED2E3A6E0}" srcOrd="0" destOrd="0" presId="urn:microsoft.com/office/officeart/2005/8/layout/hProcess9"/>
    <dgm:cxn modelId="{6327AF3C-A9B5-465E-AD66-8A559F906978}" type="presParOf" srcId="{D60EF43B-6F8F-4EBE-9117-AEB118B3932F}" destId="{2D1A3254-EA38-410C-BDCF-AB821C3F1C74}" srcOrd="0" destOrd="0" presId="urn:microsoft.com/office/officeart/2005/8/layout/hProcess9"/>
    <dgm:cxn modelId="{1A374C0F-1B5D-4AAB-AD11-879018DD0D8F}" type="presParOf" srcId="{D60EF43B-6F8F-4EBE-9117-AEB118B3932F}" destId="{D9599329-45D0-466A-9622-3DA406592FF0}" srcOrd="1" destOrd="0" presId="urn:microsoft.com/office/officeart/2005/8/layout/hProcess9"/>
    <dgm:cxn modelId="{CF5595B7-79C6-43C3-AC4E-07ACF5AFD685}" type="presParOf" srcId="{D9599329-45D0-466A-9622-3DA406592FF0}" destId="{15F38C49-D3E6-40F3-A0D7-9CFED2E3A6E0}" srcOrd="0" destOrd="0" presId="urn:microsoft.com/office/officeart/2005/8/layout/hProcess9"/>
    <dgm:cxn modelId="{D697FE35-BB7B-499E-9D2E-3DD91A5EBF33}" type="presParOf" srcId="{D9599329-45D0-466A-9622-3DA406592FF0}" destId="{A9AB16D1-F5FB-44AD-87E2-C89A4C4ACDC4}" srcOrd="1" destOrd="0" presId="urn:microsoft.com/office/officeart/2005/8/layout/hProcess9"/>
    <dgm:cxn modelId="{3252CCC1-5DF0-481E-A0A9-A8CA2471BA95}" type="presParOf" srcId="{D9599329-45D0-466A-9622-3DA406592FF0}" destId="{25D3E48F-5DDD-47D6-847A-C908076621A0}" srcOrd="2" destOrd="0" presId="urn:microsoft.com/office/officeart/2005/8/layout/hProcess9"/>
    <dgm:cxn modelId="{B0FA5150-5B94-41B3-94F2-8FB143FC42CF}" type="presParOf" srcId="{D9599329-45D0-466A-9622-3DA406592FF0}" destId="{386F6397-71A9-41EA-A6FE-32D70307FA53}" srcOrd="3" destOrd="0" presId="urn:microsoft.com/office/officeart/2005/8/layout/hProcess9"/>
    <dgm:cxn modelId="{AB20C35D-C6C6-4D89-A840-393A06093B78}" type="presParOf" srcId="{D9599329-45D0-466A-9622-3DA406592FF0}" destId="{2DB5B328-0C6D-49F4-92AC-BDE20880368F}" srcOrd="4" destOrd="0" presId="urn:microsoft.com/office/officeart/2005/8/layout/hProcess9"/>
    <dgm:cxn modelId="{43109EFC-CA2E-48BA-990A-EEDBF6BF60D3}" type="presParOf" srcId="{D9599329-45D0-466A-9622-3DA406592FF0}" destId="{26D938DC-9453-4B00-963D-391AF4D1CA5B}" srcOrd="5" destOrd="0" presId="urn:microsoft.com/office/officeart/2005/8/layout/hProcess9"/>
    <dgm:cxn modelId="{8629F16C-04BB-40CA-971F-F69101CC8326}" type="presParOf" srcId="{D9599329-45D0-466A-9622-3DA406592FF0}" destId="{66D3BC91-8450-4D95-98B2-B9D2123C941D}" srcOrd="6" destOrd="0" presId="urn:microsoft.com/office/officeart/2005/8/layout/hProcess9"/>
    <dgm:cxn modelId="{2499A4C0-BD40-4900-A678-4A03DEBB3197}" type="presParOf" srcId="{D9599329-45D0-466A-9622-3DA406592FF0}" destId="{110B62CB-DE8B-4EE3-9DCE-0D24E10C5E7D}" srcOrd="7" destOrd="0" presId="urn:microsoft.com/office/officeart/2005/8/layout/hProcess9"/>
    <dgm:cxn modelId="{4812E923-4330-4569-AACD-8D12578C4DF2}" type="presParOf" srcId="{D9599329-45D0-466A-9622-3DA406592FF0}" destId="{7D4C2895-4E70-4A00-9546-7F3F583D6277}" srcOrd="8" destOrd="0" presId="urn:microsoft.com/office/officeart/2005/8/layout/hProcess9"/>
    <dgm:cxn modelId="{835ED573-E4FF-41C1-8295-CCBD59C25F07}" type="presParOf" srcId="{D9599329-45D0-466A-9622-3DA406592FF0}" destId="{1EA7A21A-B5C7-4CB5-9FF1-0BD0F24E5ACF}" srcOrd="9" destOrd="0" presId="urn:microsoft.com/office/officeart/2005/8/layout/hProcess9"/>
    <dgm:cxn modelId="{954DBCEF-C0EB-4CA6-BB9E-AB90F4C5273D}" type="presParOf" srcId="{D9599329-45D0-466A-9622-3DA406592FF0}" destId="{D6899FC9-6452-4733-8433-FEC0386A4B1F}" srcOrd="10" destOrd="0" presId="urn:microsoft.com/office/officeart/2005/8/layout/hProcess9"/>
    <dgm:cxn modelId="{EE0E8373-3661-4468-8C94-EFAA933B9119}" type="presParOf" srcId="{D9599329-45D0-466A-9622-3DA406592FF0}" destId="{625397B7-E11F-4974-9C3A-E1AC011121B7}" srcOrd="11" destOrd="0" presId="urn:microsoft.com/office/officeart/2005/8/layout/hProcess9"/>
    <dgm:cxn modelId="{BC3B59EB-7E3E-4EB0-90A3-81EA3165ABEA}" type="presParOf" srcId="{D9599329-45D0-466A-9622-3DA406592FF0}" destId="{E849EEAF-0DA8-4C38-B916-9C63B353A625}"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A3254-EA38-410C-BDCF-AB821C3F1C74}">
      <dsp:nvSpPr>
        <dsp:cNvPr id="0" name=""/>
        <dsp:cNvSpPr/>
      </dsp:nvSpPr>
      <dsp:spPr>
        <a:xfrm>
          <a:off x="543444" y="0"/>
          <a:ext cx="6159038" cy="2159075"/>
        </a:xfrm>
        <a:prstGeom prst="rightArrow">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5F38C49-D3E6-40F3-A0D7-9CFED2E3A6E0}">
      <dsp:nvSpPr>
        <dsp:cNvPr id="0" name=""/>
        <dsp:cNvSpPr/>
      </dsp:nvSpPr>
      <dsp:spPr>
        <a:xfrm>
          <a:off x="619" y="647722"/>
          <a:ext cx="992423" cy="86363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kern="1200" dirty="0"/>
            <a:t>Define the questions</a:t>
          </a:r>
          <a:endParaRPr lang="he-IL" sz="1300" kern="1200" dirty="0"/>
        </a:p>
      </dsp:txBody>
      <dsp:txXfrm>
        <a:off x="42778" y="689881"/>
        <a:ext cx="908105" cy="779312"/>
      </dsp:txXfrm>
    </dsp:sp>
    <dsp:sp modelId="{25D3E48F-5DDD-47D6-847A-C908076621A0}">
      <dsp:nvSpPr>
        <dsp:cNvPr id="0" name=""/>
        <dsp:cNvSpPr/>
      </dsp:nvSpPr>
      <dsp:spPr>
        <a:xfrm>
          <a:off x="1042663" y="647722"/>
          <a:ext cx="992423" cy="863630"/>
        </a:xfrm>
        <a:prstGeom prst="roundRect">
          <a:avLst/>
        </a:prstGeom>
        <a:gradFill rotWithShape="0">
          <a:gsLst>
            <a:gs pos="0">
              <a:schemeClr val="accent4">
                <a:hueOff val="-744128"/>
                <a:satOff val="4483"/>
                <a:lumOff val="359"/>
                <a:alphaOff val="0"/>
                <a:shade val="51000"/>
                <a:satMod val="130000"/>
              </a:schemeClr>
            </a:gs>
            <a:gs pos="80000">
              <a:schemeClr val="accent4">
                <a:hueOff val="-744128"/>
                <a:satOff val="4483"/>
                <a:lumOff val="359"/>
                <a:alphaOff val="0"/>
                <a:shade val="93000"/>
                <a:satMod val="130000"/>
              </a:schemeClr>
            </a:gs>
            <a:gs pos="100000">
              <a:schemeClr val="accent4">
                <a:hueOff val="-744128"/>
                <a:satOff val="4483"/>
                <a:lumOff val="3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Web Scraping</a:t>
          </a:r>
        </a:p>
      </dsp:txBody>
      <dsp:txXfrm>
        <a:off x="1084822" y="689881"/>
        <a:ext cx="908105" cy="779312"/>
      </dsp:txXfrm>
    </dsp:sp>
    <dsp:sp modelId="{2DB5B328-0C6D-49F4-92AC-BDE20880368F}">
      <dsp:nvSpPr>
        <dsp:cNvPr id="0" name=""/>
        <dsp:cNvSpPr/>
      </dsp:nvSpPr>
      <dsp:spPr>
        <a:xfrm>
          <a:off x="2084707" y="647722"/>
          <a:ext cx="992423" cy="86363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Data Cleaning</a:t>
          </a:r>
        </a:p>
      </dsp:txBody>
      <dsp:txXfrm>
        <a:off x="2126866" y="689881"/>
        <a:ext cx="908105" cy="779312"/>
      </dsp:txXfrm>
    </dsp:sp>
    <dsp:sp modelId="{66D3BC91-8450-4D95-98B2-B9D2123C941D}">
      <dsp:nvSpPr>
        <dsp:cNvPr id="0" name=""/>
        <dsp:cNvSpPr/>
      </dsp:nvSpPr>
      <dsp:spPr>
        <a:xfrm>
          <a:off x="3126752" y="647722"/>
          <a:ext cx="992423" cy="86363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Exploratory Data Analyses</a:t>
          </a:r>
          <a:endParaRPr lang="he-IL" sz="1300" kern="1200" dirty="0"/>
        </a:p>
      </dsp:txBody>
      <dsp:txXfrm>
        <a:off x="3168911" y="689881"/>
        <a:ext cx="908105" cy="779312"/>
      </dsp:txXfrm>
    </dsp:sp>
    <dsp:sp modelId="{7D4C2895-4E70-4A00-9546-7F3F583D6277}">
      <dsp:nvSpPr>
        <dsp:cNvPr id="0" name=""/>
        <dsp:cNvSpPr/>
      </dsp:nvSpPr>
      <dsp:spPr>
        <a:xfrm>
          <a:off x="4168796" y="647722"/>
          <a:ext cx="992423" cy="86363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Building a Model</a:t>
          </a:r>
          <a:endParaRPr lang="he-IL" sz="1300" kern="1200" dirty="0"/>
        </a:p>
      </dsp:txBody>
      <dsp:txXfrm>
        <a:off x="4210955" y="689881"/>
        <a:ext cx="908105" cy="779312"/>
      </dsp:txXfrm>
    </dsp:sp>
    <dsp:sp modelId="{D6899FC9-6452-4733-8433-FEC0386A4B1F}">
      <dsp:nvSpPr>
        <dsp:cNvPr id="0" name=""/>
        <dsp:cNvSpPr/>
      </dsp:nvSpPr>
      <dsp:spPr>
        <a:xfrm>
          <a:off x="5210841" y="647722"/>
          <a:ext cx="992423" cy="863630"/>
        </a:xfrm>
        <a:prstGeom prst="roundRect">
          <a:avLst/>
        </a:prstGeom>
        <a:gradFill rotWithShape="0">
          <a:gsLst>
            <a:gs pos="0">
              <a:schemeClr val="accent4">
                <a:hueOff val="-3720641"/>
                <a:satOff val="22416"/>
                <a:lumOff val="1797"/>
                <a:alphaOff val="0"/>
                <a:shade val="51000"/>
                <a:satMod val="130000"/>
              </a:schemeClr>
            </a:gs>
            <a:gs pos="80000">
              <a:schemeClr val="accent4">
                <a:hueOff val="-3720641"/>
                <a:satOff val="22416"/>
                <a:lumOff val="1797"/>
                <a:alphaOff val="0"/>
                <a:shade val="93000"/>
                <a:satMod val="130000"/>
              </a:schemeClr>
            </a:gs>
            <a:gs pos="100000">
              <a:schemeClr val="accent4">
                <a:hueOff val="-3720641"/>
                <a:satOff val="22416"/>
                <a:lumOff val="179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Evaluating Model’s Result</a:t>
          </a:r>
          <a:endParaRPr lang="he-IL" sz="1300" kern="1200" dirty="0"/>
        </a:p>
      </dsp:txBody>
      <dsp:txXfrm>
        <a:off x="5253000" y="689881"/>
        <a:ext cx="908105" cy="779312"/>
      </dsp:txXfrm>
    </dsp:sp>
    <dsp:sp modelId="{E849EEAF-0DA8-4C38-B916-9C63B353A625}">
      <dsp:nvSpPr>
        <dsp:cNvPr id="0" name=""/>
        <dsp:cNvSpPr/>
      </dsp:nvSpPr>
      <dsp:spPr>
        <a:xfrm>
          <a:off x="6252885" y="647722"/>
          <a:ext cx="992423" cy="86363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Conclusion</a:t>
          </a:r>
          <a:endParaRPr lang="he-IL" sz="1300" kern="1200" dirty="0"/>
        </a:p>
      </dsp:txBody>
      <dsp:txXfrm>
        <a:off x="6295044" y="689881"/>
        <a:ext cx="908105" cy="7793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33077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17881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OLS model-in python:</a:t>
            </a:r>
          </a:p>
          <a:p>
            <a:r>
              <a:rPr lang="en-US" dirty="0"/>
              <a:t>https://www.youtube.com/watch?v=L_h7XFUGWAk</a:t>
            </a:r>
          </a:p>
          <a:p>
            <a:r>
              <a:rPr lang="en-US" dirty="0"/>
              <a:t>Introduction to OLS model:</a:t>
            </a:r>
          </a:p>
          <a:p>
            <a:r>
              <a:rPr lang="en-US" dirty="0"/>
              <a:t>https://www.youtube.com/watch?v=VZkXjh0m1Rg</a:t>
            </a:r>
          </a:p>
          <a:p>
            <a:r>
              <a:rPr lang="en-US" dirty="0"/>
              <a:t>https://www.youtube.com/watch?v=9JboAs6AcEA</a:t>
            </a:r>
            <a:endParaRPr lang="he-IL" dirty="0"/>
          </a:p>
        </p:txBody>
      </p:sp>
      <p:sp>
        <p:nvSpPr>
          <p:cNvPr id="4" name="מציין מיקום של מספר שקופית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47883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4574" y="3030795"/>
            <a:ext cx="8214851" cy="1430594"/>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79323" y="4358149"/>
            <a:ext cx="8207477" cy="678426"/>
          </a:xfrm>
        </p:spPr>
        <p:txBody>
          <a:bodyPr>
            <a:normAutofit/>
          </a:bodyPr>
          <a:lstStyle>
            <a:lvl1pPr marL="0" indent="0" algn="r">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5" y="1094492"/>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902542"/>
            <a:ext cx="8246070" cy="28759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1628" y="443407"/>
            <a:ext cx="630583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03987" y="1177436"/>
            <a:ext cx="632705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195" y="986943"/>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7350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4590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7350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4590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ir852/FIFA21_ML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ofifa.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51" y="3332018"/>
            <a:ext cx="8045246" cy="1629697"/>
          </a:xfrm>
        </p:spPr>
        <p:txBody>
          <a:bodyPr>
            <a:normAutofit fontScale="90000"/>
          </a:bodyPr>
          <a:lstStyle/>
          <a:p>
            <a:r>
              <a:rPr lang="en-US" b="1" dirty="0"/>
              <a:t>FIFA 21</a:t>
            </a:r>
            <a:br>
              <a:rPr lang="en-US" b="1" dirty="0"/>
            </a:br>
            <a:r>
              <a:rPr lang="en-US" b="1" dirty="0"/>
              <a:t>Data mining and ML </a:t>
            </a:r>
            <a:br>
              <a:rPr lang="en-US" b="1" dirty="0"/>
            </a:br>
            <a:r>
              <a:rPr lang="en-US" b="1" dirty="0"/>
              <a:t>Final project</a:t>
            </a:r>
          </a:p>
        </p:txBody>
      </p:sp>
      <p:sp>
        <p:nvSpPr>
          <p:cNvPr id="3" name="Subtitle 2"/>
          <p:cNvSpPr>
            <a:spLocks noGrp="1"/>
          </p:cNvSpPr>
          <p:nvPr>
            <p:ph type="subTitle" idx="1"/>
          </p:nvPr>
        </p:nvSpPr>
        <p:spPr>
          <a:xfrm>
            <a:off x="0" y="4306191"/>
            <a:ext cx="2026785" cy="730043"/>
          </a:xfrm>
        </p:spPr>
        <p:txBody>
          <a:bodyPr>
            <a:normAutofit fontScale="77500" lnSpcReduction="20000"/>
          </a:bodyPr>
          <a:lstStyle/>
          <a:p>
            <a:r>
              <a:rPr lang="en-US" b="1" dirty="0" err="1"/>
              <a:t>Adir</a:t>
            </a:r>
            <a:r>
              <a:rPr lang="en-US" b="1" dirty="0"/>
              <a:t> </a:t>
            </a:r>
            <a:r>
              <a:rPr lang="en-US" b="1" dirty="0" err="1"/>
              <a:t>Horesh</a:t>
            </a:r>
            <a:endParaRPr lang="en-US" b="1" dirty="0"/>
          </a:p>
          <a:p>
            <a:r>
              <a:rPr lang="en-US" b="1" dirty="0" err="1"/>
              <a:t>Stav</a:t>
            </a:r>
            <a:r>
              <a:rPr lang="en-US" b="1" dirty="0"/>
              <a:t> Shalom</a:t>
            </a:r>
          </a:p>
        </p:txBody>
      </p:sp>
      <p:sp>
        <p:nvSpPr>
          <p:cNvPr id="4" name="Subtitle 2">
            <a:extLst>
              <a:ext uri="{FF2B5EF4-FFF2-40B4-BE49-F238E27FC236}">
                <a16:creationId xmlns:a16="http://schemas.microsoft.com/office/drawing/2014/main" id="{5A1946D2-63DB-469B-BE3B-13BCB27A1DBB}"/>
              </a:ext>
            </a:extLst>
          </p:cNvPr>
          <p:cNvSpPr txBox="1">
            <a:spLocks/>
          </p:cNvSpPr>
          <p:nvPr/>
        </p:nvSpPr>
        <p:spPr>
          <a:xfrm>
            <a:off x="2549236" y="4213965"/>
            <a:ext cx="1589695" cy="586635"/>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tx2">
                    <a:lumMod val="5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b="1" dirty="0">
                <a:hlinkClick r:id="rId3"/>
              </a:rPr>
              <a:t>GitHub</a:t>
            </a:r>
            <a:endParaRPr lang="en-US" sz="20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Data before cleaning:</a:t>
            </a:r>
          </a:p>
          <a:p>
            <a:r>
              <a:rPr lang="en-US" sz="1800" dirty="0"/>
              <a:t>After getting data, the data frame looks like in the picture. We Can see that the data has unwanted signs/characters for machine learning algorithm.</a:t>
            </a:r>
            <a:endParaRPr lang="he-IL" sz="1800" dirty="0"/>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DF7D1D5A-6ED1-46C8-BBE1-1070D14DEFE8}"/>
              </a:ext>
            </a:extLst>
          </p:cNvPr>
          <p:cNvPicPr>
            <a:picLocks noChangeAspect="1"/>
          </p:cNvPicPr>
          <p:nvPr/>
        </p:nvPicPr>
        <p:blipFill>
          <a:blip r:embed="rId2"/>
          <a:stretch>
            <a:fillRect/>
          </a:stretch>
        </p:blipFill>
        <p:spPr>
          <a:xfrm>
            <a:off x="2740002" y="1858497"/>
            <a:ext cx="4342850" cy="2861807"/>
          </a:xfrm>
          <a:prstGeom prst="rect">
            <a:avLst/>
          </a:prstGeom>
        </p:spPr>
      </p:pic>
    </p:spTree>
    <p:extLst>
      <p:ext uri="{BB962C8B-B14F-4D97-AF65-F5344CB8AC3E}">
        <p14:creationId xmlns:p14="http://schemas.microsoft.com/office/powerpoint/2010/main" val="187517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19007" y="54548"/>
            <a:ext cx="5937143" cy="477978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kern="1200" dirty="0">
              <a:latin typeface="+mn-lt"/>
              <a:ea typeface="+mn-ea"/>
              <a:cs typeface="+mn-cs"/>
            </a:endParaRPr>
          </a:p>
          <a:p>
            <a:pPr marL="0" indent="0">
              <a:lnSpc>
                <a:spcPct val="90000"/>
              </a:lnSpc>
              <a:buNone/>
            </a:pPr>
            <a:r>
              <a:rPr lang="en-US" sz="2400" b="1" dirty="0"/>
              <a:t>Data cleaning phases:</a:t>
            </a:r>
          </a:p>
          <a:p>
            <a:pPr>
              <a:lnSpc>
                <a:spcPct val="90000"/>
              </a:lnSpc>
            </a:pPr>
            <a:r>
              <a:rPr lang="en-US" sz="1800" dirty="0"/>
              <a:t>Converting height column to cm</a:t>
            </a:r>
          </a:p>
          <a:p>
            <a:pPr>
              <a:lnSpc>
                <a:spcPct val="90000"/>
              </a:lnSpc>
            </a:pPr>
            <a:r>
              <a:rPr lang="en-US" sz="1800" dirty="0"/>
              <a:t>Converting weight column to kg</a:t>
            </a:r>
          </a:p>
          <a:p>
            <a:pPr>
              <a:lnSpc>
                <a:spcPct val="90000"/>
              </a:lnSpc>
            </a:pPr>
            <a:r>
              <a:rPr lang="en-US" sz="1800" dirty="0"/>
              <a:t>Split columns</a:t>
            </a:r>
          </a:p>
          <a:p>
            <a:pPr>
              <a:lnSpc>
                <a:spcPct val="90000"/>
              </a:lnSpc>
            </a:pPr>
            <a:r>
              <a:rPr lang="en-US" sz="1800" dirty="0"/>
              <a:t>Remove unwanted characters (like“\n”)</a:t>
            </a:r>
          </a:p>
          <a:p>
            <a:pPr>
              <a:lnSpc>
                <a:spcPct val="90000"/>
              </a:lnSpc>
            </a:pPr>
            <a:r>
              <a:rPr lang="en-US" sz="1800" dirty="0"/>
              <a:t>Converting Value, Wage and </a:t>
            </a:r>
            <a:r>
              <a:rPr lang="en-US" sz="1800" dirty="0" err="1"/>
              <a:t>Release_Clause</a:t>
            </a:r>
            <a:r>
              <a:rPr lang="en-US" sz="1800" dirty="0"/>
              <a:t> to decimal money (and added €, M and K characters)</a:t>
            </a:r>
          </a:p>
          <a:p>
            <a:pPr>
              <a:lnSpc>
                <a:spcPct val="90000"/>
              </a:lnSpc>
            </a:pPr>
            <a:r>
              <a:rPr lang="en-US" sz="1800" dirty="0"/>
              <a:t>Removing some rows that columns is blank</a:t>
            </a:r>
          </a:p>
          <a:p>
            <a:pPr>
              <a:lnSpc>
                <a:spcPct val="90000"/>
              </a:lnSpc>
            </a:pPr>
            <a:r>
              <a:rPr lang="en-US" sz="1800" dirty="0"/>
              <a:t>Converting International Reputation column (X ★) to integer (X)</a:t>
            </a:r>
          </a:p>
          <a:p>
            <a:pPr>
              <a:lnSpc>
                <a:spcPct val="90000"/>
              </a:lnSpc>
            </a:pPr>
            <a:r>
              <a:rPr lang="en-US" sz="1800" dirty="0"/>
              <a:t>Converting all numeric columns from char to integer/float</a:t>
            </a:r>
          </a:p>
          <a:p>
            <a:pPr marL="0" indent="0">
              <a:buFont typeface="Arial" pitchFamily="34" charset="0"/>
              <a:buNone/>
            </a:pPr>
            <a:endParaRPr lang="en-US" sz="1800" dirty="0"/>
          </a:p>
          <a:p>
            <a:endParaRPr lang="en-US" sz="1800" dirty="0"/>
          </a:p>
        </p:txBody>
      </p:sp>
    </p:spTree>
    <p:extLst>
      <p:ext uri="{BB962C8B-B14F-4D97-AF65-F5344CB8AC3E}">
        <p14:creationId xmlns:p14="http://schemas.microsoft.com/office/powerpoint/2010/main" val="199003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solidFill>
                  <a:srgbClr val="292929"/>
                </a:solidFill>
                <a:latin typeface="fell"/>
              </a:rPr>
              <a:t>Data after cleaning:</a:t>
            </a:r>
          </a:p>
          <a:p>
            <a:endParaRPr lang="en-US" sz="1800" kern="1200" dirty="0">
              <a:latin typeface="+mn-lt"/>
              <a:ea typeface="+mn-ea"/>
              <a:cs typeface="+mn-cs"/>
            </a:endParaRP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2363363F-9788-488B-AA2A-046B273955B9}"/>
              </a:ext>
            </a:extLst>
          </p:cNvPr>
          <p:cNvPicPr>
            <a:picLocks noChangeAspect="1"/>
          </p:cNvPicPr>
          <p:nvPr/>
        </p:nvPicPr>
        <p:blipFill>
          <a:blip r:embed="rId2"/>
          <a:stretch>
            <a:fillRect/>
          </a:stretch>
        </p:blipFill>
        <p:spPr>
          <a:xfrm>
            <a:off x="2413423" y="956445"/>
            <a:ext cx="6259287" cy="2628900"/>
          </a:xfrm>
          <a:prstGeom prst="rect">
            <a:avLst/>
          </a:prstGeom>
        </p:spPr>
      </p:pic>
    </p:spTree>
    <p:extLst>
      <p:ext uri="{BB962C8B-B14F-4D97-AF65-F5344CB8AC3E}">
        <p14:creationId xmlns:p14="http://schemas.microsoft.com/office/powerpoint/2010/main" val="34784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Exploratory data analysis</a:t>
            </a:r>
            <a:endParaRPr lang="he-IL" b="1" dirty="0"/>
          </a:p>
        </p:txBody>
      </p:sp>
    </p:spTree>
    <p:extLst>
      <p:ext uri="{BB962C8B-B14F-4D97-AF65-F5344CB8AC3E}">
        <p14:creationId xmlns:p14="http://schemas.microsoft.com/office/powerpoint/2010/main" val="129229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latin typeface="fell"/>
            </a:endParaRPr>
          </a:p>
          <a:p>
            <a:pPr marL="0" indent="0">
              <a:lnSpc>
                <a:spcPct val="90000"/>
              </a:lnSpc>
              <a:buNone/>
            </a:pPr>
            <a:r>
              <a:rPr lang="en-US" sz="2400" b="1" dirty="0"/>
              <a:t>Let’s have a look at some brief information and graphics:</a:t>
            </a:r>
          </a:p>
          <a:p>
            <a:endParaRPr lang="en-US" sz="1800" kern="1200" dirty="0">
              <a:latin typeface="+mn-lt"/>
              <a:ea typeface="+mn-ea"/>
              <a:cs typeface="+mn-cs"/>
            </a:endParaRP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4F73C327-69E3-42A8-8761-37FF2810B3CC}"/>
              </a:ext>
            </a:extLst>
          </p:cNvPr>
          <p:cNvPicPr>
            <a:picLocks noChangeAspect="1"/>
          </p:cNvPicPr>
          <p:nvPr/>
        </p:nvPicPr>
        <p:blipFill>
          <a:blip r:embed="rId2"/>
          <a:stretch>
            <a:fillRect/>
          </a:stretch>
        </p:blipFill>
        <p:spPr>
          <a:xfrm>
            <a:off x="2304214" y="1466848"/>
            <a:ext cx="3186708" cy="1800489"/>
          </a:xfrm>
          <a:prstGeom prst="rect">
            <a:avLst/>
          </a:prstGeom>
        </p:spPr>
      </p:pic>
      <p:pic>
        <p:nvPicPr>
          <p:cNvPr id="5" name="תמונה 4">
            <a:extLst>
              <a:ext uri="{FF2B5EF4-FFF2-40B4-BE49-F238E27FC236}">
                <a16:creationId xmlns:a16="http://schemas.microsoft.com/office/drawing/2014/main" id="{88377306-6687-4B7A-80C5-65D03EFB7F44}"/>
              </a:ext>
            </a:extLst>
          </p:cNvPr>
          <p:cNvPicPr>
            <a:picLocks noChangeAspect="1"/>
          </p:cNvPicPr>
          <p:nvPr/>
        </p:nvPicPr>
        <p:blipFill>
          <a:blip r:embed="rId3"/>
          <a:stretch>
            <a:fillRect/>
          </a:stretch>
        </p:blipFill>
        <p:spPr>
          <a:xfrm>
            <a:off x="5490922" y="1466848"/>
            <a:ext cx="3349748" cy="1800489"/>
          </a:xfrm>
          <a:prstGeom prst="rect">
            <a:avLst/>
          </a:prstGeom>
        </p:spPr>
      </p:pic>
    </p:spTree>
    <p:extLst>
      <p:ext uri="{BB962C8B-B14F-4D97-AF65-F5344CB8AC3E}">
        <p14:creationId xmlns:p14="http://schemas.microsoft.com/office/powerpoint/2010/main" val="414099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pic>
        <p:nvPicPr>
          <p:cNvPr id="6" name="תמונה 5">
            <a:extLst>
              <a:ext uri="{FF2B5EF4-FFF2-40B4-BE49-F238E27FC236}">
                <a16:creationId xmlns:a16="http://schemas.microsoft.com/office/drawing/2014/main" id="{ED4F0748-A43F-44F8-A329-3594557DF87E}"/>
              </a:ext>
            </a:extLst>
          </p:cNvPr>
          <p:cNvPicPr>
            <a:picLocks noChangeAspect="1"/>
          </p:cNvPicPr>
          <p:nvPr/>
        </p:nvPicPr>
        <p:blipFill>
          <a:blip r:embed="rId2"/>
          <a:stretch>
            <a:fillRect/>
          </a:stretch>
        </p:blipFill>
        <p:spPr>
          <a:xfrm>
            <a:off x="2570380" y="1612768"/>
            <a:ext cx="2001619" cy="2131533"/>
          </a:xfrm>
          <a:prstGeom prst="rect">
            <a:avLst/>
          </a:prstGeom>
        </p:spPr>
      </p:pic>
      <p:pic>
        <p:nvPicPr>
          <p:cNvPr id="7" name="תמונה 6">
            <a:extLst>
              <a:ext uri="{FF2B5EF4-FFF2-40B4-BE49-F238E27FC236}">
                <a16:creationId xmlns:a16="http://schemas.microsoft.com/office/drawing/2014/main" id="{A2BB5E19-4F30-427B-9FB7-D9C5D9C2568B}"/>
              </a:ext>
            </a:extLst>
          </p:cNvPr>
          <p:cNvPicPr>
            <a:picLocks noChangeAspect="1"/>
          </p:cNvPicPr>
          <p:nvPr/>
        </p:nvPicPr>
        <p:blipFill>
          <a:blip r:embed="rId3"/>
          <a:stretch>
            <a:fillRect/>
          </a:stretch>
        </p:blipFill>
        <p:spPr>
          <a:xfrm>
            <a:off x="4646085" y="1612767"/>
            <a:ext cx="2097467" cy="2131533"/>
          </a:xfrm>
          <a:prstGeom prst="rect">
            <a:avLst/>
          </a:prstGeom>
        </p:spPr>
      </p:pic>
      <p:pic>
        <p:nvPicPr>
          <p:cNvPr id="8" name="תמונה 7">
            <a:extLst>
              <a:ext uri="{FF2B5EF4-FFF2-40B4-BE49-F238E27FC236}">
                <a16:creationId xmlns:a16="http://schemas.microsoft.com/office/drawing/2014/main" id="{4A717E7F-F65F-47C2-A307-A76FA93612F5}"/>
              </a:ext>
            </a:extLst>
          </p:cNvPr>
          <p:cNvPicPr>
            <a:picLocks noChangeAspect="1"/>
          </p:cNvPicPr>
          <p:nvPr/>
        </p:nvPicPr>
        <p:blipFill>
          <a:blip r:embed="rId4"/>
          <a:stretch>
            <a:fillRect/>
          </a:stretch>
        </p:blipFill>
        <p:spPr>
          <a:xfrm>
            <a:off x="6817638" y="1589633"/>
            <a:ext cx="1366992" cy="2204826"/>
          </a:xfrm>
          <a:prstGeom prst="rect">
            <a:avLst/>
          </a:prstGeom>
        </p:spPr>
      </p:pic>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More statistics &amp; graphs:</a:t>
            </a:r>
          </a:p>
        </p:txBody>
      </p:sp>
    </p:spTree>
    <p:extLst>
      <p:ext uri="{BB962C8B-B14F-4D97-AF65-F5344CB8AC3E}">
        <p14:creationId xmlns:p14="http://schemas.microsoft.com/office/powerpoint/2010/main" val="31645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675154"/>
            <a:ext cx="4586990" cy="424732"/>
          </a:xfrm>
          <a:prstGeom prst="rect">
            <a:avLst/>
          </a:prstGeom>
          <a:noFill/>
        </p:spPr>
        <p:txBody>
          <a:bodyPr wrap="square">
            <a:spAutoFit/>
          </a:bodyPr>
          <a:lstStyle/>
          <a:p>
            <a:pPr marL="0" indent="0">
              <a:lnSpc>
                <a:spcPct val="90000"/>
              </a:lnSpc>
              <a:buNone/>
            </a:pPr>
            <a:r>
              <a:rPr lang="en-US" sz="2400" b="1" dirty="0"/>
              <a:t>Players positions statistics:</a:t>
            </a:r>
          </a:p>
        </p:txBody>
      </p:sp>
      <p:pic>
        <p:nvPicPr>
          <p:cNvPr id="10" name="תמונה 9">
            <a:extLst>
              <a:ext uri="{FF2B5EF4-FFF2-40B4-BE49-F238E27FC236}">
                <a16:creationId xmlns:a16="http://schemas.microsoft.com/office/drawing/2014/main" id="{C6ABE4D4-290B-4B0C-9922-AEF5F81D07B1}"/>
              </a:ext>
            </a:extLst>
          </p:cNvPr>
          <p:cNvPicPr>
            <a:picLocks noChangeAspect="1"/>
          </p:cNvPicPr>
          <p:nvPr/>
        </p:nvPicPr>
        <p:blipFill>
          <a:blip r:embed="rId2"/>
          <a:stretch>
            <a:fillRect/>
          </a:stretch>
        </p:blipFill>
        <p:spPr>
          <a:xfrm>
            <a:off x="2600793" y="1167342"/>
            <a:ext cx="3238076" cy="3426536"/>
          </a:xfrm>
          <a:prstGeom prst="rect">
            <a:avLst/>
          </a:prstGeom>
        </p:spPr>
      </p:pic>
      <p:pic>
        <p:nvPicPr>
          <p:cNvPr id="11" name="תמונה 10">
            <a:extLst>
              <a:ext uri="{FF2B5EF4-FFF2-40B4-BE49-F238E27FC236}">
                <a16:creationId xmlns:a16="http://schemas.microsoft.com/office/drawing/2014/main" id="{CA982C39-E70F-438B-B8A5-245ABCEBCF9F}"/>
              </a:ext>
            </a:extLst>
          </p:cNvPr>
          <p:cNvPicPr>
            <a:picLocks noChangeAspect="1"/>
          </p:cNvPicPr>
          <p:nvPr/>
        </p:nvPicPr>
        <p:blipFill>
          <a:blip r:embed="rId3"/>
          <a:stretch>
            <a:fillRect/>
          </a:stretch>
        </p:blipFill>
        <p:spPr>
          <a:xfrm>
            <a:off x="5718747" y="1258994"/>
            <a:ext cx="3385666" cy="3334883"/>
          </a:xfrm>
          <a:prstGeom prst="rect">
            <a:avLst/>
          </a:prstGeom>
        </p:spPr>
      </p:pic>
    </p:spTree>
    <p:extLst>
      <p:ext uri="{BB962C8B-B14F-4D97-AF65-F5344CB8AC3E}">
        <p14:creationId xmlns:p14="http://schemas.microsoft.com/office/powerpoint/2010/main" val="387657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Players physical statistics:</a:t>
            </a:r>
          </a:p>
        </p:txBody>
      </p:sp>
      <p:pic>
        <p:nvPicPr>
          <p:cNvPr id="5" name="תמונה 4">
            <a:extLst>
              <a:ext uri="{FF2B5EF4-FFF2-40B4-BE49-F238E27FC236}">
                <a16:creationId xmlns:a16="http://schemas.microsoft.com/office/drawing/2014/main" id="{2954E702-334F-4466-98C9-D887678115CD}"/>
              </a:ext>
            </a:extLst>
          </p:cNvPr>
          <p:cNvPicPr>
            <a:picLocks noChangeAspect="1"/>
          </p:cNvPicPr>
          <p:nvPr/>
        </p:nvPicPr>
        <p:blipFill>
          <a:blip r:embed="rId3"/>
          <a:stretch>
            <a:fillRect/>
          </a:stretch>
        </p:blipFill>
        <p:spPr>
          <a:xfrm>
            <a:off x="3127225" y="1349818"/>
            <a:ext cx="3605997" cy="1847987"/>
          </a:xfrm>
          <a:prstGeom prst="rect">
            <a:avLst/>
          </a:prstGeom>
        </p:spPr>
      </p:pic>
      <p:cxnSp>
        <p:nvCxnSpPr>
          <p:cNvPr id="4" name="מחבר חץ ישר 3">
            <a:extLst>
              <a:ext uri="{FF2B5EF4-FFF2-40B4-BE49-F238E27FC236}">
                <a16:creationId xmlns:a16="http://schemas.microsoft.com/office/drawing/2014/main" id="{DA4433DF-AC30-4B34-A14E-4D8A96BA7424}"/>
              </a:ext>
            </a:extLst>
          </p:cNvPr>
          <p:cNvCxnSpPr/>
          <p:nvPr/>
        </p:nvCxnSpPr>
        <p:spPr>
          <a:xfrm>
            <a:off x="6466114" y="3120571"/>
            <a:ext cx="486229" cy="326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תמונה 5">
            <a:extLst>
              <a:ext uri="{FF2B5EF4-FFF2-40B4-BE49-F238E27FC236}">
                <a16:creationId xmlns:a16="http://schemas.microsoft.com/office/drawing/2014/main" id="{DAB2C803-CBA1-40A2-92F3-BFDCCDE2CE05}"/>
              </a:ext>
            </a:extLst>
          </p:cNvPr>
          <p:cNvPicPr>
            <a:picLocks noChangeAspect="1"/>
          </p:cNvPicPr>
          <p:nvPr/>
        </p:nvPicPr>
        <p:blipFill>
          <a:blip r:embed="rId4"/>
          <a:stretch>
            <a:fillRect/>
          </a:stretch>
        </p:blipFill>
        <p:spPr>
          <a:xfrm>
            <a:off x="6248400" y="3497446"/>
            <a:ext cx="2184400" cy="1228725"/>
          </a:xfrm>
          <a:prstGeom prst="rect">
            <a:avLst/>
          </a:prstGeom>
        </p:spPr>
      </p:pic>
    </p:spTree>
    <p:extLst>
      <p:ext uri="{BB962C8B-B14F-4D97-AF65-F5344CB8AC3E}">
        <p14:creationId xmlns:p14="http://schemas.microsoft.com/office/powerpoint/2010/main" val="3513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ppt_w</p:attrName>
                                        </p:attrNameLst>
                                      </p:cBhvr>
                                      <p:tavLst>
                                        <p:tav tm="0" fmla="#ppt_w*sin(2.5*pi*$)">
                                          <p:val>
                                            <p:fltVal val="0"/>
                                          </p:val>
                                        </p:tav>
                                        <p:tav tm="100000">
                                          <p:val>
                                            <p:fltVal val="1"/>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Machine Learning-</a:t>
            </a:r>
            <a:br>
              <a:rPr lang="en-US" dirty="0"/>
            </a:br>
            <a:r>
              <a:rPr lang="en-US" dirty="0"/>
              <a:t>Building a model</a:t>
            </a:r>
            <a:endParaRPr lang="he-IL" b="1" dirty="0"/>
          </a:p>
        </p:txBody>
      </p:sp>
    </p:spTree>
    <p:extLst>
      <p:ext uri="{BB962C8B-B14F-4D97-AF65-F5344CB8AC3E}">
        <p14:creationId xmlns:p14="http://schemas.microsoft.com/office/powerpoint/2010/main" val="182843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60950" y="750104"/>
            <a:ext cx="6258393" cy="2419124"/>
          </a:xfrm>
          <a:prstGeom prst="rect">
            <a:avLst/>
          </a:prstGeom>
          <a:noFill/>
        </p:spPr>
        <p:txBody>
          <a:bodyPr wrap="square">
            <a:spAutoFit/>
          </a:bodyPr>
          <a:lstStyle/>
          <a:p>
            <a:pPr marL="0" indent="0">
              <a:lnSpc>
                <a:spcPct val="90000"/>
              </a:lnSpc>
              <a:buNone/>
            </a:pPr>
            <a:r>
              <a:rPr lang="en-US" sz="2400" b="1" dirty="0"/>
              <a:t>Building a Model:</a:t>
            </a:r>
          </a:p>
          <a:p>
            <a:pPr marL="0" indent="0">
              <a:lnSpc>
                <a:spcPct val="90000"/>
              </a:lnSpc>
              <a:buNone/>
            </a:pPr>
            <a:endParaRPr lang="en-US" b="1" dirty="0"/>
          </a:p>
          <a:p>
            <a:pPr marL="285750" indent="-285750">
              <a:lnSpc>
                <a:spcPct val="90000"/>
              </a:lnSpc>
              <a:buFont typeface="Arial" panose="020B0604020202020204" pitchFamily="34" charset="0"/>
              <a:buChar char="•"/>
            </a:pPr>
            <a:r>
              <a:rPr lang="en-US" dirty="0"/>
              <a:t>We used </a:t>
            </a:r>
            <a:r>
              <a:rPr lang="en-US" u="sng" dirty="0"/>
              <a:t>Regression Model</a:t>
            </a:r>
            <a:r>
              <a:rPr lang="en-US" dirty="0"/>
              <a:t> (to predict a continuous value).</a:t>
            </a:r>
          </a:p>
          <a:p>
            <a:pPr marL="285750" indent="-285750">
              <a:lnSpc>
                <a:spcPct val="90000"/>
              </a:lnSpc>
              <a:buFont typeface="Arial" panose="020B0604020202020204" pitchFamily="34" charset="0"/>
              <a:buChar char="•"/>
            </a:pPr>
            <a:r>
              <a:rPr lang="en-US" dirty="0"/>
              <a:t>We split our data frame as </a:t>
            </a:r>
            <a:r>
              <a:rPr lang="en-US" dirty="0" err="1"/>
              <a:t>Xb</a:t>
            </a:r>
            <a:r>
              <a:rPr lang="en-US" dirty="0"/>
              <a:t>, </a:t>
            </a:r>
            <a:r>
              <a:rPr lang="en-US" dirty="0" err="1"/>
              <a:t>yb</a:t>
            </a:r>
            <a:r>
              <a:rPr lang="en-US" dirty="0"/>
              <a:t> for baseline model.</a:t>
            </a:r>
          </a:p>
          <a:p>
            <a:pPr marL="742950" lvl="1" indent="-285750">
              <a:lnSpc>
                <a:spcPct val="90000"/>
              </a:lnSpc>
              <a:buFont typeface="Courier New" panose="02070309020205020404" pitchFamily="49" charset="0"/>
              <a:buChar char="o"/>
            </a:pPr>
            <a:r>
              <a:rPr lang="en-US" dirty="0" err="1"/>
              <a:t>Xb</a:t>
            </a:r>
            <a:r>
              <a:rPr lang="en-US" dirty="0"/>
              <a:t>-numeric columns (Features) </a:t>
            </a:r>
          </a:p>
          <a:p>
            <a:pPr marL="742950" lvl="1" indent="-285750">
              <a:lnSpc>
                <a:spcPct val="90000"/>
              </a:lnSpc>
              <a:buFont typeface="Courier New" panose="02070309020205020404" pitchFamily="49" charset="0"/>
              <a:buChar char="o"/>
            </a:pPr>
            <a:r>
              <a:rPr lang="en-US" dirty="0" err="1"/>
              <a:t>yb</a:t>
            </a:r>
            <a:r>
              <a:rPr lang="en-US" dirty="0"/>
              <a:t> is our target column (Value) </a:t>
            </a:r>
          </a:p>
          <a:p>
            <a:pPr marL="285750" indent="-285750">
              <a:lnSpc>
                <a:spcPct val="90000"/>
              </a:lnSpc>
              <a:buFont typeface="Arial" panose="020B0604020202020204" pitchFamily="34" charset="0"/>
              <a:buChar char="•"/>
            </a:pPr>
            <a:r>
              <a:rPr lang="en-US" dirty="0"/>
              <a:t>Then we create OLS model.</a:t>
            </a:r>
          </a:p>
          <a:p>
            <a:pPr marL="285750" indent="-285750">
              <a:lnSpc>
                <a:spcPct val="90000"/>
              </a:lnSpc>
              <a:buFont typeface="Arial" panose="020B0604020202020204" pitchFamily="34" charset="0"/>
              <a:buChar char="•"/>
            </a:pPr>
            <a:r>
              <a:rPr lang="en-US" dirty="0"/>
              <a:t>According our baseline model, R-squared value is </a:t>
            </a:r>
            <a:r>
              <a:rPr lang="en-US" b="1" dirty="0"/>
              <a:t>0.965</a:t>
            </a:r>
            <a:r>
              <a:rPr lang="en-US" dirty="0"/>
              <a:t>, It is good but model has some complexity (a lot of features).</a:t>
            </a:r>
            <a:endParaRPr lang="en-US" sz="2400" b="1" dirty="0"/>
          </a:p>
        </p:txBody>
      </p:sp>
    </p:spTree>
    <p:extLst>
      <p:ext uri="{BB962C8B-B14F-4D97-AF65-F5344CB8AC3E}">
        <p14:creationId xmlns:p14="http://schemas.microsoft.com/office/powerpoint/2010/main" val="39861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Timeline</a:t>
            </a:r>
          </a:p>
        </p:txBody>
      </p:sp>
      <p:graphicFrame>
        <p:nvGraphicFramePr>
          <p:cNvPr id="6" name="דיאגרמה 5">
            <a:extLst>
              <a:ext uri="{FF2B5EF4-FFF2-40B4-BE49-F238E27FC236}">
                <a16:creationId xmlns:a16="http://schemas.microsoft.com/office/drawing/2014/main" id="{399251FD-5828-462C-9C1F-5EDDFE176FF3}"/>
              </a:ext>
            </a:extLst>
          </p:cNvPr>
          <p:cNvGraphicFramePr/>
          <p:nvPr>
            <p:extLst>
              <p:ext uri="{D42A27DB-BD31-4B8C-83A1-F6EECF244321}">
                <p14:modId xmlns:p14="http://schemas.microsoft.com/office/powerpoint/2010/main" val="2161080179"/>
              </p:ext>
            </p:extLst>
          </p:nvPr>
        </p:nvGraphicFramePr>
        <p:xfrm>
          <a:off x="1021195" y="2045202"/>
          <a:ext cx="7245928" cy="2159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Model code &amp; data:</a:t>
            </a:r>
          </a:p>
        </p:txBody>
      </p:sp>
      <p:pic>
        <p:nvPicPr>
          <p:cNvPr id="4" name="תמונה 3">
            <a:extLst>
              <a:ext uri="{FF2B5EF4-FFF2-40B4-BE49-F238E27FC236}">
                <a16:creationId xmlns:a16="http://schemas.microsoft.com/office/drawing/2014/main" id="{E9163BB5-4A16-4AD4-8B18-05AE2B2B7551}"/>
              </a:ext>
            </a:extLst>
          </p:cNvPr>
          <p:cNvPicPr>
            <a:picLocks noChangeAspect="1"/>
          </p:cNvPicPr>
          <p:nvPr/>
        </p:nvPicPr>
        <p:blipFill>
          <a:blip r:embed="rId2"/>
          <a:stretch>
            <a:fillRect/>
          </a:stretch>
        </p:blipFill>
        <p:spPr>
          <a:xfrm>
            <a:off x="2682891" y="3136843"/>
            <a:ext cx="4883023" cy="1404409"/>
          </a:xfrm>
          <a:prstGeom prst="rect">
            <a:avLst/>
          </a:prstGeom>
        </p:spPr>
      </p:pic>
      <p:pic>
        <p:nvPicPr>
          <p:cNvPr id="5" name="תמונה 4">
            <a:extLst>
              <a:ext uri="{FF2B5EF4-FFF2-40B4-BE49-F238E27FC236}">
                <a16:creationId xmlns:a16="http://schemas.microsoft.com/office/drawing/2014/main" id="{F4D42327-0DE6-48F6-9860-B11731C00C7A}"/>
              </a:ext>
            </a:extLst>
          </p:cNvPr>
          <p:cNvPicPr>
            <a:picLocks noChangeAspect="1"/>
          </p:cNvPicPr>
          <p:nvPr/>
        </p:nvPicPr>
        <p:blipFill>
          <a:blip r:embed="rId3"/>
          <a:stretch>
            <a:fillRect/>
          </a:stretch>
        </p:blipFill>
        <p:spPr>
          <a:xfrm>
            <a:off x="2682891" y="1443421"/>
            <a:ext cx="5007063" cy="1417342"/>
          </a:xfrm>
          <a:prstGeom prst="rect">
            <a:avLst/>
          </a:prstGeom>
        </p:spPr>
      </p:pic>
    </p:spTree>
    <p:extLst>
      <p:ext uri="{BB962C8B-B14F-4D97-AF65-F5344CB8AC3E}">
        <p14:creationId xmlns:p14="http://schemas.microsoft.com/office/powerpoint/2010/main" val="172056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Machine Learning-</a:t>
            </a:r>
            <a:br>
              <a:rPr lang="en-US" dirty="0"/>
            </a:br>
            <a:r>
              <a:rPr lang="en-US" sz="4400" dirty="0">
                <a:effectLst/>
              </a:rPr>
              <a:t>Evaluating Model</a:t>
            </a:r>
            <a:endParaRPr lang="he-IL" dirty="0"/>
          </a:p>
        </p:txBody>
      </p:sp>
    </p:spTree>
    <p:extLst>
      <p:ext uri="{BB962C8B-B14F-4D97-AF65-F5344CB8AC3E}">
        <p14:creationId xmlns:p14="http://schemas.microsoft.com/office/powerpoint/2010/main" val="404689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04214" y="1116378"/>
            <a:ext cx="6565692" cy="2668423"/>
          </a:xfrm>
          <a:prstGeom prst="rect">
            <a:avLst/>
          </a:prstGeom>
          <a:noFill/>
        </p:spPr>
        <p:txBody>
          <a:bodyPr wrap="square">
            <a:spAutoFit/>
          </a:bodyPr>
          <a:lstStyle/>
          <a:p>
            <a:pPr marL="0" indent="0">
              <a:lnSpc>
                <a:spcPct val="90000"/>
              </a:lnSpc>
              <a:buNone/>
            </a:pPr>
            <a:r>
              <a:rPr lang="en-US" sz="2400" b="1" dirty="0">
                <a:effectLst/>
              </a:rPr>
              <a:t>Evaluating Model’s Result</a:t>
            </a:r>
            <a:r>
              <a:rPr lang="en-US" sz="2400" b="1" dirty="0"/>
              <a:t>:</a:t>
            </a:r>
          </a:p>
          <a:p>
            <a:pPr marL="342900" indent="-342900">
              <a:lnSpc>
                <a:spcPct val="90000"/>
              </a:lnSpc>
              <a:buFont typeface="Arial" panose="020B0604020202020204" pitchFamily="34" charset="0"/>
              <a:buChar char="•"/>
            </a:pPr>
            <a:r>
              <a:rPr lang="en-US" dirty="0"/>
              <a:t>Model needs some feature engineering works. We wanted to reduce the number of features. So we used correlation matrix. Let’s find highly correlated with target (Player value) columns, then we decided to use these columns to predict Value.</a:t>
            </a:r>
          </a:p>
          <a:p>
            <a:pPr marL="742950" lvl="1" indent="-285750">
              <a:lnSpc>
                <a:spcPct val="90000"/>
              </a:lnSpc>
              <a:buFont typeface="Courier New" panose="02070309020205020404" pitchFamily="49" charset="0"/>
              <a:buChar char="o"/>
            </a:pPr>
            <a:r>
              <a:rPr lang="en-US" dirty="0"/>
              <a:t>Overall</a:t>
            </a:r>
          </a:p>
          <a:p>
            <a:pPr marL="742950" lvl="1" indent="-285750">
              <a:lnSpc>
                <a:spcPct val="90000"/>
              </a:lnSpc>
              <a:buFont typeface="Courier New" panose="02070309020205020404" pitchFamily="49" charset="0"/>
              <a:buChar char="o"/>
            </a:pPr>
            <a:r>
              <a:rPr lang="en-US" dirty="0"/>
              <a:t>Age</a:t>
            </a:r>
          </a:p>
          <a:p>
            <a:pPr marL="742950" lvl="1" indent="-285750">
              <a:lnSpc>
                <a:spcPct val="90000"/>
              </a:lnSpc>
              <a:buFont typeface="Courier New" panose="02070309020205020404" pitchFamily="49" charset="0"/>
              <a:buChar char="o"/>
            </a:pPr>
            <a:r>
              <a:rPr lang="en-US" dirty="0" err="1"/>
              <a:t>Int_Reputation</a:t>
            </a:r>
            <a:endParaRPr lang="en-US" dirty="0"/>
          </a:p>
          <a:p>
            <a:pPr marL="742950" lvl="1" indent="-285750">
              <a:lnSpc>
                <a:spcPct val="90000"/>
              </a:lnSpc>
              <a:buFont typeface="Courier New" panose="02070309020205020404" pitchFamily="49" charset="0"/>
              <a:buChar char="o"/>
            </a:pPr>
            <a:r>
              <a:rPr lang="en-US" dirty="0"/>
              <a:t>Growth</a:t>
            </a:r>
          </a:p>
          <a:p>
            <a:pPr marL="742950" lvl="1" indent="-285750">
              <a:lnSpc>
                <a:spcPct val="90000"/>
              </a:lnSpc>
              <a:buFont typeface="Courier New" panose="02070309020205020404" pitchFamily="49" charset="0"/>
              <a:buChar char="o"/>
            </a:pPr>
            <a:r>
              <a:rPr lang="en-US" dirty="0" err="1"/>
              <a:t>Release_Clause</a:t>
            </a:r>
            <a:endParaRPr lang="en-US" dirty="0"/>
          </a:p>
        </p:txBody>
      </p:sp>
    </p:spTree>
    <p:extLst>
      <p:ext uri="{BB962C8B-B14F-4D97-AF65-F5344CB8AC3E}">
        <p14:creationId xmlns:p14="http://schemas.microsoft.com/office/powerpoint/2010/main" val="314206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3052425" y="621171"/>
            <a:ext cx="5552269" cy="1505027"/>
          </a:xfrm>
          <a:prstGeom prst="rect">
            <a:avLst/>
          </a:prstGeom>
          <a:noFill/>
        </p:spPr>
        <p:txBody>
          <a:bodyPr wrap="square">
            <a:spAutoFit/>
          </a:bodyPr>
          <a:lstStyle/>
          <a:p>
            <a:pPr marL="0" indent="0">
              <a:lnSpc>
                <a:spcPct val="90000"/>
              </a:lnSpc>
              <a:buNone/>
            </a:pPr>
            <a:r>
              <a:rPr lang="en-US" sz="2400" b="1" dirty="0"/>
              <a:t>correlation matrix:</a:t>
            </a:r>
          </a:p>
          <a:p>
            <a:pPr marL="285750" indent="-285750">
              <a:lnSpc>
                <a:spcPct val="90000"/>
              </a:lnSpc>
              <a:buFont typeface="Arial" panose="020B0604020202020204" pitchFamily="34" charset="0"/>
              <a:buChar char="•"/>
            </a:pPr>
            <a:r>
              <a:rPr lang="en-US" dirty="0"/>
              <a:t>we can see the heatmap between these selected columns (That we choose in the previous slide) and target column (Player value).</a:t>
            </a:r>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B181F1A0-3528-4ECD-89ED-51C827049A39}"/>
              </a:ext>
            </a:extLst>
          </p:cNvPr>
          <p:cNvPicPr>
            <a:picLocks noChangeAspect="1"/>
          </p:cNvPicPr>
          <p:nvPr/>
        </p:nvPicPr>
        <p:blipFill>
          <a:blip r:embed="rId2"/>
          <a:stretch>
            <a:fillRect/>
          </a:stretch>
        </p:blipFill>
        <p:spPr>
          <a:xfrm>
            <a:off x="2593362" y="1914883"/>
            <a:ext cx="6359626" cy="2607446"/>
          </a:xfrm>
          <a:prstGeom prst="rect">
            <a:avLst/>
          </a:prstGeom>
        </p:spPr>
      </p:pic>
    </p:spTree>
    <p:extLst>
      <p:ext uri="{BB962C8B-B14F-4D97-AF65-F5344CB8AC3E}">
        <p14:creationId xmlns:p14="http://schemas.microsoft.com/office/powerpoint/2010/main" val="163687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742609"/>
            <a:ext cx="6505731" cy="757130"/>
          </a:xfrm>
          <a:prstGeom prst="rect">
            <a:avLst/>
          </a:prstGeom>
          <a:noFill/>
        </p:spPr>
        <p:txBody>
          <a:bodyPr wrap="square">
            <a:spAutoFit/>
          </a:bodyPr>
          <a:lstStyle/>
          <a:p>
            <a:pPr marL="0" indent="0">
              <a:lnSpc>
                <a:spcPct val="90000"/>
              </a:lnSpc>
              <a:buNone/>
            </a:pPr>
            <a:r>
              <a:rPr lang="en-US" sz="2400" b="1" dirty="0" err="1"/>
              <a:t>Pairplot</a:t>
            </a:r>
            <a:r>
              <a:rPr lang="en-US" sz="2400" b="1" dirty="0"/>
              <a:t> of the selected columns:</a:t>
            </a:r>
          </a:p>
          <a:p>
            <a:pPr marL="0" indent="0">
              <a:lnSpc>
                <a:spcPct val="90000"/>
              </a:lnSpc>
              <a:buNone/>
            </a:pPr>
            <a:r>
              <a:rPr lang="en-US" sz="2400" b="1" dirty="0"/>
              <a:t> </a:t>
            </a:r>
          </a:p>
        </p:txBody>
      </p:sp>
      <p:pic>
        <p:nvPicPr>
          <p:cNvPr id="4" name="תמונה 3">
            <a:extLst>
              <a:ext uri="{FF2B5EF4-FFF2-40B4-BE49-F238E27FC236}">
                <a16:creationId xmlns:a16="http://schemas.microsoft.com/office/drawing/2014/main" id="{C1D92468-133F-4698-B7F8-94142E5BA15F}"/>
              </a:ext>
            </a:extLst>
          </p:cNvPr>
          <p:cNvPicPr>
            <a:picLocks noChangeAspect="1"/>
          </p:cNvPicPr>
          <p:nvPr/>
        </p:nvPicPr>
        <p:blipFill>
          <a:blip r:embed="rId2"/>
          <a:stretch>
            <a:fillRect/>
          </a:stretch>
        </p:blipFill>
        <p:spPr>
          <a:xfrm>
            <a:off x="2615790" y="1219282"/>
            <a:ext cx="5366472" cy="3528455"/>
          </a:xfrm>
          <a:prstGeom prst="rect">
            <a:avLst/>
          </a:prstGeom>
        </p:spPr>
      </p:pic>
    </p:spTree>
    <p:extLst>
      <p:ext uri="{BB962C8B-B14F-4D97-AF65-F5344CB8AC3E}">
        <p14:creationId xmlns:p14="http://schemas.microsoft.com/office/powerpoint/2010/main" val="4009507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225454"/>
            <a:ext cx="6700603" cy="1421928"/>
          </a:xfrm>
          <a:prstGeom prst="rect">
            <a:avLst/>
          </a:prstGeom>
          <a:noFill/>
        </p:spPr>
        <p:txBody>
          <a:bodyPr wrap="square">
            <a:spAutoFit/>
          </a:bodyPr>
          <a:lstStyle/>
          <a:p>
            <a:pPr marL="0" indent="0">
              <a:lnSpc>
                <a:spcPct val="90000"/>
              </a:lnSpc>
              <a:buNone/>
            </a:pPr>
            <a:r>
              <a:rPr lang="en-US" sz="2400" b="1" dirty="0">
                <a:effectLst/>
              </a:rPr>
              <a:t>Evaluating Model’s Result</a:t>
            </a:r>
            <a:r>
              <a:rPr lang="en-US" sz="2400" b="1" dirty="0"/>
              <a:t>:</a:t>
            </a:r>
          </a:p>
          <a:p>
            <a:pPr>
              <a:lnSpc>
                <a:spcPct val="90000"/>
              </a:lnSpc>
            </a:pPr>
            <a:r>
              <a:rPr lang="en-US" dirty="0"/>
              <a:t>Then we created a model with the selected five features and checking some parameters. The OLS Regression Results looks great. Because there are less feature (5) and it help us explain our model clearly, Our R-squared value is still high (0.961).</a:t>
            </a:r>
            <a:endParaRPr lang="en-US" sz="2400" b="1" dirty="0"/>
          </a:p>
        </p:txBody>
      </p:sp>
      <p:pic>
        <p:nvPicPr>
          <p:cNvPr id="4" name="תמונה 3">
            <a:extLst>
              <a:ext uri="{FF2B5EF4-FFF2-40B4-BE49-F238E27FC236}">
                <a16:creationId xmlns:a16="http://schemas.microsoft.com/office/drawing/2014/main" id="{1BE1FA34-041A-4420-A19C-B114CF36DC1F}"/>
              </a:ext>
            </a:extLst>
          </p:cNvPr>
          <p:cNvPicPr>
            <a:picLocks noChangeAspect="1"/>
          </p:cNvPicPr>
          <p:nvPr/>
        </p:nvPicPr>
        <p:blipFill>
          <a:blip r:embed="rId2"/>
          <a:stretch>
            <a:fillRect/>
          </a:stretch>
        </p:blipFill>
        <p:spPr>
          <a:xfrm>
            <a:off x="3122865" y="1732405"/>
            <a:ext cx="4981899" cy="3136481"/>
          </a:xfrm>
          <a:prstGeom prst="rect">
            <a:avLst/>
          </a:prstGeom>
        </p:spPr>
      </p:pic>
    </p:spTree>
    <p:extLst>
      <p:ext uri="{BB962C8B-B14F-4D97-AF65-F5344CB8AC3E}">
        <p14:creationId xmlns:p14="http://schemas.microsoft.com/office/powerpoint/2010/main" val="26204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Conclusion</a:t>
            </a:r>
            <a:endParaRPr lang="he-IL" b="1" dirty="0"/>
          </a:p>
        </p:txBody>
      </p:sp>
    </p:spTree>
    <p:extLst>
      <p:ext uri="{BB962C8B-B14F-4D97-AF65-F5344CB8AC3E}">
        <p14:creationId xmlns:p14="http://schemas.microsoft.com/office/powerpoint/2010/main" val="3684020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397839"/>
            <a:ext cx="6535711" cy="1311128"/>
          </a:xfrm>
          <a:prstGeom prst="rect">
            <a:avLst/>
          </a:prstGeom>
          <a:noFill/>
        </p:spPr>
        <p:txBody>
          <a:bodyPr wrap="square">
            <a:spAutoFit/>
          </a:bodyPr>
          <a:lstStyle/>
          <a:p>
            <a:pPr marL="0" indent="0">
              <a:lnSpc>
                <a:spcPct val="90000"/>
              </a:lnSpc>
              <a:buNone/>
            </a:pPr>
            <a:r>
              <a:rPr lang="en-US" sz="2400" b="1" dirty="0"/>
              <a:t>Compare actual &amp; predicted result:</a:t>
            </a:r>
          </a:p>
          <a:p>
            <a:pPr marL="285750" indent="-285750">
              <a:buFont typeface="Arial" panose="020B0604020202020204" pitchFamily="34" charset="0"/>
              <a:buChar char="•"/>
            </a:pPr>
            <a:r>
              <a:rPr lang="en-US" dirty="0"/>
              <a:t>This is a comparison between actual  &amp; predicted value.</a:t>
            </a:r>
          </a:p>
          <a:p>
            <a:pPr marL="285750" indent="-285750">
              <a:buFont typeface="Arial" panose="020B0604020202020204" pitchFamily="34" charset="0"/>
              <a:buChar char="•"/>
            </a:pPr>
            <a:endParaRPr lang="en-US" dirty="0"/>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8EEF9B40-D027-4756-9C8E-A40D2E3588E0}"/>
              </a:ext>
            </a:extLst>
          </p:cNvPr>
          <p:cNvPicPr>
            <a:picLocks noChangeAspect="1"/>
          </p:cNvPicPr>
          <p:nvPr/>
        </p:nvPicPr>
        <p:blipFill>
          <a:blip r:embed="rId2"/>
          <a:stretch>
            <a:fillRect/>
          </a:stretch>
        </p:blipFill>
        <p:spPr>
          <a:xfrm>
            <a:off x="2923085" y="1452699"/>
            <a:ext cx="4981899" cy="3113686"/>
          </a:xfrm>
          <a:prstGeom prst="rect">
            <a:avLst/>
          </a:prstGeom>
        </p:spPr>
      </p:pic>
    </p:spTree>
    <p:extLst>
      <p:ext uri="{BB962C8B-B14F-4D97-AF65-F5344CB8AC3E}">
        <p14:creationId xmlns:p14="http://schemas.microsoft.com/office/powerpoint/2010/main" val="69085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04214" y="540242"/>
            <a:ext cx="6603167" cy="2142125"/>
          </a:xfrm>
          <a:prstGeom prst="rect">
            <a:avLst/>
          </a:prstGeom>
          <a:noFill/>
        </p:spPr>
        <p:txBody>
          <a:bodyPr wrap="square">
            <a:spAutoFit/>
          </a:bodyPr>
          <a:lstStyle/>
          <a:p>
            <a:pPr marL="0" indent="0">
              <a:lnSpc>
                <a:spcPct val="90000"/>
              </a:lnSpc>
              <a:buNone/>
            </a:pPr>
            <a:r>
              <a:rPr lang="en-US" sz="2400" b="1" dirty="0"/>
              <a:t>Most overvalued players :</a:t>
            </a:r>
          </a:p>
          <a:p>
            <a:pPr marL="0" indent="0">
              <a:buNone/>
            </a:pPr>
            <a:r>
              <a:rPr lang="en-US" dirty="0"/>
              <a:t>Finally Let’s find which players are most over valued and which are most under valued player.</a:t>
            </a:r>
          </a:p>
          <a:p>
            <a:pPr marL="0" indent="0">
              <a:buNone/>
            </a:pPr>
            <a:r>
              <a:rPr lang="en-US" dirty="0"/>
              <a:t>Biggest negative difference is 18 million € for Leo Messi. Actual market value of Leo Messi is 103.5 million € but model predicted value is 121.5 million €.</a:t>
            </a:r>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4CBA1D25-DB43-437B-B7DD-49CB8B650C9A}"/>
              </a:ext>
            </a:extLst>
          </p:cNvPr>
          <p:cNvPicPr>
            <a:picLocks noChangeAspect="1"/>
          </p:cNvPicPr>
          <p:nvPr/>
        </p:nvPicPr>
        <p:blipFill>
          <a:blip r:embed="rId2"/>
          <a:stretch>
            <a:fillRect/>
          </a:stretch>
        </p:blipFill>
        <p:spPr>
          <a:xfrm>
            <a:off x="2781108" y="2500436"/>
            <a:ext cx="1948288" cy="2215945"/>
          </a:xfrm>
          <a:prstGeom prst="rect">
            <a:avLst/>
          </a:prstGeom>
        </p:spPr>
      </p:pic>
      <p:pic>
        <p:nvPicPr>
          <p:cNvPr id="5" name="תמונה 4">
            <a:extLst>
              <a:ext uri="{FF2B5EF4-FFF2-40B4-BE49-F238E27FC236}">
                <a16:creationId xmlns:a16="http://schemas.microsoft.com/office/drawing/2014/main" id="{A616D2A7-28F8-45CC-A3AA-31BC425B3B3B}"/>
              </a:ext>
            </a:extLst>
          </p:cNvPr>
          <p:cNvPicPr>
            <a:picLocks noChangeAspect="1"/>
          </p:cNvPicPr>
          <p:nvPr/>
        </p:nvPicPr>
        <p:blipFill>
          <a:blip r:embed="rId3"/>
          <a:stretch>
            <a:fillRect/>
          </a:stretch>
        </p:blipFill>
        <p:spPr>
          <a:xfrm>
            <a:off x="4824318" y="2412540"/>
            <a:ext cx="3844108" cy="2421788"/>
          </a:xfrm>
          <a:prstGeom prst="rect">
            <a:avLst/>
          </a:prstGeom>
        </p:spPr>
      </p:pic>
    </p:spTree>
    <p:extLst>
      <p:ext uri="{BB962C8B-B14F-4D97-AF65-F5344CB8AC3E}">
        <p14:creationId xmlns:p14="http://schemas.microsoft.com/office/powerpoint/2010/main" val="275326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12416" y="729260"/>
            <a:ext cx="5977842" cy="1505027"/>
          </a:xfrm>
          <a:prstGeom prst="rect">
            <a:avLst/>
          </a:prstGeom>
          <a:noFill/>
        </p:spPr>
        <p:txBody>
          <a:bodyPr wrap="square">
            <a:spAutoFit/>
          </a:bodyPr>
          <a:lstStyle/>
          <a:p>
            <a:pPr>
              <a:lnSpc>
                <a:spcPct val="90000"/>
              </a:lnSpc>
            </a:pPr>
            <a:r>
              <a:rPr lang="en-US" sz="2400" b="1" dirty="0"/>
              <a:t>Most undervalued players :</a:t>
            </a:r>
          </a:p>
          <a:p>
            <a:pPr>
              <a:lnSpc>
                <a:spcPct val="90000"/>
              </a:lnSpc>
            </a:pPr>
            <a:r>
              <a:rPr lang="en-US" dirty="0"/>
              <a:t>Biggest positive difference is 50.56 million € for </a:t>
            </a:r>
            <a:r>
              <a:rPr lang="en-US" dirty="0" err="1"/>
              <a:t>M.Odegaard</a:t>
            </a:r>
            <a:r>
              <a:rPr lang="en-US" dirty="0"/>
              <a:t> Actual market value of </a:t>
            </a:r>
            <a:r>
              <a:rPr lang="en-US" dirty="0" err="1"/>
              <a:t>Odegaard</a:t>
            </a:r>
            <a:r>
              <a:rPr lang="en-US" dirty="0"/>
              <a:t> is 58.5 million € but model predicted value is 7.94 million €.</a:t>
            </a:r>
            <a:endParaRPr lang="he-IL" dirty="0"/>
          </a:p>
          <a:p>
            <a:pPr marL="0" indent="0">
              <a:lnSpc>
                <a:spcPct val="90000"/>
              </a:lnSpc>
              <a:buNone/>
            </a:pPr>
            <a:endParaRPr lang="en-US" sz="2400" b="1" dirty="0"/>
          </a:p>
        </p:txBody>
      </p:sp>
      <p:pic>
        <p:nvPicPr>
          <p:cNvPr id="6" name="תמונה 5">
            <a:extLst>
              <a:ext uri="{FF2B5EF4-FFF2-40B4-BE49-F238E27FC236}">
                <a16:creationId xmlns:a16="http://schemas.microsoft.com/office/drawing/2014/main" id="{90A2015C-581D-4B1A-BFF5-C68F4BE84D89}"/>
              </a:ext>
            </a:extLst>
          </p:cNvPr>
          <p:cNvPicPr>
            <a:picLocks noChangeAspect="1"/>
          </p:cNvPicPr>
          <p:nvPr/>
        </p:nvPicPr>
        <p:blipFill>
          <a:blip r:embed="rId2"/>
          <a:stretch>
            <a:fillRect/>
          </a:stretch>
        </p:blipFill>
        <p:spPr>
          <a:xfrm>
            <a:off x="2599825" y="2089644"/>
            <a:ext cx="2457450" cy="2581275"/>
          </a:xfrm>
          <a:prstGeom prst="rect">
            <a:avLst/>
          </a:prstGeom>
        </p:spPr>
      </p:pic>
      <p:pic>
        <p:nvPicPr>
          <p:cNvPr id="8" name="תמונה 7">
            <a:extLst>
              <a:ext uri="{FF2B5EF4-FFF2-40B4-BE49-F238E27FC236}">
                <a16:creationId xmlns:a16="http://schemas.microsoft.com/office/drawing/2014/main" id="{4C537779-B48C-470B-AE14-A80D48C04F1C}"/>
              </a:ext>
            </a:extLst>
          </p:cNvPr>
          <p:cNvPicPr>
            <a:picLocks noChangeAspect="1"/>
          </p:cNvPicPr>
          <p:nvPr/>
        </p:nvPicPr>
        <p:blipFill>
          <a:blip r:embed="rId3"/>
          <a:stretch>
            <a:fillRect/>
          </a:stretch>
        </p:blipFill>
        <p:spPr>
          <a:xfrm>
            <a:off x="5057275" y="2195512"/>
            <a:ext cx="3988942" cy="2475407"/>
          </a:xfrm>
          <a:prstGeom prst="rect">
            <a:avLst/>
          </a:prstGeom>
        </p:spPr>
      </p:pic>
    </p:spTree>
    <p:extLst>
      <p:ext uri="{BB962C8B-B14F-4D97-AF65-F5344CB8AC3E}">
        <p14:creationId xmlns:p14="http://schemas.microsoft.com/office/powerpoint/2010/main" val="184643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Presenting the prediction questions</a:t>
            </a:r>
            <a:endParaRPr lang="he-IL" b="1" dirty="0">
              <a:solidFill>
                <a:schemeClr val="tx1"/>
              </a:solidFill>
            </a:endParaRPr>
          </a:p>
        </p:txBody>
      </p:sp>
    </p:spTree>
    <p:extLst>
      <p:ext uri="{BB962C8B-B14F-4D97-AF65-F5344CB8AC3E}">
        <p14:creationId xmlns:p14="http://schemas.microsoft.com/office/powerpoint/2010/main" val="3647737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Thank you</a:t>
            </a:r>
            <a:br>
              <a:rPr lang="en-US" dirty="0"/>
            </a:br>
            <a:r>
              <a:rPr lang="en-US" dirty="0"/>
              <a:t>For listening!</a:t>
            </a:r>
            <a:br>
              <a:rPr lang="en-US" dirty="0"/>
            </a:br>
            <a:r>
              <a:rPr lang="en-US" dirty="0">
                <a:sym typeface="Wingdings" panose="05000000000000000000" pitchFamily="2" charset="2"/>
              </a:rPr>
              <a:t></a:t>
            </a:r>
            <a:endParaRPr lang="he-IL" b="1" dirty="0"/>
          </a:p>
        </p:txBody>
      </p:sp>
    </p:spTree>
    <p:extLst>
      <p:ext uri="{BB962C8B-B14F-4D97-AF65-F5344CB8AC3E}">
        <p14:creationId xmlns:p14="http://schemas.microsoft.com/office/powerpoint/2010/main" val="40512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559047" y="736600"/>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solidFill>
                  <a:srgbClr val="292929"/>
                </a:solidFill>
                <a:latin typeface="fell"/>
              </a:rPr>
              <a:t>Research Questions:</a:t>
            </a:r>
          </a:p>
          <a:p>
            <a:pPr marL="0" indent="0">
              <a:buFont typeface="Arial" pitchFamily="34" charset="0"/>
              <a:buNone/>
            </a:pPr>
            <a:endParaRPr lang="en-US" sz="2400" b="1" dirty="0">
              <a:solidFill>
                <a:srgbClr val="292929"/>
              </a:solidFill>
              <a:latin typeface="fell"/>
            </a:endParaRPr>
          </a:p>
          <a:p>
            <a:r>
              <a:rPr lang="en-US" sz="1800" dirty="0">
                <a:solidFill>
                  <a:srgbClr val="292929"/>
                </a:solidFill>
                <a:latin typeface="fell"/>
              </a:rPr>
              <a:t>Can we predict the expected football player’s market value? </a:t>
            </a:r>
          </a:p>
          <a:p>
            <a:r>
              <a:rPr lang="en-US" sz="1800" dirty="0">
                <a:solidFill>
                  <a:srgbClr val="292929"/>
                </a:solidFill>
                <a:latin typeface="fell"/>
              </a:rPr>
              <a:t>Can we determine which players are overvalued or undervalued?</a:t>
            </a:r>
          </a:p>
          <a:p>
            <a:pPr marL="0" indent="0">
              <a:buFont typeface="Arial" pitchFamily="34" charset="0"/>
              <a:buNone/>
            </a:pPr>
            <a:endParaRPr lang="en-US" sz="1800" dirty="0"/>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208335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Web Scraping</a:t>
            </a:r>
            <a:endParaRPr lang="he-IL" b="1" dirty="0">
              <a:solidFill>
                <a:schemeClr val="tx1"/>
              </a:solidFill>
            </a:endParaRPr>
          </a:p>
        </p:txBody>
      </p:sp>
    </p:spTree>
    <p:extLst>
      <p:ext uri="{BB962C8B-B14F-4D97-AF65-F5344CB8AC3E}">
        <p14:creationId xmlns:p14="http://schemas.microsoft.com/office/powerpoint/2010/main" val="354830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51962" y="339254"/>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rgbClr val="292929"/>
                </a:solidFill>
                <a:latin typeface="fell"/>
              </a:rPr>
              <a:t>Data source:</a:t>
            </a:r>
          </a:p>
          <a:p>
            <a:r>
              <a:rPr lang="en-US" sz="1800" kern="1200" dirty="0">
                <a:latin typeface="+mn-lt"/>
                <a:ea typeface="+mn-ea"/>
                <a:cs typeface="+mn-cs"/>
              </a:rPr>
              <a:t>In this project we used </a:t>
            </a:r>
            <a:r>
              <a:rPr lang="en-US" sz="1800" b="1" u="sng" kern="1200" dirty="0">
                <a:solidFill>
                  <a:schemeClr val="tx2"/>
                </a:solidFill>
                <a:latin typeface="+mn-lt"/>
                <a:ea typeface="+mn-ea"/>
                <a:cs typeface="+mn-cs"/>
                <a:hlinkClick r:id="rId2">
                  <a:extLst>
                    <a:ext uri="{A12FA001-AC4F-418D-AE19-62706E023703}">
                      <ahyp:hlinkClr xmlns:ahyp="http://schemas.microsoft.com/office/drawing/2018/hyperlinkcolor" val="tx"/>
                    </a:ext>
                  </a:extLst>
                </a:hlinkClick>
              </a:rPr>
              <a:t>sofifa</a:t>
            </a:r>
            <a:r>
              <a:rPr lang="en-US" sz="1800" kern="1200" dirty="0">
                <a:latin typeface="+mn-lt"/>
                <a:ea typeface="+mn-ea"/>
                <a:cs typeface="+mn-cs"/>
              </a:rPr>
              <a:t> dataset:</a:t>
            </a:r>
          </a:p>
          <a:p>
            <a:r>
              <a:rPr lang="en-US" sz="1800" kern="1200" dirty="0">
                <a:latin typeface="+mn-lt"/>
                <a:ea typeface="+mn-ea"/>
                <a:cs typeface="+mn-cs"/>
              </a:rPr>
              <a:t>Main page of sofifa shown below.</a:t>
            </a: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19F62440-C341-41E6-A6E7-9CAAA144DEFF}"/>
              </a:ext>
            </a:extLst>
          </p:cNvPr>
          <p:cNvPicPr>
            <a:picLocks noChangeAspect="1"/>
          </p:cNvPicPr>
          <p:nvPr/>
        </p:nvPicPr>
        <p:blipFill>
          <a:blip r:embed="rId3"/>
          <a:stretch>
            <a:fillRect/>
          </a:stretch>
        </p:blipFill>
        <p:spPr>
          <a:xfrm>
            <a:off x="2660762" y="1758640"/>
            <a:ext cx="6123475" cy="2571859"/>
          </a:xfrm>
          <a:prstGeom prst="rect">
            <a:avLst/>
          </a:prstGeom>
        </p:spPr>
      </p:pic>
    </p:spTree>
    <p:extLst>
      <p:ext uri="{BB962C8B-B14F-4D97-AF65-F5344CB8AC3E}">
        <p14:creationId xmlns:p14="http://schemas.microsoft.com/office/powerpoint/2010/main" val="241535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Scarping process:</a:t>
            </a:r>
          </a:p>
          <a:p>
            <a:pPr>
              <a:lnSpc>
                <a:spcPct val="90000"/>
              </a:lnSpc>
              <a:spcBef>
                <a:spcPts val="1000"/>
              </a:spcBef>
            </a:pPr>
            <a:r>
              <a:rPr lang="en-US" sz="1800" dirty="0"/>
              <a:t>The main page includes players data, and we saw that each page has 60 players. So we build a “for” loop to get all players from the site. We used </a:t>
            </a:r>
            <a:r>
              <a:rPr lang="en-US" sz="1800" dirty="0" err="1"/>
              <a:t>BeautifulSoup</a:t>
            </a:r>
            <a:r>
              <a:rPr lang="en-US" sz="1800" dirty="0"/>
              <a:t> python library to scrape data.</a:t>
            </a:r>
          </a:p>
          <a:p>
            <a:pPr marL="0" indent="0">
              <a:buFont typeface="Arial" pitchFamily="34" charset="0"/>
              <a:buNone/>
            </a:pPr>
            <a:endParaRPr lang="en-US" dirty="0"/>
          </a:p>
          <a:p>
            <a:endParaRPr lang="en-US" dirty="0"/>
          </a:p>
        </p:txBody>
      </p:sp>
      <p:pic>
        <p:nvPicPr>
          <p:cNvPr id="5" name="תמונה 4">
            <a:extLst>
              <a:ext uri="{FF2B5EF4-FFF2-40B4-BE49-F238E27FC236}">
                <a16:creationId xmlns:a16="http://schemas.microsoft.com/office/drawing/2014/main" id="{8DD47BA3-F8EE-4347-8DC5-12D734064CA9}"/>
              </a:ext>
            </a:extLst>
          </p:cNvPr>
          <p:cNvPicPr>
            <a:picLocks noChangeAspect="1"/>
          </p:cNvPicPr>
          <p:nvPr/>
        </p:nvPicPr>
        <p:blipFill>
          <a:blip r:embed="rId2"/>
          <a:stretch>
            <a:fillRect/>
          </a:stretch>
        </p:blipFill>
        <p:spPr>
          <a:xfrm>
            <a:off x="2775926" y="2108025"/>
            <a:ext cx="5206335" cy="2459991"/>
          </a:xfrm>
          <a:prstGeom prst="rect">
            <a:avLst/>
          </a:prstGeom>
        </p:spPr>
      </p:pic>
    </p:spTree>
    <p:extLst>
      <p:ext uri="{BB962C8B-B14F-4D97-AF65-F5344CB8AC3E}">
        <p14:creationId xmlns:p14="http://schemas.microsoft.com/office/powerpoint/2010/main" val="340416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Data Cleaning</a:t>
            </a:r>
            <a:endParaRPr lang="he-IL" b="1" dirty="0"/>
          </a:p>
        </p:txBody>
      </p:sp>
    </p:spTree>
    <p:extLst>
      <p:ext uri="{BB962C8B-B14F-4D97-AF65-F5344CB8AC3E}">
        <p14:creationId xmlns:p14="http://schemas.microsoft.com/office/powerpoint/2010/main" val="385551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Remove duplicates:</a:t>
            </a:r>
          </a:p>
          <a:p>
            <a:pPr>
              <a:lnSpc>
                <a:spcPct val="90000"/>
              </a:lnSpc>
              <a:spcBef>
                <a:spcPts val="1000"/>
              </a:spcBef>
            </a:pPr>
            <a:r>
              <a:rPr lang="en-US" sz="1800" dirty="0"/>
              <a:t>We checked the number of rows and dropped duplicate rows. Finally we scraped </a:t>
            </a:r>
            <a:r>
              <a:rPr lang="en-US" sz="1800" b="1" dirty="0"/>
              <a:t>17,725</a:t>
            </a:r>
            <a:r>
              <a:rPr lang="en-US" sz="1800" dirty="0"/>
              <a:t> unique players from sofifa.</a:t>
            </a:r>
          </a:p>
          <a:p>
            <a:pPr marL="0" indent="0">
              <a:buNone/>
            </a:pPr>
            <a:endParaRPr lang="en-US" sz="1800" dirty="0"/>
          </a:p>
          <a:p>
            <a:pPr marL="0" indent="0">
              <a:buFont typeface="Arial" pitchFamily="34" charset="0"/>
              <a:buNone/>
            </a:pPr>
            <a:endParaRPr lang="en-US" dirty="0"/>
          </a:p>
          <a:p>
            <a:endParaRPr lang="en-US" dirty="0"/>
          </a:p>
        </p:txBody>
      </p:sp>
      <p:pic>
        <p:nvPicPr>
          <p:cNvPr id="6" name="תמונה 5">
            <a:extLst>
              <a:ext uri="{FF2B5EF4-FFF2-40B4-BE49-F238E27FC236}">
                <a16:creationId xmlns:a16="http://schemas.microsoft.com/office/drawing/2014/main" id="{264A7736-73D7-44D7-8C10-06B9C73C4822}"/>
              </a:ext>
            </a:extLst>
          </p:cNvPr>
          <p:cNvPicPr>
            <a:picLocks noChangeAspect="1"/>
          </p:cNvPicPr>
          <p:nvPr/>
        </p:nvPicPr>
        <p:blipFill>
          <a:blip r:embed="rId2"/>
          <a:stretch>
            <a:fillRect/>
          </a:stretch>
        </p:blipFill>
        <p:spPr>
          <a:xfrm>
            <a:off x="2712743" y="1985585"/>
            <a:ext cx="5437231" cy="2249135"/>
          </a:xfrm>
          <a:prstGeom prst="rect">
            <a:avLst/>
          </a:prstGeom>
        </p:spPr>
      </p:pic>
    </p:spTree>
    <p:extLst>
      <p:ext uri="{BB962C8B-B14F-4D97-AF65-F5344CB8AC3E}">
        <p14:creationId xmlns:p14="http://schemas.microsoft.com/office/powerpoint/2010/main" val="92685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‫הצגה על המסך (16:9)</PresentationFormat>
  <Paragraphs>111</Paragraphs>
  <Slides>30</Slides>
  <Notes>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30</vt:i4>
      </vt:variant>
    </vt:vector>
  </HeadingPairs>
  <TitlesOfParts>
    <vt:vector size="35" baseType="lpstr">
      <vt:lpstr>Arial</vt:lpstr>
      <vt:lpstr>Calibri</vt:lpstr>
      <vt:lpstr>Courier New</vt:lpstr>
      <vt:lpstr>fell</vt:lpstr>
      <vt:lpstr>Office Theme</vt:lpstr>
      <vt:lpstr>FIFA 21 Data mining and ML  Final project</vt:lpstr>
      <vt:lpstr>Timeline</vt:lpstr>
      <vt:lpstr>Presenting the prediction questions</vt:lpstr>
      <vt:lpstr>מצגת של PowerPoint‏</vt:lpstr>
      <vt:lpstr>Web Scraping</vt:lpstr>
      <vt:lpstr>מצגת של PowerPoint‏</vt:lpstr>
      <vt:lpstr>מצגת של PowerPoint‏</vt:lpstr>
      <vt:lpstr>Data Cleaning</vt:lpstr>
      <vt:lpstr>מצגת של PowerPoint‏</vt:lpstr>
      <vt:lpstr>מצגת של PowerPoint‏</vt:lpstr>
      <vt:lpstr>מצגת של PowerPoint‏</vt:lpstr>
      <vt:lpstr>מצגת של PowerPoint‏</vt:lpstr>
      <vt:lpstr>Exploratory data analysis</vt:lpstr>
      <vt:lpstr>מצגת של PowerPoint‏</vt:lpstr>
      <vt:lpstr>מצגת של PowerPoint‏</vt:lpstr>
      <vt:lpstr>מצגת של PowerPoint‏</vt:lpstr>
      <vt:lpstr>מצגת של PowerPoint‏</vt:lpstr>
      <vt:lpstr>Machine Learning- Building a model</vt:lpstr>
      <vt:lpstr>מצגת של PowerPoint‏</vt:lpstr>
      <vt:lpstr>מצגת של PowerPoint‏</vt:lpstr>
      <vt:lpstr>Machine Learning- Evaluating Model</vt:lpstr>
      <vt:lpstr>מצגת של PowerPoint‏</vt:lpstr>
      <vt:lpstr>מצגת של PowerPoint‏</vt:lpstr>
      <vt:lpstr>מצגת של PowerPoint‏</vt:lpstr>
      <vt:lpstr>מצגת של PowerPoint‏</vt:lpstr>
      <vt:lpstr>Conclusion</vt:lpstr>
      <vt:lpstr>מצגת של PowerPoint‏</vt:lpstr>
      <vt:lpstr>מצגת של PowerPoint‏</vt:lpstr>
      <vt:lpstr>מצגת של PowerPoint‏</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2021-05-23T11:33:42Z</dcterms:created>
  <dcterms:modified xsi:type="dcterms:W3CDTF">2021-06-02T21:39:45Z</dcterms:modified>
</cp:coreProperties>
</file>