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E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002EEB-7492-4357-9EAE-709428F52167}" type="datetimeFigureOut">
              <a:rPr lang="en-GB" smtClean="0"/>
              <a:t>13/07/2017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75552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002EEB-7492-4357-9EAE-709428F52167}" type="datetimeFigureOut">
              <a:rPr lang="en-GB" smtClean="0"/>
              <a:t>13/07/2017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288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002EEB-7492-4357-9EAE-709428F52167}" type="datetimeFigureOut">
              <a:rPr lang="en-GB" smtClean="0"/>
              <a:t>13/07/2017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337848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002EEB-7492-4357-9EAE-709428F52167}" type="datetimeFigureOut">
              <a:rPr lang="en-GB" smtClean="0"/>
              <a:t>13/07/2017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18354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02EEB-7492-4357-9EAE-709428F52167}" type="datetimeFigureOut">
              <a:rPr lang="en-GB" smtClean="0"/>
              <a:t>13/07/2017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392602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002EEB-7492-4357-9EAE-709428F52167}" type="datetimeFigureOut">
              <a:rPr lang="en-GB" smtClean="0"/>
              <a:t>13/07/2017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101619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002EEB-7492-4357-9EAE-709428F52167}" type="datetimeFigureOut">
              <a:rPr lang="en-GB" smtClean="0"/>
              <a:t>13/07/2017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25313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002EEB-7492-4357-9EAE-709428F52167}" type="datetimeFigureOut">
              <a:rPr lang="en-GB" smtClean="0"/>
              <a:t>13/07/2017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101228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02EEB-7492-4357-9EAE-709428F52167}" type="datetimeFigureOut">
              <a:rPr lang="en-GB" smtClean="0"/>
              <a:t>13/07/2017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184899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02EEB-7492-4357-9EAE-709428F52167}" type="datetimeFigureOut">
              <a:rPr lang="en-GB" smtClean="0"/>
              <a:t>13/07/2017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41915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02EEB-7492-4357-9EAE-709428F52167}" type="datetimeFigureOut">
              <a:rPr lang="en-GB" smtClean="0"/>
              <a:t>13/07/2017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9847B-AF07-4352-90E9-1CDA082220D0}" type="slidenum">
              <a:rPr lang="en-GB" smtClean="0"/>
              <a:t>‹#›</a:t>
            </a:fld>
            <a:endParaRPr lang="en-GB"/>
          </a:p>
        </p:txBody>
      </p:sp>
    </p:spTree>
    <p:extLst>
      <p:ext uri="{BB962C8B-B14F-4D97-AF65-F5344CB8AC3E}">
        <p14:creationId xmlns:p14="http://schemas.microsoft.com/office/powerpoint/2010/main" val="410630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02EEB-7492-4357-9EAE-709428F52167}" type="datetimeFigureOut">
              <a:rPr lang="en-GB" smtClean="0"/>
              <a:t>13/07/2017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9847B-AF07-4352-90E9-1CDA082220D0}" type="slidenum">
              <a:rPr lang="en-GB" smtClean="0"/>
              <a:t>‹#›</a:t>
            </a:fld>
            <a:endParaRPr lang="en-GB"/>
          </a:p>
        </p:txBody>
      </p:sp>
    </p:spTree>
    <p:extLst>
      <p:ext uri="{BB962C8B-B14F-4D97-AF65-F5344CB8AC3E}">
        <p14:creationId xmlns:p14="http://schemas.microsoft.com/office/powerpoint/2010/main" val="293377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782" y="551688"/>
            <a:ext cx="8669706" cy="4247317"/>
          </a:xfrm>
          <a:prstGeom prst="rect">
            <a:avLst/>
          </a:prstGeom>
        </p:spPr>
        <p:txBody>
          <a:bodyPr wrap="square">
            <a:spAutoFit/>
          </a:bodyPr>
          <a:lstStyle/>
          <a:p>
            <a:r>
              <a:rPr lang="en-GB" sz="1000" dirty="0" smtClean="0"/>
              <a:t>The system for Continuous Integration of all Database and ETL changes relies on a variety of technologies:  Anthill for nightly builds,  Ant for orchestration, </a:t>
            </a:r>
            <a:r>
              <a:rPr lang="en-GB" sz="1000" dirty="0" err="1" smtClean="0"/>
              <a:t>SQLUnit</a:t>
            </a:r>
            <a:r>
              <a:rPr lang="en-GB" sz="1000" dirty="0" smtClean="0"/>
              <a:t> for unit testing, and </a:t>
            </a:r>
            <a:r>
              <a:rPr lang="en-GB" sz="1000" dirty="0" err="1" smtClean="0"/>
              <a:t>Informatica</a:t>
            </a:r>
            <a:r>
              <a:rPr lang="en-GB" sz="1000" dirty="0" smtClean="0"/>
              <a:t> web services for remotely launching workflows.  Test suites are managed via Ant scripts, which orchestrate the following tasks for each ETL workflow:</a:t>
            </a:r>
          </a:p>
          <a:p>
            <a:endParaRPr lang="en-GB" sz="1000" dirty="0" smtClean="0"/>
          </a:p>
          <a:p>
            <a:pPr marL="685800" lvl="1" indent="-228600">
              <a:buFont typeface="+mj-lt"/>
              <a:buAutoNum type="arabicPeriod"/>
            </a:pPr>
            <a:r>
              <a:rPr lang="en-GB" sz="1000" dirty="0" smtClean="0"/>
              <a:t>Set up the testing environment with seed data.</a:t>
            </a:r>
          </a:p>
          <a:p>
            <a:pPr marL="685800" lvl="1" indent="-228600">
              <a:buFont typeface="+mj-lt"/>
              <a:buAutoNum type="arabicPeriod"/>
            </a:pPr>
            <a:r>
              <a:rPr lang="en-GB" sz="1000" dirty="0" smtClean="0"/>
              <a:t>Ensure that any system-level preconditions for the ETL being tested are met.</a:t>
            </a:r>
          </a:p>
          <a:p>
            <a:pPr marL="685800" lvl="1" indent="-228600">
              <a:buFont typeface="+mj-lt"/>
              <a:buAutoNum type="arabicPeriod"/>
            </a:pPr>
            <a:r>
              <a:rPr lang="en-GB" sz="1000" dirty="0" smtClean="0"/>
              <a:t>Execute the ETL</a:t>
            </a:r>
          </a:p>
          <a:p>
            <a:pPr marL="685800" lvl="1" indent="-228600">
              <a:buFont typeface="+mj-lt"/>
              <a:buAutoNum type="arabicPeriod"/>
            </a:pPr>
            <a:r>
              <a:rPr lang="en-GB" sz="1000" dirty="0" smtClean="0"/>
              <a:t>Execute a series of unit tests</a:t>
            </a:r>
          </a:p>
          <a:p>
            <a:pPr marL="685800" lvl="1" indent="-228600">
              <a:buFont typeface="+mj-lt"/>
              <a:buAutoNum type="arabicPeriod"/>
            </a:pPr>
            <a:r>
              <a:rPr lang="en-GB" sz="1000" dirty="0" err="1" smtClean="0"/>
              <a:t>Cleanup</a:t>
            </a:r>
            <a:r>
              <a:rPr lang="en-GB" sz="1000" dirty="0" smtClean="0"/>
              <a:t> the environment so that any data changes made as a result of these steps are removed.</a:t>
            </a:r>
          </a:p>
          <a:p>
            <a:r>
              <a:rPr lang="en-GB" sz="1000" dirty="0" smtClean="0"/>
              <a:t> </a:t>
            </a:r>
          </a:p>
          <a:p>
            <a:pPr marL="171450" indent="-171450">
              <a:buFont typeface="Arial" panose="020B0604020202020204" pitchFamily="34" charset="0"/>
              <a:buChar char="•"/>
            </a:pPr>
            <a:r>
              <a:rPr lang="en-GB" sz="1000" dirty="0" smtClean="0"/>
              <a:t>A central application (</a:t>
            </a:r>
            <a:r>
              <a:rPr lang="en-GB" sz="1000" b="1" dirty="0" smtClean="0"/>
              <a:t>Anthill</a:t>
            </a:r>
            <a:r>
              <a:rPr lang="en-GB" sz="1000" dirty="0" smtClean="0"/>
              <a:t>) controls the scheduling of test runs, and provides an online reporting interface where results can be reviewed.  </a:t>
            </a:r>
          </a:p>
          <a:p>
            <a:pPr marL="171450" indent="-171450">
              <a:buFont typeface="Arial" panose="020B0604020202020204" pitchFamily="34" charset="0"/>
              <a:buChar char="•"/>
            </a:pPr>
            <a:r>
              <a:rPr lang="en-GB" sz="1000" dirty="0" smtClean="0"/>
              <a:t>A history of test runs is also maintained.  Test results are also delivered to the development team via email, and the team treats automated testing failures as the top priority in its daily work.   </a:t>
            </a:r>
          </a:p>
          <a:p>
            <a:pPr marL="171450" indent="-171450">
              <a:buFont typeface="Arial" panose="020B0604020202020204" pitchFamily="34" charset="0"/>
              <a:buChar char="•"/>
            </a:pPr>
            <a:r>
              <a:rPr lang="en-GB" sz="1000" dirty="0" smtClean="0"/>
              <a:t>At any one time the team will have multiple warehouse releases in flight, each of which gets its own Continuous Integration test runs set up in Anthill.</a:t>
            </a:r>
          </a:p>
          <a:p>
            <a:pPr marL="171450" indent="-171450">
              <a:buFont typeface="Arial" panose="020B0604020202020204" pitchFamily="34" charset="0"/>
              <a:buChar char="•"/>
            </a:pPr>
            <a:r>
              <a:rPr lang="en-GB" sz="1000" dirty="0" smtClean="0"/>
              <a:t>At the time of this writing, more than 10,000 tests are run under automation against various versions of Cobalt’s BI codebase.  </a:t>
            </a:r>
          </a:p>
          <a:p>
            <a:pPr marL="171450" indent="-171450">
              <a:buFont typeface="Arial" panose="020B0604020202020204" pitchFamily="34" charset="0"/>
              <a:buChar char="•"/>
            </a:pPr>
            <a:r>
              <a:rPr lang="en-GB" sz="1000" dirty="0" smtClean="0"/>
              <a:t>Database level tests confirm that DB structures, indexes, grants, and other objects are appropriate after DB deployments.  </a:t>
            </a:r>
          </a:p>
          <a:p>
            <a:pPr marL="171450" indent="-171450">
              <a:buFont typeface="Arial" panose="020B0604020202020204" pitchFamily="34" charset="0"/>
              <a:buChar char="•"/>
            </a:pPr>
            <a:r>
              <a:rPr lang="en-GB" sz="1000" dirty="0" smtClean="0"/>
              <a:t>ETL tests confirm that processing rules and policies are enforced, and that dependencies between ETLs are accounted for. </a:t>
            </a:r>
          </a:p>
          <a:p>
            <a:pPr marL="171450" indent="-171450">
              <a:buFont typeface="Arial" panose="020B0604020202020204" pitchFamily="34" charset="0"/>
              <a:buChar char="•"/>
            </a:pPr>
            <a:r>
              <a:rPr lang="en-GB" sz="1000" dirty="0" smtClean="0"/>
              <a:t> In the spirit of Test Driven Development, new tests are added to the suite early in new projects rather than after coding is complete.</a:t>
            </a:r>
          </a:p>
          <a:p>
            <a:endParaRPr lang="en-GB" sz="1000" dirty="0" smtClean="0"/>
          </a:p>
          <a:p>
            <a:pPr marL="171450" indent="-171450">
              <a:buFont typeface="Arial" panose="020B0604020202020204" pitchFamily="34" charset="0"/>
              <a:buChar char="•"/>
            </a:pPr>
            <a:r>
              <a:rPr lang="en-GB" sz="1000" dirty="0" smtClean="0"/>
              <a:t>This automated testing “safety net” has enabled a number of major changes for the Intelligence product team, all of which have had a direct and very positive business impact.  </a:t>
            </a:r>
          </a:p>
          <a:p>
            <a:pPr marL="171450" indent="-171450">
              <a:buFont typeface="Arial" panose="020B0604020202020204" pitchFamily="34" charset="0"/>
              <a:buChar char="•"/>
            </a:pPr>
            <a:r>
              <a:rPr lang="en-GB" sz="1000" dirty="0" smtClean="0"/>
              <a:t>Our ability to execute thousands of tests against any change in an hour or two has shortened project turnaround time dramatically.  </a:t>
            </a:r>
          </a:p>
          <a:p>
            <a:pPr marL="171450" indent="-171450">
              <a:buFont typeface="Arial" panose="020B0604020202020204" pitchFamily="34" charset="0"/>
              <a:buChar char="•"/>
            </a:pPr>
            <a:r>
              <a:rPr lang="en-GB" sz="1000" dirty="0" smtClean="0"/>
              <a:t> Developers have an easy way to get near real time feedback on the impact of their changes, which has improved their efficiency.  </a:t>
            </a:r>
          </a:p>
          <a:p>
            <a:pPr marL="171450" indent="-171450">
              <a:buFont typeface="Arial" panose="020B0604020202020204" pitchFamily="34" charset="0"/>
              <a:buChar char="•"/>
            </a:pPr>
            <a:r>
              <a:rPr lang="en-GB" sz="1000" dirty="0" smtClean="0"/>
              <a:t>Production quality has improved through more test coverage, and because executing the tests via software ensures consistency.</a:t>
            </a:r>
          </a:p>
          <a:p>
            <a:endParaRPr lang="en-GB" sz="1000" dirty="0" smtClean="0"/>
          </a:p>
          <a:p>
            <a:pPr marL="171450" indent="-171450">
              <a:buFont typeface="Arial" panose="020B0604020202020204" pitchFamily="34" charset="0"/>
              <a:buChar char="•"/>
            </a:pPr>
            <a:r>
              <a:rPr lang="en-GB" sz="1000" dirty="0" smtClean="0"/>
              <a:t>Finally, testing has moved far enough upstream in the development process that the need for a separate testing team has been removed.  </a:t>
            </a:r>
          </a:p>
          <a:p>
            <a:pPr marL="171450" indent="-171450">
              <a:buFont typeface="Arial" panose="020B0604020202020204" pitchFamily="34" charset="0"/>
              <a:buChar char="•"/>
            </a:pPr>
            <a:r>
              <a:rPr lang="en-GB" sz="1000" dirty="0" smtClean="0"/>
              <a:t>Headcount that used to be allocated towards a “QA” are now fully devoted to Intelligence roadmap development.</a:t>
            </a:r>
            <a:endParaRPr lang="en-GB" sz="1000" dirty="0"/>
          </a:p>
        </p:txBody>
      </p:sp>
    </p:spTree>
    <p:extLst>
      <p:ext uri="{BB962C8B-B14F-4D97-AF65-F5344CB8AC3E}">
        <p14:creationId xmlns:p14="http://schemas.microsoft.com/office/powerpoint/2010/main" val="1965138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67544" y="548680"/>
            <a:ext cx="4392488"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GB" sz="1100" dirty="0" smtClean="0"/>
              <a:t>Automatically build code, code review and then Deploy into DEV3 and QA Environments.</a:t>
            </a:r>
            <a:endParaRPr lang="en-GB" sz="1100" dirty="0"/>
          </a:p>
        </p:txBody>
      </p:sp>
      <p:sp>
        <p:nvSpPr>
          <p:cNvPr id="5" name="Rounded Rectangle 4"/>
          <p:cNvSpPr/>
          <p:nvPr/>
        </p:nvSpPr>
        <p:spPr>
          <a:xfrm>
            <a:off x="1331640" y="1556792"/>
            <a:ext cx="4392488"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GB" sz="1100" dirty="0" smtClean="0"/>
              <a:t>Unit, Functional </a:t>
            </a:r>
            <a:r>
              <a:rPr lang="en-GB" sz="1100" dirty="0"/>
              <a:t>test  and Regression tests based on the test suites</a:t>
            </a:r>
          </a:p>
        </p:txBody>
      </p:sp>
      <p:sp>
        <p:nvSpPr>
          <p:cNvPr id="6" name="Rounded Rectangle 5"/>
          <p:cNvSpPr/>
          <p:nvPr/>
        </p:nvSpPr>
        <p:spPr>
          <a:xfrm>
            <a:off x="2123728" y="2739623"/>
            <a:ext cx="4392488" cy="6480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GB" sz="1100" dirty="0"/>
              <a:t>Report all the test results with metrics in a centralized web portal</a:t>
            </a:r>
          </a:p>
        </p:txBody>
      </p:sp>
      <p:sp>
        <p:nvSpPr>
          <p:cNvPr id="7" name="Rounded Rectangle 6"/>
          <p:cNvSpPr/>
          <p:nvPr/>
        </p:nvSpPr>
        <p:spPr>
          <a:xfrm>
            <a:off x="2843808" y="3717032"/>
            <a:ext cx="4392488" cy="6480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GB" sz="1100" dirty="0"/>
              <a:t>CI will be one of the entry criteria for Production Deployment to ensure smooth production run</a:t>
            </a:r>
          </a:p>
        </p:txBody>
      </p:sp>
      <p:sp>
        <p:nvSpPr>
          <p:cNvPr id="8" name="Rounded Rectangle 7"/>
          <p:cNvSpPr/>
          <p:nvPr/>
        </p:nvSpPr>
        <p:spPr>
          <a:xfrm>
            <a:off x="3635896" y="4797152"/>
            <a:ext cx="4392488" cy="6480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GB" sz="1100" dirty="0" smtClean="0"/>
              <a:t>DA/QA to add new Sanity  and functional test cases when required</a:t>
            </a:r>
            <a:endParaRPr lang="en-GB" sz="1100" dirty="0"/>
          </a:p>
        </p:txBody>
      </p:sp>
      <p:sp>
        <p:nvSpPr>
          <p:cNvPr id="9" name="Down Arrow 8"/>
          <p:cNvSpPr/>
          <p:nvPr/>
        </p:nvSpPr>
        <p:spPr>
          <a:xfrm>
            <a:off x="4427984" y="1052736"/>
            <a:ext cx="432048" cy="648072"/>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5312382" y="2151013"/>
            <a:ext cx="432048" cy="648072"/>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084168" y="3212976"/>
            <a:ext cx="432048" cy="648072"/>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6804248" y="4243144"/>
            <a:ext cx="432048" cy="648072"/>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55272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279449" y="402372"/>
            <a:ext cx="1296144" cy="32403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000" dirty="0"/>
          </a:p>
        </p:txBody>
      </p:sp>
      <p:sp>
        <p:nvSpPr>
          <p:cNvPr id="5" name="Rectangle 4"/>
          <p:cNvSpPr/>
          <p:nvPr/>
        </p:nvSpPr>
        <p:spPr>
          <a:xfrm>
            <a:off x="2183818" y="416839"/>
            <a:ext cx="4044366" cy="18478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dirty="0"/>
          </a:p>
        </p:txBody>
      </p:sp>
      <p:sp>
        <p:nvSpPr>
          <p:cNvPr id="6" name="Rectangle 5"/>
          <p:cNvSpPr/>
          <p:nvPr/>
        </p:nvSpPr>
        <p:spPr>
          <a:xfrm>
            <a:off x="7164288" y="889512"/>
            <a:ext cx="1728192" cy="423167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7" name="Rectangle 6"/>
          <p:cNvSpPr/>
          <p:nvPr/>
        </p:nvSpPr>
        <p:spPr>
          <a:xfrm>
            <a:off x="2634621" y="4417554"/>
            <a:ext cx="4032448" cy="172819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8" name="Flowchart: Decision 7"/>
          <p:cNvSpPr/>
          <p:nvPr/>
        </p:nvSpPr>
        <p:spPr>
          <a:xfrm>
            <a:off x="1751770" y="4653136"/>
            <a:ext cx="864096" cy="936104"/>
          </a:xfrm>
          <a:prstGeom prst="flowChartDecisi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800" b="1" dirty="0" smtClean="0">
                <a:solidFill>
                  <a:schemeClr val="tx1"/>
                </a:solidFill>
              </a:rPr>
              <a:t>Audit</a:t>
            </a:r>
            <a:endParaRPr lang="en-GB" sz="800" b="1" dirty="0">
              <a:solidFill>
                <a:schemeClr val="tx1"/>
              </a:solidFill>
            </a:endParaRPr>
          </a:p>
        </p:txBody>
      </p:sp>
      <p:sp>
        <p:nvSpPr>
          <p:cNvPr id="9" name="Flowchart: Process 8"/>
          <p:cNvSpPr/>
          <p:nvPr/>
        </p:nvSpPr>
        <p:spPr>
          <a:xfrm>
            <a:off x="279449" y="4725144"/>
            <a:ext cx="980183" cy="864096"/>
          </a:xfrm>
          <a:prstGeom prst="flowChartProcess">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GB" sz="1000" dirty="0" smtClean="0"/>
              <a:t>Release/Deployment Team</a:t>
            </a:r>
            <a:endParaRPr lang="en-GB" sz="1000" dirty="0"/>
          </a:p>
        </p:txBody>
      </p:sp>
      <p:sp>
        <p:nvSpPr>
          <p:cNvPr id="10" name="Flowchart: Process 9"/>
          <p:cNvSpPr/>
          <p:nvPr/>
        </p:nvSpPr>
        <p:spPr>
          <a:xfrm>
            <a:off x="539552" y="908720"/>
            <a:ext cx="720080" cy="2096630"/>
          </a:xfrm>
          <a:prstGeom prst="flowChartProcess">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GB" sz="3200" dirty="0" smtClean="0"/>
              <a:t>NETEZZA</a:t>
            </a:r>
            <a:endParaRPr lang="en-GB" sz="3200" dirty="0"/>
          </a:p>
        </p:txBody>
      </p:sp>
      <p:sp>
        <p:nvSpPr>
          <p:cNvPr id="12" name="Flowchart: Process 11"/>
          <p:cNvSpPr/>
          <p:nvPr/>
        </p:nvSpPr>
        <p:spPr>
          <a:xfrm>
            <a:off x="2411760" y="1448780"/>
            <a:ext cx="720080" cy="396044"/>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13" name="Flowchart: Process 12"/>
          <p:cNvSpPr/>
          <p:nvPr/>
        </p:nvSpPr>
        <p:spPr>
          <a:xfrm>
            <a:off x="3203848" y="1011922"/>
            <a:ext cx="720080" cy="396044"/>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14" name="Flowchart: Process 13"/>
          <p:cNvSpPr/>
          <p:nvPr/>
        </p:nvSpPr>
        <p:spPr>
          <a:xfrm>
            <a:off x="4131400" y="1447701"/>
            <a:ext cx="720080" cy="396044"/>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15" name="Flowchart: Process 14"/>
          <p:cNvSpPr/>
          <p:nvPr/>
        </p:nvSpPr>
        <p:spPr>
          <a:xfrm>
            <a:off x="4918023" y="958079"/>
            <a:ext cx="720080" cy="396044"/>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16" name="Circular Arrow 15"/>
          <p:cNvSpPr/>
          <p:nvPr/>
        </p:nvSpPr>
        <p:spPr>
          <a:xfrm>
            <a:off x="3602538" y="422202"/>
            <a:ext cx="869281" cy="810090"/>
          </a:xfrm>
          <a:prstGeom prst="circular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solidFill>
                <a:schemeClr val="tx1"/>
              </a:solidFill>
            </a:endParaRPr>
          </a:p>
        </p:txBody>
      </p:sp>
      <p:sp>
        <p:nvSpPr>
          <p:cNvPr id="17" name="Curved Up Arrow 16"/>
          <p:cNvSpPr/>
          <p:nvPr/>
        </p:nvSpPr>
        <p:spPr>
          <a:xfrm>
            <a:off x="2807804" y="1843745"/>
            <a:ext cx="792088" cy="369532"/>
          </a:xfrm>
          <a:prstGeom prst="curved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solidFill>
                <a:schemeClr val="tx1"/>
              </a:solidFill>
            </a:endParaRPr>
          </a:p>
        </p:txBody>
      </p:sp>
      <p:sp>
        <p:nvSpPr>
          <p:cNvPr id="18" name="Curved Up Arrow 17"/>
          <p:cNvSpPr/>
          <p:nvPr/>
        </p:nvSpPr>
        <p:spPr>
          <a:xfrm>
            <a:off x="4581201" y="1843745"/>
            <a:ext cx="662089" cy="369532"/>
          </a:xfrm>
          <a:prstGeom prst="curved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solidFill>
                <a:schemeClr val="tx1"/>
              </a:solidFill>
            </a:endParaRPr>
          </a:p>
        </p:txBody>
      </p:sp>
      <p:sp>
        <p:nvSpPr>
          <p:cNvPr id="19" name="Left Arrow 18"/>
          <p:cNvSpPr/>
          <p:nvPr/>
        </p:nvSpPr>
        <p:spPr>
          <a:xfrm>
            <a:off x="1291534" y="4995174"/>
            <a:ext cx="432048" cy="252028"/>
          </a:xfrm>
          <a:prstGeom prst="leftArrow">
            <a:avLst/>
          </a:prstGeom>
          <a:solidFill>
            <a:srgbClr val="31EF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35125" y="452552"/>
            <a:ext cx="1239442" cy="261610"/>
          </a:xfrm>
          <a:prstGeom prst="rect">
            <a:avLst/>
          </a:prstGeom>
          <a:noFill/>
        </p:spPr>
        <p:txBody>
          <a:bodyPr wrap="none" rtlCol="0">
            <a:spAutoFit/>
          </a:bodyPr>
          <a:lstStyle/>
          <a:p>
            <a:r>
              <a:rPr lang="en-GB" sz="1100" b="1" dirty="0" smtClean="0"/>
              <a:t>Dev. Environment</a:t>
            </a:r>
            <a:endParaRPr lang="en-GB" sz="1100" b="1" dirty="0"/>
          </a:p>
        </p:txBody>
      </p:sp>
      <p:sp>
        <p:nvSpPr>
          <p:cNvPr id="25" name="TextBox 24"/>
          <p:cNvSpPr txBox="1"/>
          <p:nvPr/>
        </p:nvSpPr>
        <p:spPr>
          <a:xfrm>
            <a:off x="2370087" y="1534724"/>
            <a:ext cx="803425" cy="215444"/>
          </a:xfrm>
          <a:prstGeom prst="rect">
            <a:avLst/>
          </a:prstGeom>
          <a:noFill/>
        </p:spPr>
        <p:txBody>
          <a:bodyPr wrap="none" rtlCol="0">
            <a:spAutoFit/>
          </a:bodyPr>
          <a:lstStyle/>
          <a:p>
            <a:r>
              <a:rPr lang="en-GB" sz="800" dirty="0" smtClean="0"/>
              <a:t>Source Control</a:t>
            </a:r>
            <a:endParaRPr lang="en-GB" sz="800" dirty="0"/>
          </a:p>
        </p:txBody>
      </p:sp>
      <p:sp>
        <p:nvSpPr>
          <p:cNvPr id="26" name="TextBox 25"/>
          <p:cNvSpPr txBox="1"/>
          <p:nvPr/>
        </p:nvSpPr>
        <p:spPr>
          <a:xfrm>
            <a:off x="3360083" y="1102222"/>
            <a:ext cx="397866" cy="215444"/>
          </a:xfrm>
          <a:prstGeom prst="rect">
            <a:avLst/>
          </a:prstGeom>
          <a:noFill/>
        </p:spPr>
        <p:txBody>
          <a:bodyPr wrap="none" rtlCol="0">
            <a:spAutoFit/>
          </a:bodyPr>
          <a:lstStyle/>
          <a:p>
            <a:r>
              <a:rPr lang="en-GB" sz="800" dirty="0" smtClean="0"/>
              <a:t>Build</a:t>
            </a:r>
            <a:endParaRPr lang="en-GB" sz="800" dirty="0"/>
          </a:p>
        </p:txBody>
      </p:sp>
      <p:sp>
        <p:nvSpPr>
          <p:cNvPr id="27" name="TextBox 26"/>
          <p:cNvSpPr txBox="1"/>
          <p:nvPr/>
        </p:nvSpPr>
        <p:spPr>
          <a:xfrm>
            <a:off x="4280253" y="1553674"/>
            <a:ext cx="478016" cy="215444"/>
          </a:xfrm>
          <a:prstGeom prst="rect">
            <a:avLst/>
          </a:prstGeom>
          <a:noFill/>
        </p:spPr>
        <p:txBody>
          <a:bodyPr wrap="none" rtlCol="0">
            <a:spAutoFit/>
          </a:bodyPr>
          <a:lstStyle/>
          <a:p>
            <a:r>
              <a:rPr lang="en-GB" sz="800" dirty="0" smtClean="0"/>
              <a:t>Deploy</a:t>
            </a:r>
            <a:endParaRPr lang="en-GB" sz="800" dirty="0"/>
          </a:p>
        </p:txBody>
      </p:sp>
      <p:sp>
        <p:nvSpPr>
          <p:cNvPr id="28" name="TextBox 27"/>
          <p:cNvSpPr txBox="1"/>
          <p:nvPr/>
        </p:nvSpPr>
        <p:spPr>
          <a:xfrm>
            <a:off x="5075554" y="1048379"/>
            <a:ext cx="359394" cy="215444"/>
          </a:xfrm>
          <a:prstGeom prst="rect">
            <a:avLst/>
          </a:prstGeom>
          <a:noFill/>
        </p:spPr>
        <p:txBody>
          <a:bodyPr wrap="none" rtlCol="0">
            <a:spAutoFit/>
          </a:bodyPr>
          <a:lstStyle/>
          <a:p>
            <a:r>
              <a:rPr lang="en-GB" sz="800" dirty="0" smtClean="0"/>
              <a:t>Test</a:t>
            </a:r>
            <a:endParaRPr lang="en-GB" sz="800" dirty="0"/>
          </a:p>
        </p:txBody>
      </p:sp>
      <p:sp>
        <p:nvSpPr>
          <p:cNvPr id="29" name="Right Arrow 28"/>
          <p:cNvSpPr/>
          <p:nvPr/>
        </p:nvSpPr>
        <p:spPr>
          <a:xfrm>
            <a:off x="5724128" y="1102222"/>
            <a:ext cx="1440160" cy="2519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Left Arrow 30"/>
          <p:cNvSpPr/>
          <p:nvPr/>
        </p:nvSpPr>
        <p:spPr>
          <a:xfrm>
            <a:off x="6667069" y="4653136"/>
            <a:ext cx="497219" cy="216024"/>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Left-Right Arrow 31"/>
          <p:cNvSpPr/>
          <p:nvPr/>
        </p:nvSpPr>
        <p:spPr>
          <a:xfrm>
            <a:off x="1575593" y="1354123"/>
            <a:ext cx="608225" cy="291600"/>
          </a:xfrm>
          <a:prstGeom prst="lef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Process 32"/>
          <p:cNvSpPr/>
          <p:nvPr/>
        </p:nvSpPr>
        <p:spPr>
          <a:xfrm>
            <a:off x="7308304" y="1011922"/>
            <a:ext cx="1440160" cy="251901"/>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Automation Framework</a:t>
            </a:r>
            <a:endParaRPr lang="en-GB" sz="1000" dirty="0"/>
          </a:p>
        </p:txBody>
      </p:sp>
      <p:sp>
        <p:nvSpPr>
          <p:cNvPr id="34" name="Flowchart: Process 33"/>
          <p:cNvSpPr/>
          <p:nvPr/>
        </p:nvSpPr>
        <p:spPr>
          <a:xfrm>
            <a:off x="3743907" y="4905567"/>
            <a:ext cx="1894195" cy="53965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smtClean="0"/>
              <a:t>Test Report</a:t>
            </a:r>
            <a:endParaRPr lang="en-GB" b="1" dirty="0"/>
          </a:p>
        </p:txBody>
      </p:sp>
      <p:sp>
        <p:nvSpPr>
          <p:cNvPr id="41" name="TextBox 40"/>
          <p:cNvSpPr txBox="1"/>
          <p:nvPr/>
        </p:nvSpPr>
        <p:spPr>
          <a:xfrm>
            <a:off x="1317037" y="4761746"/>
            <a:ext cx="433132" cy="261610"/>
          </a:xfrm>
          <a:prstGeom prst="rect">
            <a:avLst/>
          </a:prstGeom>
          <a:noFill/>
        </p:spPr>
        <p:txBody>
          <a:bodyPr wrap="none" rtlCol="0">
            <a:spAutoFit/>
          </a:bodyPr>
          <a:lstStyle/>
          <a:p>
            <a:r>
              <a:rPr lang="en-GB" sz="1100" dirty="0" smtClean="0"/>
              <a:t>Pass</a:t>
            </a:r>
            <a:endParaRPr lang="en-GB" sz="1100" dirty="0"/>
          </a:p>
        </p:txBody>
      </p:sp>
      <p:sp>
        <p:nvSpPr>
          <p:cNvPr id="42" name="TextBox 41"/>
          <p:cNvSpPr txBox="1"/>
          <p:nvPr/>
        </p:nvSpPr>
        <p:spPr>
          <a:xfrm>
            <a:off x="2359923" y="3729930"/>
            <a:ext cx="380232" cy="261610"/>
          </a:xfrm>
          <a:prstGeom prst="rect">
            <a:avLst/>
          </a:prstGeom>
          <a:noFill/>
        </p:spPr>
        <p:txBody>
          <a:bodyPr wrap="none" rtlCol="0">
            <a:spAutoFit/>
          </a:bodyPr>
          <a:lstStyle/>
          <a:p>
            <a:r>
              <a:rPr lang="en-GB" sz="1100" dirty="0" smtClean="0"/>
              <a:t>Fail</a:t>
            </a:r>
            <a:endParaRPr lang="en-GB" sz="1100" dirty="0"/>
          </a:p>
        </p:txBody>
      </p:sp>
      <p:sp>
        <p:nvSpPr>
          <p:cNvPr id="43" name="Flowchart: Process 42"/>
          <p:cNvSpPr/>
          <p:nvPr/>
        </p:nvSpPr>
        <p:spPr>
          <a:xfrm>
            <a:off x="7380312" y="1645723"/>
            <a:ext cx="1368152" cy="124741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smtClean="0">
                <a:solidFill>
                  <a:srgbClr val="C00000"/>
                </a:solidFill>
              </a:rPr>
              <a:t>ETL Process</a:t>
            </a:r>
            <a:endParaRPr lang="en-GB" b="1" dirty="0">
              <a:solidFill>
                <a:srgbClr val="C00000"/>
              </a:solidFill>
            </a:endParaRPr>
          </a:p>
        </p:txBody>
      </p:sp>
      <p:sp>
        <p:nvSpPr>
          <p:cNvPr id="44" name="Flowchart: Process 43"/>
          <p:cNvSpPr/>
          <p:nvPr/>
        </p:nvSpPr>
        <p:spPr>
          <a:xfrm>
            <a:off x="7452320" y="3284984"/>
            <a:ext cx="1296144" cy="35774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000" dirty="0" smtClean="0"/>
              <a:t>Test Case (XML/Pearl etc)</a:t>
            </a:r>
            <a:endParaRPr lang="en-GB" sz="1000" dirty="0"/>
          </a:p>
        </p:txBody>
      </p:sp>
      <p:sp>
        <p:nvSpPr>
          <p:cNvPr id="45" name="Up Arrow 44"/>
          <p:cNvSpPr/>
          <p:nvPr/>
        </p:nvSpPr>
        <p:spPr>
          <a:xfrm>
            <a:off x="8028384" y="2893139"/>
            <a:ext cx="216024" cy="391845"/>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027" y="918968"/>
            <a:ext cx="395685" cy="460212"/>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8680" y="479292"/>
            <a:ext cx="713191" cy="433612"/>
          </a:xfrm>
          <a:prstGeom prst="rect">
            <a:avLst/>
          </a:prstGeom>
        </p:spPr>
      </p:pic>
      <p:sp>
        <p:nvSpPr>
          <p:cNvPr id="52" name="TextBox 51"/>
          <p:cNvSpPr txBox="1"/>
          <p:nvPr/>
        </p:nvSpPr>
        <p:spPr>
          <a:xfrm>
            <a:off x="4463988" y="1138679"/>
            <a:ext cx="712925" cy="215444"/>
          </a:xfrm>
          <a:prstGeom prst="rect">
            <a:avLst/>
          </a:prstGeom>
          <a:noFill/>
        </p:spPr>
        <p:txBody>
          <a:bodyPr wrap="square" rtlCol="0">
            <a:spAutoFit/>
          </a:bodyPr>
          <a:lstStyle/>
          <a:p>
            <a:r>
              <a:rPr lang="en-GB" sz="800" dirty="0" err="1" smtClean="0"/>
              <a:t>SQLUnit</a:t>
            </a:r>
            <a:endParaRPr lang="en-GB" sz="800" dirty="0"/>
          </a:p>
        </p:txBody>
      </p:sp>
      <p:sp>
        <p:nvSpPr>
          <p:cNvPr id="56" name="Bent Arrow 55"/>
          <p:cNvSpPr/>
          <p:nvPr/>
        </p:nvSpPr>
        <p:spPr>
          <a:xfrm flipH="1">
            <a:off x="1642785" y="2884243"/>
            <a:ext cx="612065" cy="1745674"/>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24269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111</Words>
  <Application>Microsoft Office PowerPoint</Application>
  <PresentationFormat>On-screen Show (4:3)</PresentationFormat>
  <Paragraphs>43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AIG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American International Group</dc:creator>
  <cp:lastModifiedBy>Adigantla, Ramakrishanaiah</cp:lastModifiedBy>
  <cp:revision>39</cp:revision>
  <dcterms:created xsi:type="dcterms:W3CDTF">2016-11-29T14:24:43Z</dcterms:created>
  <dcterms:modified xsi:type="dcterms:W3CDTF">2017-07-13T10:19:07Z</dcterms:modified>
</cp:coreProperties>
</file>