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5"/>
  </p:notesMasterIdLst>
  <p:sldIdLst>
    <p:sldId id="256" r:id="rId2"/>
    <p:sldId id="258" r:id="rId3"/>
    <p:sldId id="269" r:id="rId4"/>
    <p:sldId id="259" r:id="rId5"/>
    <p:sldId id="314" r:id="rId6"/>
    <p:sldId id="315" r:id="rId7"/>
    <p:sldId id="260" r:id="rId8"/>
    <p:sldId id="263" r:id="rId9"/>
    <p:sldId id="311" r:id="rId10"/>
    <p:sldId id="312" r:id="rId11"/>
    <p:sldId id="313" r:id="rId12"/>
    <p:sldId id="266" r:id="rId13"/>
    <p:sldId id="271" r:id="rId14"/>
  </p:sldIdLst>
  <p:sldSz cx="9144000" cy="5143500" type="screen16x9"/>
  <p:notesSz cx="6858000" cy="9144000"/>
  <p:embeddedFontLst>
    <p:embeddedFont>
      <p:font typeface="Anaheim" panose="020B0604020202020204" charset="0"/>
      <p:regular r:id="rId16"/>
    </p:embeddedFont>
    <p:embeddedFont>
      <p:font typeface="Bebas Neue" panose="020B0606020202050201" pitchFamily="34" charset="0"/>
      <p:regular r:id="rId17"/>
    </p:embeddedFont>
    <p:embeddedFont>
      <p:font typeface="DM Sans" pitchFamily="2" charset="0"/>
      <p:regular r:id="rId18"/>
      <p:bold r:id="rId19"/>
      <p:italic r:id="rId20"/>
      <p:boldItalic r:id="rId21"/>
    </p:embeddedFont>
    <p:embeddedFont>
      <p:font typeface="Nunito" pitchFamily="2" charset="0"/>
      <p:regular r:id="rId22"/>
      <p:bold r:id="rId23"/>
      <p:italic r:id="rId24"/>
      <p:boldItalic r:id="rId25"/>
    </p:embeddedFont>
    <p:embeddedFont>
      <p:font typeface="Nunito ExtraBold" pitchFamily="2" charset="0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9F24CA-B139-4051-BDE0-C710A3DF45B9}">
  <a:tblStyle styleId="{EA9F24CA-B139-4051-BDE0-C710A3DF45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7240F58-A529-4D61-A100-3CF07DD9CEB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425aa8101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425aa8101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195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279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42a9dc97d7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42a9dc97d7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42a9dc97d7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42a9dc97d7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03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424de4cfd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424de4cfd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279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424de4cfd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424de4cfd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25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677850"/>
            <a:ext cx="6038400" cy="20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800"/>
              <a:buNone/>
              <a:defRPr sz="4800" b="0"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1400" y="3402700"/>
            <a:ext cx="5038200" cy="42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851400" y="4209500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unito"/>
              <a:buNone/>
              <a:defRPr sz="2500">
                <a:solidFill>
                  <a:schemeClr val="accen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unito"/>
              <a:buNone/>
              <a:defRPr sz="24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unito"/>
              <a:buNone/>
              <a:defRPr sz="24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unito"/>
              <a:buNone/>
              <a:defRPr sz="24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unito"/>
              <a:buNone/>
              <a:defRPr sz="24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unito"/>
              <a:buNone/>
              <a:defRPr sz="24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unito"/>
              <a:buNone/>
              <a:defRPr sz="24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unito"/>
              <a:buNone/>
              <a:defRPr sz="24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unito"/>
              <a:buNone/>
              <a:defRPr sz="24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5915604" y="392300"/>
            <a:ext cx="3228396" cy="4751067"/>
          </a:xfrm>
          <a:custGeom>
            <a:avLst/>
            <a:gdLst/>
            <a:ahLst/>
            <a:cxnLst/>
            <a:rect l="l" t="t" r="r" b="b"/>
            <a:pathLst>
              <a:path w="30577" h="30438" extrusionOk="0">
                <a:moveTo>
                  <a:pt x="28856" y="30428"/>
                </a:moveTo>
                <a:cubicBezTo>
                  <a:pt x="28902" y="30317"/>
                  <a:pt x="28948" y="30197"/>
                  <a:pt x="28995" y="30086"/>
                </a:cubicBezTo>
                <a:cubicBezTo>
                  <a:pt x="30576" y="25878"/>
                  <a:pt x="28884" y="20477"/>
                  <a:pt x="24823" y="18535"/>
                </a:cubicBezTo>
                <a:cubicBezTo>
                  <a:pt x="22373" y="17369"/>
                  <a:pt x="19432" y="17499"/>
                  <a:pt x="17046" y="16195"/>
                </a:cubicBezTo>
                <a:cubicBezTo>
                  <a:pt x="14595" y="14863"/>
                  <a:pt x="13143" y="12264"/>
                  <a:pt x="11977" y="9721"/>
                </a:cubicBezTo>
                <a:cubicBezTo>
                  <a:pt x="10812" y="7187"/>
                  <a:pt x="9748" y="4495"/>
                  <a:pt x="7705" y="2599"/>
                </a:cubicBezTo>
                <a:cubicBezTo>
                  <a:pt x="5790" y="861"/>
                  <a:pt x="3238" y="1"/>
                  <a:pt x="657" y="223"/>
                </a:cubicBezTo>
                <a:cubicBezTo>
                  <a:pt x="435" y="241"/>
                  <a:pt x="213" y="278"/>
                  <a:pt x="1" y="306"/>
                </a:cubicBezTo>
                <a:lnTo>
                  <a:pt x="1" y="304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5400000" flipH="1">
            <a:off x="5079206" y="1078705"/>
            <a:ext cx="5143581" cy="2986000"/>
          </a:xfrm>
          <a:custGeom>
            <a:avLst/>
            <a:gdLst/>
            <a:ahLst/>
            <a:cxnLst/>
            <a:rect l="l" t="t" r="r" b="b"/>
            <a:pathLst>
              <a:path w="67210" h="45411" extrusionOk="0">
                <a:moveTo>
                  <a:pt x="1" y="10"/>
                </a:moveTo>
                <a:lnTo>
                  <a:pt x="1" y="45410"/>
                </a:lnTo>
                <a:cubicBezTo>
                  <a:pt x="2775" y="43117"/>
                  <a:pt x="4699" y="39907"/>
                  <a:pt x="6567" y="36791"/>
                </a:cubicBezTo>
                <a:cubicBezTo>
                  <a:pt x="8611" y="33360"/>
                  <a:pt x="10803" y="29836"/>
                  <a:pt x="14132" y="27635"/>
                </a:cubicBezTo>
                <a:cubicBezTo>
                  <a:pt x="21679" y="22641"/>
                  <a:pt x="32472" y="25952"/>
                  <a:pt x="40222" y="21281"/>
                </a:cubicBezTo>
                <a:cubicBezTo>
                  <a:pt x="46123" y="17730"/>
                  <a:pt x="48842" y="10359"/>
                  <a:pt x="54678" y="6696"/>
                </a:cubicBezTo>
                <a:cubicBezTo>
                  <a:pt x="57526" y="4911"/>
                  <a:pt x="60902" y="4153"/>
                  <a:pt x="63861" y="2571"/>
                </a:cubicBezTo>
                <a:cubicBezTo>
                  <a:pt x="65119" y="1915"/>
                  <a:pt x="66247" y="1045"/>
                  <a:pt x="6720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937250" y="-1344150"/>
            <a:ext cx="2022000" cy="202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/>
          <p:nvPr/>
        </p:nvSpPr>
        <p:spPr>
          <a:xfrm flipH="1">
            <a:off x="5915604" y="392300"/>
            <a:ext cx="3228396" cy="4751067"/>
          </a:xfrm>
          <a:custGeom>
            <a:avLst/>
            <a:gdLst/>
            <a:ahLst/>
            <a:cxnLst/>
            <a:rect l="l" t="t" r="r" b="b"/>
            <a:pathLst>
              <a:path w="30577" h="30438" extrusionOk="0">
                <a:moveTo>
                  <a:pt x="28856" y="30428"/>
                </a:moveTo>
                <a:cubicBezTo>
                  <a:pt x="28902" y="30317"/>
                  <a:pt x="28948" y="30197"/>
                  <a:pt x="28995" y="30086"/>
                </a:cubicBezTo>
                <a:cubicBezTo>
                  <a:pt x="30576" y="25878"/>
                  <a:pt x="28884" y="20477"/>
                  <a:pt x="24823" y="18535"/>
                </a:cubicBezTo>
                <a:cubicBezTo>
                  <a:pt x="22373" y="17369"/>
                  <a:pt x="19432" y="17499"/>
                  <a:pt x="17046" y="16195"/>
                </a:cubicBezTo>
                <a:cubicBezTo>
                  <a:pt x="14595" y="14863"/>
                  <a:pt x="13143" y="12264"/>
                  <a:pt x="11977" y="9721"/>
                </a:cubicBezTo>
                <a:cubicBezTo>
                  <a:pt x="10812" y="7187"/>
                  <a:pt x="9748" y="4495"/>
                  <a:pt x="7705" y="2599"/>
                </a:cubicBezTo>
                <a:cubicBezTo>
                  <a:pt x="5790" y="861"/>
                  <a:pt x="3238" y="1"/>
                  <a:pt x="657" y="223"/>
                </a:cubicBezTo>
                <a:cubicBezTo>
                  <a:pt x="435" y="241"/>
                  <a:pt x="213" y="278"/>
                  <a:pt x="1" y="306"/>
                </a:cubicBezTo>
                <a:lnTo>
                  <a:pt x="1" y="304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4"/>
          <p:cNvSpPr/>
          <p:nvPr/>
        </p:nvSpPr>
        <p:spPr>
          <a:xfrm rot="5400000" flipH="1">
            <a:off x="5079206" y="1078705"/>
            <a:ext cx="5143581" cy="2986000"/>
          </a:xfrm>
          <a:custGeom>
            <a:avLst/>
            <a:gdLst/>
            <a:ahLst/>
            <a:cxnLst/>
            <a:rect l="l" t="t" r="r" b="b"/>
            <a:pathLst>
              <a:path w="67210" h="45411" extrusionOk="0">
                <a:moveTo>
                  <a:pt x="1" y="10"/>
                </a:moveTo>
                <a:lnTo>
                  <a:pt x="1" y="45410"/>
                </a:lnTo>
                <a:cubicBezTo>
                  <a:pt x="2775" y="43117"/>
                  <a:pt x="4699" y="39907"/>
                  <a:pt x="6567" y="36791"/>
                </a:cubicBezTo>
                <a:cubicBezTo>
                  <a:pt x="8611" y="33360"/>
                  <a:pt x="10803" y="29836"/>
                  <a:pt x="14132" y="27635"/>
                </a:cubicBezTo>
                <a:cubicBezTo>
                  <a:pt x="21679" y="22641"/>
                  <a:pt x="32472" y="25952"/>
                  <a:pt x="40222" y="21281"/>
                </a:cubicBezTo>
                <a:cubicBezTo>
                  <a:pt x="46123" y="17730"/>
                  <a:pt x="48842" y="10359"/>
                  <a:pt x="54678" y="6696"/>
                </a:cubicBezTo>
                <a:cubicBezTo>
                  <a:pt x="57526" y="4911"/>
                  <a:pt x="60902" y="4153"/>
                  <a:pt x="63861" y="2571"/>
                </a:cubicBezTo>
                <a:cubicBezTo>
                  <a:pt x="65119" y="1915"/>
                  <a:pt x="66247" y="1045"/>
                  <a:pt x="6720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4"/>
          <p:cNvSpPr/>
          <p:nvPr/>
        </p:nvSpPr>
        <p:spPr>
          <a:xfrm>
            <a:off x="-937250" y="-1344150"/>
            <a:ext cx="2022000" cy="202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/>
          <p:nvPr/>
        </p:nvSpPr>
        <p:spPr>
          <a:xfrm>
            <a:off x="7451718" y="-6395"/>
            <a:ext cx="1692272" cy="1341967"/>
          </a:xfrm>
          <a:custGeom>
            <a:avLst/>
            <a:gdLst/>
            <a:ahLst/>
            <a:cxnLst/>
            <a:rect l="l" t="t" r="r" b="b"/>
            <a:pathLst>
              <a:path w="49323" h="39113" extrusionOk="0">
                <a:moveTo>
                  <a:pt x="49313" y="1"/>
                </a:moveTo>
                <a:lnTo>
                  <a:pt x="3931" y="1"/>
                </a:lnTo>
                <a:cubicBezTo>
                  <a:pt x="860" y="4625"/>
                  <a:pt x="0" y="10155"/>
                  <a:pt x="3062" y="16324"/>
                </a:cubicBezTo>
                <a:cubicBezTo>
                  <a:pt x="5753" y="21771"/>
                  <a:pt x="11348" y="25203"/>
                  <a:pt x="17045" y="27321"/>
                </a:cubicBezTo>
                <a:cubicBezTo>
                  <a:pt x="22742" y="29429"/>
                  <a:pt x="28791" y="30530"/>
                  <a:pt x="34386" y="32897"/>
                </a:cubicBezTo>
                <a:cubicBezTo>
                  <a:pt x="39362" y="35006"/>
                  <a:pt x="44079" y="38132"/>
                  <a:pt x="49322" y="391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5"/>
          <p:cNvSpPr/>
          <p:nvPr/>
        </p:nvSpPr>
        <p:spPr>
          <a:xfrm>
            <a:off x="-602500" y="-1353100"/>
            <a:ext cx="2022000" cy="202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5"/>
          <p:cNvSpPr/>
          <p:nvPr/>
        </p:nvSpPr>
        <p:spPr>
          <a:xfrm rot="10800000" flipH="1">
            <a:off x="6942000" y="-6285"/>
            <a:ext cx="2201904" cy="1631760"/>
          </a:xfrm>
          <a:custGeom>
            <a:avLst/>
            <a:gdLst/>
            <a:ahLst/>
            <a:cxnLst/>
            <a:rect l="l" t="t" r="r" b="b"/>
            <a:pathLst>
              <a:path w="57683" h="42747" extrusionOk="0">
                <a:moveTo>
                  <a:pt x="57683" y="0"/>
                </a:moveTo>
                <a:cubicBezTo>
                  <a:pt x="54492" y="167"/>
                  <a:pt x="51496" y="2349"/>
                  <a:pt x="49646" y="5050"/>
                </a:cubicBezTo>
                <a:cubicBezTo>
                  <a:pt x="47491" y="8176"/>
                  <a:pt x="46501" y="11931"/>
                  <a:pt x="45262" y="15519"/>
                </a:cubicBezTo>
                <a:cubicBezTo>
                  <a:pt x="44023" y="19117"/>
                  <a:pt x="42386" y="22770"/>
                  <a:pt x="39380" y="25082"/>
                </a:cubicBezTo>
                <a:cubicBezTo>
                  <a:pt x="36689" y="27154"/>
                  <a:pt x="33193" y="27912"/>
                  <a:pt x="29799" y="27940"/>
                </a:cubicBezTo>
                <a:cubicBezTo>
                  <a:pt x="26404" y="27967"/>
                  <a:pt x="23056" y="27339"/>
                  <a:pt x="19690" y="26895"/>
                </a:cubicBezTo>
                <a:cubicBezTo>
                  <a:pt x="16333" y="26460"/>
                  <a:pt x="12874" y="26229"/>
                  <a:pt x="9581" y="27033"/>
                </a:cubicBezTo>
                <a:cubicBezTo>
                  <a:pt x="6289" y="27847"/>
                  <a:pt x="3145" y="29845"/>
                  <a:pt x="1665" y="32897"/>
                </a:cubicBezTo>
                <a:cubicBezTo>
                  <a:pt x="0" y="36356"/>
                  <a:pt x="1064" y="39833"/>
                  <a:pt x="3329" y="42746"/>
                </a:cubicBezTo>
                <a:lnTo>
                  <a:pt x="57683" y="427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2454382" y="3531250"/>
            <a:ext cx="53352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2454350" y="1927125"/>
            <a:ext cx="53352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2454351" y="3223226"/>
            <a:ext cx="5335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2454350" y="1619100"/>
            <a:ext cx="5335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7872550" y="4362975"/>
            <a:ext cx="2022000" cy="202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497300" y="-1344150"/>
            <a:ext cx="2022000" cy="202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37350" y="1615200"/>
            <a:ext cx="5469300" cy="19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1"/>
          </p:nvPr>
        </p:nvSpPr>
        <p:spPr>
          <a:xfrm>
            <a:off x="3319200" y="4209500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unito"/>
              <a:buNone/>
              <a:defRPr sz="2500">
                <a:solidFill>
                  <a:schemeClr val="accen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unito"/>
              <a:buNone/>
              <a:defRPr sz="24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unito"/>
              <a:buNone/>
              <a:defRPr sz="24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unito"/>
              <a:buNone/>
              <a:defRPr sz="24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unito"/>
              <a:buNone/>
              <a:defRPr sz="24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unito"/>
              <a:buNone/>
              <a:defRPr sz="24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unito"/>
              <a:buNone/>
              <a:defRPr sz="24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unito"/>
              <a:buNone/>
              <a:defRPr sz="24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unito"/>
              <a:buNone/>
              <a:defRPr sz="2400" b="1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135550" y="1323188"/>
            <a:ext cx="4872900" cy="14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135550" y="3019288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0" y="60351"/>
            <a:ext cx="2866702" cy="2794222"/>
          </a:xfrm>
          <a:custGeom>
            <a:avLst/>
            <a:gdLst/>
            <a:ahLst/>
            <a:cxnLst/>
            <a:rect l="l" t="t" r="r" b="b"/>
            <a:pathLst>
              <a:path w="51636" h="33813" extrusionOk="0">
                <a:moveTo>
                  <a:pt x="1" y="1"/>
                </a:moveTo>
                <a:lnTo>
                  <a:pt x="1" y="32093"/>
                </a:lnTo>
                <a:cubicBezTo>
                  <a:pt x="1296" y="32093"/>
                  <a:pt x="2590" y="32185"/>
                  <a:pt x="3876" y="32370"/>
                </a:cubicBezTo>
                <a:cubicBezTo>
                  <a:pt x="7622" y="32860"/>
                  <a:pt x="11330" y="33813"/>
                  <a:pt x="15104" y="33674"/>
                </a:cubicBezTo>
                <a:cubicBezTo>
                  <a:pt x="20662" y="33480"/>
                  <a:pt x="26091" y="30807"/>
                  <a:pt x="29624" y="26525"/>
                </a:cubicBezTo>
                <a:cubicBezTo>
                  <a:pt x="32278" y="23307"/>
                  <a:pt x="33832" y="19358"/>
                  <a:pt x="35635" y="15594"/>
                </a:cubicBezTo>
                <a:cubicBezTo>
                  <a:pt x="37429" y="11829"/>
                  <a:pt x="39640" y="8065"/>
                  <a:pt x="43127" y="5762"/>
                </a:cubicBezTo>
                <a:cubicBezTo>
                  <a:pt x="46012" y="3857"/>
                  <a:pt x="49878" y="2812"/>
                  <a:pt x="516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0" y="0"/>
            <a:ext cx="3140555" cy="2187025"/>
          </a:xfrm>
          <a:custGeom>
            <a:avLst/>
            <a:gdLst/>
            <a:ahLst/>
            <a:cxnLst/>
            <a:rect l="l" t="t" r="r" b="b"/>
            <a:pathLst>
              <a:path w="76107" h="52865" extrusionOk="0">
                <a:moveTo>
                  <a:pt x="0" y="0"/>
                </a:moveTo>
                <a:lnTo>
                  <a:pt x="0" y="51422"/>
                </a:lnTo>
                <a:cubicBezTo>
                  <a:pt x="3052" y="52864"/>
                  <a:pt x="6964" y="52800"/>
                  <a:pt x="9508" y="50589"/>
                </a:cubicBezTo>
                <a:cubicBezTo>
                  <a:pt x="12023" y="48397"/>
                  <a:pt x="12615" y="44892"/>
                  <a:pt x="14391" y="42229"/>
                </a:cubicBezTo>
                <a:cubicBezTo>
                  <a:pt x="16139" y="39611"/>
                  <a:pt x="18821" y="38613"/>
                  <a:pt x="21919" y="38557"/>
                </a:cubicBezTo>
                <a:cubicBezTo>
                  <a:pt x="24907" y="38502"/>
                  <a:pt x="28005" y="39047"/>
                  <a:pt x="30798" y="37993"/>
                </a:cubicBezTo>
                <a:cubicBezTo>
                  <a:pt x="34127" y="36744"/>
                  <a:pt x="36245" y="33535"/>
                  <a:pt x="38021" y="30465"/>
                </a:cubicBezTo>
                <a:cubicBezTo>
                  <a:pt x="39806" y="27394"/>
                  <a:pt x="41646" y="24092"/>
                  <a:pt x="44763" y="22400"/>
                </a:cubicBezTo>
                <a:cubicBezTo>
                  <a:pt x="47399" y="20966"/>
                  <a:pt x="50562" y="20911"/>
                  <a:pt x="53549" y="21161"/>
                </a:cubicBezTo>
                <a:cubicBezTo>
                  <a:pt x="54298" y="21225"/>
                  <a:pt x="55047" y="21309"/>
                  <a:pt x="55796" y="21392"/>
                </a:cubicBezTo>
                <a:cubicBezTo>
                  <a:pt x="58044" y="21632"/>
                  <a:pt x="60291" y="21864"/>
                  <a:pt x="62520" y="21577"/>
                </a:cubicBezTo>
                <a:cubicBezTo>
                  <a:pt x="67218" y="20976"/>
                  <a:pt x="71537" y="17951"/>
                  <a:pt x="73711" y="13743"/>
                </a:cubicBezTo>
                <a:cubicBezTo>
                  <a:pt x="76106" y="9101"/>
                  <a:pt x="75690" y="4301"/>
                  <a:pt x="7369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9"/>
          <p:cNvSpPr/>
          <p:nvPr/>
        </p:nvSpPr>
        <p:spPr>
          <a:xfrm rot="10800000">
            <a:off x="6868078" y="31"/>
            <a:ext cx="2275923" cy="2267479"/>
          </a:xfrm>
          <a:custGeom>
            <a:avLst/>
            <a:gdLst/>
            <a:ahLst/>
            <a:cxnLst/>
            <a:rect l="l" t="t" r="r" b="b"/>
            <a:pathLst>
              <a:path w="30577" h="30438" extrusionOk="0">
                <a:moveTo>
                  <a:pt x="28856" y="30428"/>
                </a:moveTo>
                <a:cubicBezTo>
                  <a:pt x="28902" y="30317"/>
                  <a:pt x="28948" y="30197"/>
                  <a:pt x="28995" y="30086"/>
                </a:cubicBezTo>
                <a:cubicBezTo>
                  <a:pt x="30576" y="25878"/>
                  <a:pt x="28884" y="20477"/>
                  <a:pt x="24823" y="18535"/>
                </a:cubicBezTo>
                <a:cubicBezTo>
                  <a:pt x="22373" y="17369"/>
                  <a:pt x="19432" y="17499"/>
                  <a:pt x="17046" y="16195"/>
                </a:cubicBezTo>
                <a:cubicBezTo>
                  <a:pt x="14595" y="14863"/>
                  <a:pt x="13143" y="12264"/>
                  <a:pt x="11977" y="9721"/>
                </a:cubicBezTo>
                <a:cubicBezTo>
                  <a:pt x="10812" y="7187"/>
                  <a:pt x="9748" y="4495"/>
                  <a:pt x="7705" y="2599"/>
                </a:cubicBezTo>
                <a:cubicBezTo>
                  <a:pt x="5790" y="861"/>
                  <a:pt x="3238" y="1"/>
                  <a:pt x="657" y="223"/>
                </a:cubicBezTo>
                <a:cubicBezTo>
                  <a:pt x="435" y="241"/>
                  <a:pt x="213" y="278"/>
                  <a:pt x="1" y="306"/>
                </a:cubicBezTo>
                <a:lnTo>
                  <a:pt x="1" y="3043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 rot="5400000">
            <a:off x="7061291" y="245874"/>
            <a:ext cx="2328658" cy="1836761"/>
          </a:xfrm>
          <a:custGeom>
            <a:avLst/>
            <a:gdLst/>
            <a:ahLst/>
            <a:cxnLst/>
            <a:rect l="l" t="t" r="r" b="b"/>
            <a:pathLst>
              <a:path w="67210" h="45411" extrusionOk="0">
                <a:moveTo>
                  <a:pt x="1" y="10"/>
                </a:moveTo>
                <a:lnTo>
                  <a:pt x="1" y="45410"/>
                </a:lnTo>
                <a:cubicBezTo>
                  <a:pt x="2775" y="43117"/>
                  <a:pt x="4699" y="39907"/>
                  <a:pt x="6567" y="36791"/>
                </a:cubicBezTo>
                <a:cubicBezTo>
                  <a:pt x="8611" y="33360"/>
                  <a:pt x="10803" y="29836"/>
                  <a:pt x="14132" y="27635"/>
                </a:cubicBezTo>
                <a:cubicBezTo>
                  <a:pt x="21679" y="22641"/>
                  <a:pt x="32472" y="25952"/>
                  <a:pt x="40222" y="21281"/>
                </a:cubicBezTo>
                <a:cubicBezTo>
                  <a:pt x="46123" y="17730"/>
                  <a:pt x="48842" y="10359"/>
                  <a:pt x="54678" y="6696"/>
                </a:cubicBezTo>
                <a:cubicBezTo>
                  <a:pt x="57526" y="4911"/>
                  <a:pt x="60902" y="4153"/>
                  <a:pt x="63861" y="2571"/>
                </a:cubicBezTo>
                <a:cubicBezTo>
                  <a:pt x="65119" y="1915"/>
                  <a:pt x="66247" y="1045"/>
                  <a:pt x="6720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/>
          <p:nvPr/>
        </p:nvSpPr>
        <p:spPr>
          <a:xfrm>
            <a:off x="7558450" y="3918275"/>
            <a:ext cx="2022000" cy="202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2070175" y="19366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"/>
          </p:nvPr>
        </p:nvSpPr>
        <p:spPr>
          <a:xfrm>
            <a:off x="5742344" y="19366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3"/>
          </p:nvPr>
        </p:nvSpPr>
        <p:spPr>
          <a:xfrm>
            <a:off x="2070175" y="34713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4"/>
          </p:nvPr>
        </p:nvSpPr>
        <p:spPr>
          <a:xfrm>
            <a:off x="5742344" y="34713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5" hasCustomPrompt="1"/>
          </p:nvPr>
        </p:nvSpPr>
        <p:spPr>
          <a:xfrm>
            <a:off x="1139056" y="1803531"/>
            <a:ext cx="71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6" hasCustomPrompt="1"/>
          </p:nvPr>
        </p:nvSpPr>
        <p:spPr>
          <a:xfrm>
            <a:off x="1139056" y="3332276"/>
            <a:ext cx="71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7" hasCustomPrompt="1"/>
          </p:nvPr>
        </p:nvSpPr>
        <p:spPr>
          <a:xfrm>
            <a:off x="4811457" y="180353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8" hasCustomPrompt="1"/>
          </p:nvPr>
        </p:nvSpPr>
        <p:spPr>
          <a:xfrm>
            <a:off x="4811457" y="333227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9"/>
          </p:nvPr>
        </p:nvSpPr>
        <p:spPr>
          <a:xfrm>
            <a:off x="2070175" y="16183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3"/>
          </p:nvPr>
        </p:nvSpPr>
        <p:spPr>
          <a:xfrm>
            <a:off x="5742344" y="16183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4"/>
          </p:nvPr>
        </p:nvSpPr>
        <p:spPr>
          <a:xfrm>
            <a:off x="2070175" y="31530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5"/>
          </p:nvPr>
        </p:nvSpPr>
        <p:spPr>
          <a:xfrm>
            <a:off x="5742344" y="31530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-801325" y="3918275"/>
            <a:ext cx="2022000" cy="202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 rot="10800000" flipH="1">
            <a:off x="6965400" y="-6285"/>
            <a:ext cx="2201904" cy="1631760"/>
          </a:xfrm>
          <a:custGeom>
            <a:avLst/>
            <a:gdLst/>
            <a:ahLst/>
            <a:cxnLst/>
            <a:rect l="l" t="t" r="r" b="b"/>
            <a:pathLst>
              <a:path w="57683" h="42747" extrusionOk="0">
                <a:moveTo>
                  <a:pt x="57683" y="0"/>
                </a:moveTo>
                <a:cubicBezTo>
                  <a:pt x="54492" y="167"/>
                  <a:pt x="51496" y="2349"/>
                  <a:pt x="49646" y="5050"/>
                </a:cubicBezTo>
                <a:cubicBezTo>
                  <a:pt x="47491" y="8176"/>
                  <a:pt x="46501" y="11931"/>
                  <a:pt x="45262" y="15519"/>
                </a:cubicBezTo>
                <a:cubicBezTo>
                  <a:pt x="44023" y="19117"/>
                  <a:pt x="42386" y="22770"/>
                  <a:pt x="39380" y="25082"/>
                </a:cubicBezTo>
                <a:cubicBezTo>
                  <a:pt x="36689" y="27154"/>
                  <a:pt x="33193" y="27912"/>
                  <a:pt x="29799" y="27940"/>
                </a:cubicBezTo>
                <a:cubicBezTo>
                  <a:pt x="26404" y="27967"/>
                  <a:pt x="23056" y="27339"/>
                  <a:pt x="19690" y="26895"/>
                </a:cubicBezTo>
                <a:cubicBezTo>
                  <a:pt x="16333" y="26460"/>
                  <a:pt x="12874" y="26229"/>
                  <a:pt x="9581" y="27033"/>
                </a:cubicBezTo>
                <a:cubicBezTo>
                  <a:pt x="6289" y="27847"/>
                  <a:pt x="3145" y="29845"/>
                  <a:pt x="1665" y="32897"/>
                </a:cubicBezTo>
                <a:cubicBezTo>
                  <a:pt x="0" y="36356"/>
                  <a:pt x="1064" y="39833"/>
                  <a:pt x="3329" y="42746"/>
                </a:cubicBezTo>
                <a:lnTo>
                  <a:pt x="57683" y="427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7475118" y="-6395"/>
            <a:ext cx="1692272" cy="1341967"/>
          </a:xfrm>
          <a:custGeom>
            <a:avLst/>
            <a:gdLst/>
            <a:ahLst/>
            <a:cxnLst/>
            <a:rect l="l" t="t" r="r" b="b"/>
            <a:pathLst>
              <a:path w="49323" h="39113" extrusionOk="0">
                <a:moveTo>
                  <a:pt x="49313" y="1"/>
                </a:moveTo>
                <a:lnTo>
                  <a:pt x="3931" y="1"/>
                </a:lnTo>
                <a:cubicBezTo>
                  <a:pt x="860" y="4625"/>
                  <a:pt x="0" y="10155"/>
                  <a:pt x="3062" y="16324"/>
                </a:cubicBezTo>
                <a:cubicBezTo>
                  <a:pt x="5753" y="21771"/>
                  <a:pt x="11348" y="25203"/>
                  <a:pt x="17045" y="27321"/>
                </a:cubicBezTo>
                <a:cubicBezTo>
                  <a:pt x="22742" y="29429"/>
                  <a:pt x="28791" y="30530"/>
                  <a:pt x="34386" y="32897"/>
                </a:cubicBezTo>
                <a:cubicBezTo>
                  <a:pt x="39362" y="35006"/>
                  <a:pt x="44079" y="38132"/>
                  <a:pt x="49322" y="391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2833063" y="2108475"/>
            <a:ext cx="55977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1"/>
          </p:nvPr>
        </p:nvSpPr>
        <p:spPr>
          <a:xfrm>
            <a:off x="2833063" y="3278277"/>
            <a:ext cx="5597700" cy="9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/>
          <p:nvPr/>
        </p:nvSpPr>
        <p:spPr>
          <a:xfrm rot="-10573112">
            <a:off x="394187" y="-130029"/>
            <a:ext cx="6518223" cy="1890710"/>
          </a:xfrm>
          <a:custGeom>
            <a:avLst/>
            <a:gdLst/>
            <a:ahLst/>
            <a:cxnLst/>
            <a:rect l="l" t="t" r="r" b="b"/>
            <a:pathLst>
              <a:path w="144864" h="29953" extrusionOk="0">
                <a:moveTo>
                  <a:pt x="144864" y="10267"/>
                </a:moveTo>
                <a:cubicBezTo>
                  <a:pt x="134689" y="4376"/>
                  <a:pt x="118027" y="1"/>
                  <a:pt x="94811" y="4376"/>
                </a:cubicBezTo>
                <a:cubicBezTo>
                  <a:pt x="71587" y="8750"/>
                  <a:pt x="27475" y="22181"/>
                  <a:pt x="0" y="11775"/>
                </a:cubicBezTo>
                <a:lnTo>
                  <a:pt x="0" y="29953"/>
                </a:lnTo>
                <a:lnTo>
                  <a:pt x="144864" y="299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3"/>
          <p:cNvSpPr/>
          <p:nvPr/>
        </p:nvSpPr>
        <p:spPr>
          <a:xfrm>
            <a:off x="0" y="-852506"/>
            <a:ext cx="9144178" cy="2784018"/>
          </a:xfrm>
          <a:custGeom>
            <a:avLst/>
            <a:gdLst/>
            <a:ahLst/>
            <a:cxnLst/>
            <a:rect l="l" t="t" r="r" b="b"/>
            <a:pathLst>
              <a:path w="144864" h="44105" extrusionOk="0">
                <a:moveTo>
                  <a:pt x="0" y="25247"/>
                </a:moveTo>
                <a:cubicBezTo>
                  <a:pt x="11244" y="31975"/>
                  <a:pt x="26945" y="29174"/>
                  <a:pt x="40292" y="24460"/>
                </a:cubicBezTo>
                <a:cubicBezTo>
                  <a:pt x="55612" y="19057"/>
                  <a:pt x="66988" y="20201"/>
                  <a:pt x="78878" y="25694"/>
                </a:cubicBezTo>
                <a:cubicBezTo>
                  <a:pt x="90768" y="31187"/>
                  <a:pt x="124589" y="44104"/>
                  <a:pt x="144864" y="20988"/>
                </a:cubicBezTo>
                <a:lnTo>
                  <a:pt x="144864" y="1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3"/>
          <p:cNvSpPr/>
          <p:nvPr/>
        </p:nvSpPr>
        <p:spPr>
          <a:xfrm>
            <a:off x="-387200" y="3918275"/>
            <a:ext cx="2022000" cy="2022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ubTitle" idx="1"/>
          </p:nvPr>
        </p:nvSpPr>
        <p:spPr>
          <a:xfrm>
            <a:off x="713175" y="1806500"/>
            <a:ext cx="2468700" cy="19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ubTitle" idx="2"/>
          </p:nvPr>
        </p:nvSpPr>
        <p:spPr>
          <a:xfrm>
            <a:off x="3337653" y="1806500"/>
            <a:ext cx="2468700" cy="19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3"/>
          </p:nvPr>
        </p:nvSpPr>
        <p:spPr>
          <a:xfrm>
            <a:off x="5962128" y="1806500"/>
            <a:ext cx="2468700" cy="19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4"/>
          </p:nvPr>
        </p:nvSpPr>
        <p:spPr>
          <a:xfrm>
            <a:off x="713170" y="1351925"/>
            <a:ext cx="24687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subTitle" idx="5"/>
          </p:nvPr>
        </p:nvSpPr>
        <p:spPr>
          <a:xfrm>
            <a:off x="3337649" y="1351925"/>
            <a:ext cx="24687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6"/>
          </p:nvPr>
        </p:nvSpPr>
        <p:spPr>
          <a:xfrm>
            <a:off x="5962120" y="1351925"/>
            <a:ext cx="24687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8" name="Google Shape;168;p27"/>
          <p:cNvSpPr/>
          <p:nvPr/>
        </p:nvSpPr>
        <p:spPr>
          <a:xfrm>
            <a:off x="-937250" y="-1344150"/>
            <a:ext cx="2022000" cy="202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subTitle" idx="1"/>
          </p:nvPr>
        </p:nvSpPr>
        <p:spPr>
          <a:xfrm>
            <a:off x="1703638" y="1825700"/>
            <a:ext cx="26427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subTitle" idx="2"/>
          </p:nvPr>
        </p:nvSpPr>
        <p:spPr>
          <a:xfrm>
            <a:off x="4797663" y="1825700"/>
            <a:ext cx="26427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subTitle" idx="3"/>
          </p:nvPr>
        </p:nvSpPr>
        <p:spPr>
          <a:xfrm>
            <a:off x="1703638" y="3430050"/>
            <a:ext cx="26427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4"/>
          </p:nvPr>
        </p:nvSpPr>
        <p:spPr>
          <a:xfrm>
            <a:off x="4797663" y="3430050"/>
            <a:ext cx="26427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subTitle" idx="5"/>
          </p:nvPr>
        </p:nvSpPr>
        <p:spPr>
          <a:xfrm>
            <a:off x="1703638" y="1542100"/>
            <a:ext cx="26427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subTitle" idx="6"/>
          </p:nvPr>
        </p:nvSpPr>
        <p:spPr>
          <a:xfrm>
            <a:off x="1703638" y="3146525"/>
            <a:ext cx="26427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subTitle" idx="7"/>
          </p:nvPr>
        </p:nvSpPr>
        <p:spPr>
          <a:xfrm>
            <a:off x="4797658" y="1542100"/>
            <a:ext cx="26427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subTitle" idx="8"/>
          </p:nvPr>
        </p:nvSpPr>
        <p:spPr>
          <a:xfrm>
            <a:off x="4797658" y="3146525"/>
            <a:ext cx="26427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" name="Google Shape;179;p28"/>
          <p:cNvSpPr/>
          <p:nvPr/>
        </p:nvSpPr>
        <p:spPr>
          <a:xfrm rot="10800000">
            <a:off x="-12" y="-2"/>
            <a:ext cx="1472531" cy="5143502"/>
          </a:xfrm>
          <a:custGeom>
            <a:avLst/>
            <a:gdLst/>
            <a:ahLst/>
            <a:cxnLst/>
            <a:rect l="l" t="t" r="r" b="b"/>
            <a:pathLst>
              <a:path w="48016" h="181685" extrusionOk="0">
                <a:moveTo>
                  <a:pt x="34999" y="1"/>
                </a:moveTo>
                <a:cubicBezTo>
                  <a:pt x="34999" y="1"/>
                  <a:pt x="23631" y="9993"/>
                  <a:pt x="24443" y="38188"/>
                </a:cubicBezTo>
                <a:cubicBezTo>
                  <a:pt x="24940" y="55215"/>
                  <a:pt x="34038" y="72797"/>
                  <a:pt x="24070" y="96294"/>
                </a:cubicBezTo>
                <a:cubicBezTo>
                  <a:pt x="14103" y="119792"/>
                  <a:pt x="1" y="153547"/>
                  <a:pt x="24070" y="181684"/>
                </a:cubicBezTo>
                <a:lnTo>
                  <a:pt x="48015" y="181684"/>
                </a:lnTo>
                <a:lnTo>
                  <a:pt x="480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8"/>
          <p:cNvSpPr/>
          <p:nvPr/>
        </p:nvSpPr>
        <p:spPr>
          <a:xfrm flipH="1">
            <a:off x="24" y="-7"/>
            <a:ext cx="1359333" cy="5143502"/>
          </a:xfrm>
          <a:custGeom>
            <a:avLst/>
            <a:gdLst/>
            <a:ahLst/>
            <a:cxnLst/>
            <a:rect l="l" t="t" r="r" b="b"/>
            <a:pathLst>
              <a:path w="48016" h="181685" extrusionOk="0">
                <a:moveTo>
                  <a:pt x="34999" y="1"/>
                </a:moveTo>
                <a:cubicBezTo>
                  <a:pt x="34999" y="1"/>
                  <a:pt x="23631" y="9993"/>
                  <a:pt x="24443" y="38188"/>
                </a:cubicBezTo>
                <a:cubicBezTo>
                  <a:pt x="24940" y="55215"/>
                  <a:pt x="34038" y="72797"/>
                  <a:pt x="24070" y="96294"/>
                </a:cubicBezTo>
                <a:cubicBezTo>
                  <a:pt x="14103" y="119792"/>
                  <a:pt x="1" y="153547"/>
                  <a:pt x="24070" y="181684"/>
                </a:cubicBezTo>
                <a:lnTo>
                  <a:pt x="48015" y="181684"/>
                </a:lnTo>
                <a:lnTo>
                  <a:pt x="480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8"/>
          <p:cNvSpPr/>
          <p:nvPr/>
        </p:nvSpPr>
        <p:spPr>
          <a:xfrm>
            <a:off x="8009875" y="-1344150"/>
            <a:ext cx="2022000" cy="202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Nunito"/>
              <a:buNone/>
              <a:defRPr sz="3500" b="1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sz="35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sz="35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sz="35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sz="35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sz="35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sz="35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sz="35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sz="35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8" r:id="rId5"/>
    <p:sldLayoutId id="2147483659" r:id="rId6"/>
    <p:sldLayoutId id="2147483669" r:id="rId7"/>
    <p:sldLayoutId id="2147483673" r:id="rId8"/>
    <p:sldLayoutId id="2147483674" r:id="rId9"/>
    <p:sldLayoutId id="2147483680" r:id="rId10"/>
    <p:sldLayoutId id="214748368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>
            <a:spLocks noGrp="1"/>
          </p:cNvSpPr>
          <p:nvPr>
            <p:ph type="ctrTitle"/>
          </p:nvPr>
        </p:nvSpPr>
        <p:spPr>
          <a:xfrm>
            <a:off x="713225" y="677850"/>
            <a:ext cx="6038400" cy="2724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2"/>
                </a:solidFill>
              </a:rPr>
              <a:t>MEMBUAT RESTAPI SERVER SEDERHANA</a:t>
            </a:r>
            <a:br>
              <a:rPr lang="en-US" sz="3200" dirty="0">
                <a:solidFill>
                  <a:schemeClr val="lt2"/>
                </a:solidFill>
              </a:rPr>
            </a:b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MENGGUNAKAN 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FRAMEWORK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ExpressJS</a:t>
            </a:r>
            <a:br>
              <a:rPr lang="en-US" sz="4900" dirty="0">
                <a:solidFill>
                  <a:schemeClr val="lt2"/>
                </a:solidFill>
              </a:rPr>
            </a:br>
            <a:endParaRPr lang="en-US" sz="4500" dirty="0">
              <a:solidFill>
                <a:schemeClr val="dk2"/>
              </a:solidFill>
            </a:endParaRPr>
          </a:p>
        </p:txBody>
      </p:sp>
      <p:sp>
        <p:nvSpPr>
          <p:cNvPr id="263" name="Google Shape;263;p39"/>
          <p:cNvSpPr txBox="1">
            <a:spLocks noGrp="1"/>
          </p:cNvSpPr>
          <p:nvPr>
            <p:ph type="subTitle" idx="1"/>
          </p:nvPr>
        </p:nvSpPr>
        <p:spPr>
          <a:xfrm>
            <a:off x="851400" y="3402700"/>
            <a:ext cx="5038200" cy="4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Mobile &amp; Web S</a:t>
            </a:r>
            <a:r>
              <a:rPr lang="en-ID" dirty="0"/>
              <a:t>e</a:t>
            </a:r>
            <a:r>
              <a:rPr lang="en" dirty="0"/>
              <a:t>rvice C</a:t>
            </a:r>
            <a:endParaRPr dirty="0"/>
          </a:p>
        </p:txBody>
      </p:sp>
      <p:sp>
        <p:nvSpPr>
          <p:cNvPr id="264" name="Google Shape;264;p39"/>
          <p:cNvSpPr/>
          <p:nvPr/>
        </p:nvSpPr>
        <p:spPr>
          <a:xfrm rot="10800000" flipH="1">
            <a:off x="1028700" y="2993275"/>
            <a:ext cx="1297875" cy="116000"/>
          </a:xfrm>
          <a:custGeom>
            <a:avLst/>
            <a:gdLst/>
            <a:ahLst/>
            <a:cxnLst/>
            <a:rect l="l" t="t" r="r" b="b"/>
            <a:pathLst>
              <a:path w="51915" h="4640" fill="none" extrusionOk="0">
                <a:moveTo>
                  <a:pt x="0" y="1"/>
                </a:moveTo>
                <a:cubicBezTo>
                  <a:pt x="2598" y="1"/>
                  <a:pt x="2598" y="4639"/>
                  <a:pt x="5195" y="4639"/>
                </a:cubicBezTo>
                <a:cubicBezTo>
                  <a:pt x="7793" y="4639"/>
                  <a:pt x="7774" y="1"/>
                  <a:pt x="10372" y="1"/>
                </a:cubicBezTo>
                <a:cubicBezTo>
                  <a:pt x="12969" y="1"/>
                  <a:pt x="12969" y="4639"/>
                  <a:pt x="15567" y="4639"/>
                </a:cubicBezTo>
                <a:cubicBezTo>
                  <a:pt x="18164" y="4639"/>
                  <a:pt x="18164" y="1"/>
                  <a:pt x="20762" y="1"/>
                </a:cubicBezTo>
                <a:cubicBezTo>
                  <a:pt x="23359" y="1"/>
                  <a:pt x="23359" y="4639"/>
                  <a:pt x="25957" y="4639"/>
                </a:cubicBezTo>
                <a:cubicBezTo>
                  <a:pt x="28555" y="4639"/>
                  <a:pt x="28555" y="1"/>
                  <a:pt x="31134" y="1"/>
                </a:cubicBezTo>
                <a:cubicBezTo>
                  <a:pt x="33731" y="1"/>
                  <a:pt x="33731" y="4639"/>
                  <a:pt x="36329" y="4639"/>
                </a:cubicBezTo>
                <a:cubicBezTo>
                  <a:pt x="38926" y="4639"/>
                  <a:pt x="38926" y="1"/>
                  <a:pt x="41524" y="1"/>
                </a:cubicBezTo>
                <a:cubicBezTo>
                  <a:pt x="44121" y="1"/>
                  <a:pt x="44121" y="4639"/>
                  <a:pt x="46719" y="4639"/>
                </a:cubicBezTo>
                <a:cubicBezTo>
                  <a:pt x="49317" y="4639"/>
                  <a:pt x="49317" y="1"/>
                  <a:pt x="51914" y="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85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/>
      <p:bldP spid="263" grpId="0" build="p"/>
      <p:bldP spid="26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dk2"/>
                </a:solidFill>
              </a:rPr>
              <a:t>T</a:t>
            </a:r>
            <a:r>
              <a:rPr lang="en" dirty="0">
                <a:solidFill>
                  <a:schemeClr val="dk2"/>
                </a:solidFill>
              </a:rPr>
              <a:t>ools dan</a:t>
            </a:r>
            <a:r>
              <a:rPr lang="en" dirty="0"/>
              <a:t> Teknologi :</a:t>
            </a:r>
            <a:endParaRPr dirty="0"/>
          </a:p>
        </p:txBody>
      </p:sp>
      <p:sp>
        <p:nvSpPr>
          <p:cNvPr id="345" name="Google Shape;345;p46"/>
          <p:cNvSpPr txBox="1">
            <a:spLocks noGrp="1"/>
          </p:cNvSpPr>
          <p:nvPr>
            <p:ph type="subTitle" idx="2"/>
          </p:nvPr>
        </p:nvSpPr>
        <p:spPr>
          <a:xfrm>
            <a:off x="1853639" y="1518557"/>
            <a:ext cx="6833161" cy="1255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Visual Studio Code (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disingkat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VSCode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)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adalah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 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perangkat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lunak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penyunting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kode-sumber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buatan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 Microsoft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untuk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 Linux, macOS, dan Windows. Visual Studio Code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menyediakan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fitur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seperti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penyorotan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sintaksis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,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penyelesaian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kode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,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kutipan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kode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,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merefaktor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kode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,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pengawakutuan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, dan Git.</a:t>
            </a:r>
            <a:endParaRPr sz="1200" dirty="0">
              <a:latin typeface="DM Sans" pitchFamily="2" charset="0"/>
            </a:endParaRPr>
          </a:p>
        </p:txBody>
      </p:sp>
      <p:sp>
        <p:nvSpPr>
          <p:cNvPr id="350" name="Google Shape;350;p46"/>
          <p:cNvSpPr txBox="1">
            <a:spLocks noGrp="1"/>
          </p:cNvSpPr>
          <p:nvPr>
            <p:ph type="subTitle" idx="7"/>
          </p:nvPr>
        </p:nvSpPr>
        <p:spPr>
          <a:xfrm>
            <a:off x="1853635" y="1307422"/>
            <a:ext cx="26427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VSCode</a:t>
            </a:r>
            <a:endParaRPr dirty="0"/>
          </a:p>
        </p:txBody>
      </p:sp>
      <p:sp>
        <p:nvSpPr>
          <p:cNvPr id="352" name="Google Shape;352;p46"/>
          <p:cNvSpPr/>
          <p:nvPr/>
        </p:nvSpPr>
        <p:spPr>
          <a:xfrm rot="10800000" flipH="1">
            <a:off x="7477563" y="4546000"/>
            <a:ext cx="1297875" cy="116000"/>
          </a:xfrm>
          <a:custGeom>
            <a:avLst/>
            <a:gdLst/>
            <a:ahLst/>
            <a:cxnLst/>
            <a:rect l="l" t="t" r="r" b="b"/>
            <a:pathLst>
              <a:path w="51915" h="4640" fill="none" extrusionOk="0">
                <a:moveTo>
                  <a:pt x="0" y="1"/>
                </a:moveTo>
                <a:cubicBezTo>
                  <a:pt x="2598" y="1"/>
                  <a:pt x="2598" y="4639"/>
                  <a:pt x="5195" y="4639"/>
                </a:cubicBezTo>
                <a:cubicBezTo>
                  <a:pt x="7793" y="4639"/>
                  <a:pt x="7774" y="1"/>
                  <a:pt x="10372" y="1"/>
                </a:cubicBezTo>
                <a:cubicBezTo>
                  <a:pt x="12969" y="1"/>
                  <a:pt x="12969" y="4639"/>
                  <a:pt x="15567" y="4639"/>
                </a:cubicBezTo>
                <a:cubicBezTo>
                  <a:pt x="18164" y="4639"/>
                  <a:pt x="18164" y="1"/>
                  <a:pt x="20762" y="1"/>
                </a:cubicBezTo>
                <a:cubicBezTo>
                  <a:pt x="23359" y="1"/>
                  <a:pt x="23359" y="4639"/>
                  <a:pt x="25957" y="4639"/>
                </a:cubicBezTo>
                <a:cubicBezTo>
                  <a:pt x="28555" y="4639"/>
                  <a:pt x="28555" y="1"/>
                  <a:pt x="31134" y="1"/>
                </a:cubicBezTo>
                <a:cubicBezTo>
                  <a:pt x="33731" y="1"/>
                  <a:pt x="33731" y="4639"/>
                  <a:pt x="36329" y="4639"/>
                </a:cubicBezTo>
                <a:cubicBezTo>
                  <a:pt x="38926" y="4639"/>
                  <a:pt x="38926" y="1"/>
                  <a:pt x="41524" y="1"/>
                </a:cubicBezTo>
                <a:cubicBezTo>
                  <a:pt x="44121" y="1"/>
                  <a:pt x="44121" y="4639"/>
                  <a:pt x="46719" y="4639"/>
                </a:cubicBezTo>
                <a:cubicBezTo>
                  <a:pt x="49317" y="4639"/>
                  <a:pt x="49317" y="1"/>
                  <a:pt x="51914" y="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85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51;p46">
            <a:extLst>
              <a:ext uri="{FF2B5EF4-FFF2-40B4-BE49-F238E27FC236}">
                <a16:creationId xmlns:a16="http://schemas.microsoft.com/office/drawing/2014/main" id="{9EF8012A-BB0E-1C4A-6264-0E5F918480DE}"/>
              </a:ext>
            </a:extLst>
          </p:cNvPr>
          <p:cNvSpPr txBox="1">
            <a:spLocks/>
          </p:cNvSpPr>
          <p:nvPr/>
        </p:nvSpPr>
        <p:spPr>
          <a:xfrm>
            <a:off x="1853635" y="3000251"/>
            <a:ext cx="26427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X</a:t>
            </a:r>
            <a:r>
              <a:rPr lang="en-ID" dirty="0" err="1"/>
              <a:t>ampp</a:t>
            </a:r>
            <a:endParaRPr lang="en-ID" dirty="0"/>
          </a:p>
        </p:txBody>
      </p:sp>
      <p:sp>
        <p:nvSpPr>
          <p:cNvPr id="3" name="Google Shape;345;p46">
            <a:extLst>
              <a:ext uri="{FF2B5EF4-FFF2-40B4-BE49-F238E27FC236}">
                <a16:creationId xmlns:a16="http://schemas.microsoft.com/office/drawing/2014/main" id="{307C3B19-97EF-9FC9-BC20-7CE31C81694D}"/>
              </a:ext>
            </a:extLst>
          </p:cNvPr>
          <p:cNvSpPr txBox="1">
            <a:spLocks/>
          </p:cNvSpPr>
          <p:nvPr/>
        </p:nvSpPr>
        <p:spPr>
          <a:xfrm>
            <a:off x="1853635" y="3290012"/>
            <a:ext cx="6833161" cy="125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Ini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sebenarnya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adalah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singkatan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dengan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 X yang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berarti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 “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lintas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” platform, A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untuk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 server HTTP Apache, M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untuk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 MySQL, P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untuk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 PHP, dan P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untuk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 Perl.</a:t>
            </a:r>
            <a:endParaRPr lang="en-ID" sz="1050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545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dk2"/>
                </a:solidFill>
              </a:rPr>
              <a:t>T</a:t>
            </a:r>
            <a:r>
              <a:rPr lang="en" dirty="0">
                <a:solidFill>
                  <a:schemeClr val="dk2"/>
                </a:solidFill>
              </a:rPr>
              <a:t>ools dan</a:t>
            </a:r>
            <a:r>
              <a:rPr lang="en" dirty="0"/>
              <a:t> Teknologi :</a:t>
            </a:r>
            <a:endParaRPr dirty="0"/>
          </a:p>
        </p:txBody>
      </p:sp>
      <p:sp>
        <p:nvSpPr>
          <p:cNvPr id="344" name="Google Shape;344;p46"/>
          <p:cNvSpPr txBox="1">
            <a:spLocks noGrp="1"/>
          </p:cNvSpPr>
          <p:nvPr>
            <p:ph type="subTitle" idx="1"/>
          </p:nvPr>
        </p:nvSpPr>
        <p:spPr>
          <a:xfrm>
            <a:off x="1703637" y="1754270"/>
            <a:ext cx="7146449" cy="997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0" i="0" dirty="0">
                <a:solidFill>
                  <a:srgbClr val="36344D"/>
                </a:solidFill>
                <a:effectLst/>
                <a:latin typeface="DM Sans" pitchFamily="2" charset="0"/>
              </a:rPr>
              <a:t>MySQL </a:t>
            </a:r>
            <a:r>
              <a:rPr lang="en-ID" sz="1800" b="0" i="0" dirty="0" err="1">
                <a:solidFill>
                  <a:srgbClr val="36344D"/>
                </a:solidFill>
                <a:effectLst/>
                <a:latin typeface="DM Sans" pitchFamily="2" charset="0"/>
              </a:rPr>
              <a:t>adalah</a:t>
            </a:r>
            <a:r>
              <a:rPr lang="en-ID" sz="1800" b="0" i="0" dirty="0">
                <a:solidFill>
                  <a:srgbClr val="36344D"/>
                </a:solidFill>
                <a:effectLst/>
                <a:latin typeface="DM Sans" pitchFamily="2" charset="0"/>
              </a:rPr>
              <a:t> </a:t>
            </a:r>
            <a:r>
              <a:rPr lang="en-ID" sz="1800" b="0" i="0" dirty="0" err="1">
                <a:solidFill>
                  <a:srgbClr val="36344D"/>
                </a:solidFill>
                <a:effectLst/>
                <a:latin typeface="DM Sans" pitchFamily="2" charset="0"/>
              </a:rPr>
              <a:t>sistem</a:t>
            </a:r>
            <a:r>
              <a:rPr lang="en-ID" sz="1800" b="0" i="0" dirty="0">
                <a:solidFill>
                  <a:srgbClr val="36344D"/>
                </a:solidFill>
                <a:effectLst/>
                <a:latin typeface="DM Sans" pitchFamily="2" charset="0"/>
              </a:rPr>
              <a:t> </a:t>
            </a:r>
            <a:r>
              <a:rPr lang="en-ID" sz="1800" b="0" i="0" dirty="0" err="1">
                <a:solidFill>
                  <a:srgbClr val="36344D"/>
                </a:solidFill>
                <a:effectLst/>
                <a:latin typeface="DM Sans" pitchFamily="2" charset="0"/>
              </a:rPr>
              <a:t>manajemen</a:t>
            </a:r>
            <a:r>
              <a:rPr lang="en-ID" sz="1800" b="0" i="0" dirty="0">
                <a:solidFill>
                  <a:srgbClr val="36344D"/>
                </a:solidFill>
                <a:effectLst/>
                <a:latin typeface="DM Sans" pitchFamily="2" charset="0"/>
              </a:rPr>
              <a:t> database </a:t>
            </a:r>
            <a:r>
              <a:rPr lang="en-ID" sz="1800" b="0" i="0" dirty="0" err="1">
                <a:solidFill>
                  <a:srgbClr val="36344D"/>
                </a:solidFill>
                <a:effectLst/>
                <a:latin typeface="DM Sans" pitchFamily="2" charset="0"/>
              </a:rPr>
              <a:t>relasional</a:t>
            </a:r>
            <a:r>
              <a:rPr lang="en-ID" sz="1800" b="0" i="0" dirty="0">
                <a:solidFill>
                  <a:srgbClr val="36344D"/>
                </a:solidFill>
                <a:effectLst/>
                <a:latin typeface="DM Sans" pitchFamily="2" charset="0"/>
              </a:rPr>
              <a:t> (RDBMS) open-source </a:t>
            </a:r>
            <a:r>
              <a:rPr lang="en-ID" sz="1800" b="0" i="0" dirty="0" err="1">
                <a:solidFill>
                  <a:srgbClr val="36344D"/>
                </a:solidFill>
                <a:effectLst/>
                <a:latin typeface="DM Sans" pitchFamily="2" charset="0"/>
              </a:rPr>
              <a:t>berbasis</a:t>
            </a:r>
            <a:r>
              <a:rPr lang="en-ID" sz="1800" b="0" i="0" dirty="0">
                <a:solidFill>
                  <a:srgbClr val="36344D"/>
                </a:solidFill>
                <a:effectLst/>
                <a:latin typeface="DM Sans" pitchFamily="2" charset="0"/>
              </a:rPr>
              <a:t> SQL yang </a:t>
            </a:r>
            <a:r>
              <a:rPr lang="en-ID" sz="1800" b="0" i="0" dirty="0" err="1">
                <a:solidFill>
                  <a:srgbClr val="36344D"/>
                </a:solidFill>
                <a:effectLst/>
                <a:latin typeface="DM Sans" pitchFamily="2" charset="0"/>
              </a:rPr>
              <a:t>bekerja</a:t>
            </a:r>
            <a:r>
              <a:rPr lang="en-ID" sz="1800" b="0" i="0" dirty="0">
                <a:solidFill>
                  <a:srgbClr val="36344D"/>
                </a:solidFill>
                <a:effectLst/>
                <a:latin typeface="DM Sans" pitchFamily="2" charset="0"/>
              </a:rPr>
              <a:t> </a:t>
            </a:r>
            <a:r>
              <a:rPr lang="en-ID" sz="1800" b="0" i="0" dirty="0" err="1">
                <a:solidFill>
                  <a:srgbClr val="36344D"/>
                </a:solidFill>
                <a:effectLst/>
                <a:latin typeface="DM Sans" pitchFamily="2" charset="0"/>
              </a:rPr>
              <a:t>dengan</a:t>
            </a:r>
            <a:r>
              <a:rPr lang="en-ID" sz="1800" b="0" i="0" dirty="0">
                <a:solidFill>
                  <a:srgbClr val="36344D"/>
                </a:solidFill>
                <a:effectLst/>
                <a:latin typeface="DM Sans" pitchFamily="2" charset="0"/>
              </a:rPr>
              <a:t> model client-server.</a:t>
            </a:r>
            <a:endParaRPr lang="en-US" dirty="0">
              <a:latin typeface="DM Sans" pitchFamily="2" charset="0"/>
            </a:endParaRPr>
          </a:p>
        </p:txBody>
      </p:sp>
      <p:sp>
        <p:nvSpPr>
          <p:cNvPr id="348" name="Google Shape;348;p46"/>
          <p:cNvSpPr txBox="1">
            <a:spLocks noGrp="1"/>
          </p:cNvSpPr>
          <p:nvPr>
            <p:ph type="subTitle" idx="5"/>
          </p:nvPr>
        </p:nvSpPr>
        <p:spPr>
          <a:xfrm>
            <a:off x="1703637" y="1524900"/>
            <a:ext cx="26427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MysqL</a:t>
            </a:r>
            <a:r>
              <a:rPr lang="en" dirty="0"/>
              <a:t> </a:t>
            </a:r>
            <a:endParaRPr dirty="0"/>
          </a:p>
        </p:txBody>
      </p:sp>
      <p:sp>
        <p:nvSpPr>
          <p:cNvPr id="352" name="Google Shape;352;p46"/>
          <p:cNvSpPr/>
          <p:nvPr/>
        </p:nvSpPr>
        <p:spPr>
          <a:xfrm rot="10800000" flipH="1">
            <a:off x="7477563" y="4546000"/>
            <a:ext cx="1297875" cy="116000"/>
          </a:xfrm>
          <a:custGeom>
            <a:avLst/>
            <a:gdLst/>
            <a:ahLst/>
            <a:cxnLst/>
            <a:rect l="l" t="t" r="r" b="b"/>
            <a:pathLst>
              <a:path w="51915" h="4640" fill="none" extrusionOk="0">
                <a:moveTo>
                  <a:pt x="0" y="1"/>
                </a:moveTo>
                <a:cubicBezTo>
                  <a:pt x="2598" y="1"/>
                  <a:pt x="2598" y="4639"/>
                  <a:pt x="5195" y="4639"/>
                </a:cubicBezTo>
                <a:cubicBezTo>
                  <a:pt x="7793" y="4639"/>
                  <a:pt x="7774" y="1"/>
                  <a:pt x="10372" y="1"/>
                </a:cubicBezTo>
                <a:cubicBezTo>
                  <a:pt x="12969" y="1"/>
                  <a:pt x="12969" y="4639"/>
                  <a:pt x="15567" y="4639"/>
                </a:cubicBezTo>
                <a:cubicBezTo>
                  <a:pt x="18164" y="4639"/>
                  <a:pt x="18164" y="1"/>
                  <a:pt x="20762" y="1"/>
                </a:cubicBezTo>
                <a:cubicBezTo>
                  <a:pt x="23359" y="1"/>
                  <a:pt x="23359" y="4639"/>
                  <a:pt x="25957" y="4639"/>
                </a:cubicBezTo>
                <a:cubicBezTo>
                  <a:pt x="28555" y="4639"/>
                  <a:pt x="28555" y="1"/>
                  <a:pt x="31134" y="1"/>
                </a:cubicBezTo>
                <a:cubicBezTo>
                  <a:pt x="33731" y="1"/>
                  <a:pt x="33731" y="4639"/>
                  <a:pt x="36329" y="4639"/>
                </a:cubicBezTo>
                <a:cubicBezTo>
                  <a:pt x="38926" y="4639"/>
                  <a:pt x="38926" y="1"/>
                  <a:pt x="41524" y="1"/>
                </a:cubicBezTo>
                <a:cubicBezTo>
                  <a:pt x="44121" y="1"/>
                  <a:pt x="44121" y="4639"/>
                  <a:pt x="46719" y="4639"/>
                </a:cubicBezTo>
                <a:cubicBezTo>
                  <a:pt x="49317" y="4639"/>
                  <a:pt x="49317" y="1"/>
                  <a:pt x="51914" y="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85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510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Library</a:t>
            </a:r>
            <a:endParaRPr dirty="0"/>
          </a:p>
        </p:txBody>
      </p:sp>
      <p:sp>
        <p:nvSpPr>
          <p:cNvPr id="380" name="Google Shape;380;p49"/>
          <p:cNvSpPr txBox="1">
            <a:spLocks noGrp="1"/>
          </p:cNvSpPr>
          <p:nvPr>
            <p:ph type="subTitle" idx="4"/>
          </p:nvPr>
        </p:nvSpPr>
        <p:spPr>
          <a:xfrm>
            <a:off x="2454350" y="1619100"/>
            <a:ext cx="5335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Bcrypt</a:t>
            </a:r>
            <a:endParaRPr dirty="0"/>
          </a:p>
        </p:txBody>
      </p:sp>
      <p:sp>
        <p:nvSpPr>
          <p:cNvPr id="381" name="Google Shape;381;p49"/>
          <p:cNvSpPr txBox="1">
            <a:spLocks noGrp="1"/>
          </p:cNvSpPr>
          <p:nvPr>
            <p:ph type="subTitle" idx="3"/>
          </p:nvPr>
        </p:nvSpPr>
        <p:spPr>
          <a:xfrm>
            <a:off x="2454350" y="3356733"/>
            <a:ext cx="5335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Nodemon</a:t>
            </a:r>
            <a:endParaRPr dirty="0"/>
          </a:p>
        </p:txBody>
      </p:sp>
      <p:sp>
        <p:nvSpPr>
          <p:cNvPr id="382" name="Google Shape;382;p49"/>
          <p:cNvSpPr/>
          <p:nvPr/>
        </p:nvSpPr>
        <p:spPr>
          <a:xfrm>
            <a:off x="1489031" y="1881793"/>
            <a:ext cx="801300" cy="801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9"/>
          <p:cNvSpPr/>
          <p:nvPr/>
        </p:nvSpPr>
        <p:spPr>
          <a:xfrm>
            <a:off x="1489031" y="3488671"/>
            <a:ext cx="801300" cy="801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9"/>
          <p:cNvSpPr/>
          <p:nvPr/>
        </p:nvSpPr>
        <p:spPr>
          <a:xfrm rot="10800000" flipH="1">
            <a:off x="3880520" y="1017725"/>
            <a:ext cx="1297875" cy="116000"/>
          </a:xfrm>
          <a:custGeom>
            <a:avLst/>
            <a:gdLst/>
            <a:ahLst/>
            <a:cxnLst/>
            <a:rect l="l" t="t" r="r" b="b"/>
            <a:pathLst>
              <a:path w="51915" h="4640" fill="none" extrusionOk="0">
                <a:moveTo>
                  <a:pt x="0" y="1"/>
                </a:moveTo>
                <a:cubicBezTo>
                  <a:pt x="2598" y="1"/>
                  <a:pt x="2598" y="4639"/>
                  <a:pt x="5195" y="4639"/>
                </a:cubicBezTo>
                <a:cubicBezTo>
                  <a:pt x="7793" y="4639"/>
                  <a:pt x="7774" y="1"/>
                  <a:pt x="10372" y="1"/>
                </a:cubicBezTo>
                <a:cubicBezTo>
                  <a:pt x="12969" y="1"/>
                  <a:pt x="12969" y="4639"/>
                  <a:pt x="15567" y="4639"/>
                </a:cubicBezTo>
                <a:cubicBezTo>
                  <a:pt x="18164" y="4639"/>
                  <a:pt x="18164" y="1"/>
                  <a:pt x="20762" y="1"/>
                </a:cubicBezTo>
                <a:cubicBezTo>
                  <a:pt x="23359" y="1"/>
                  <a:pt x="23359" y="4639"/>
                  <a:pt x="25957" y="4639"/>
                </a:cubicBezTo>
                <a:cubicBezTo>
                  <a:pt x="28555" y="4639"/>
                  <a:pt x="28555" y="1"/>
                  <a:pt x="31134" y="1"/>
                </a:cubicBezTo>
                <a:cubicBezTo>
                  <a:pt x="33731" y="1"/>
                  <a:pt x="33731" y="4639"/>
                  <a:pt x="36329" y="4639"/>
                </a:cubicBezTo>
                <a:cubicBezTo>
                  <a:pt x="38926" y="4639"/>
                  <a:pt x="38926" y="1"/>
                  <a:pt x="41524" y="1"/>
                </a:cubicBezTo>
                <a:cubicBezTo>
                  <a:pt x="44121" y="1"/>
                  <a:pt x="44121" y="4639"/>
                  <a:pt x="46719" y="4639"/>
                </a:cubicBezTo>
                <a:cubicBezTo>
                  <a:pt x="49317" y="4639"/>
                  <a:pt x="49317" y="1"/>
                  <a:pt x="51914" y="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85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49"/>
          <p:cNvGrpSpPr/>
          <p:nvPr/>
        </p:nvGrpSpPr>
        <p:grpSpPr>
          <a:xfrm>
            <a:off x="1726290" y="2113063"/>
            <a:ext cx="352349" cy="338760"/>
            <a:chOff x="3854700" y="249750"/>
            <a:chExt cx="500425" cy="481125"/>
          </a:xfrm>
        </p:grpSpPr>
        <p:sp>
          <p:nvSpPr>
            <p:cNvPr id="386" name="Google Shape;386;p49"/>
            <p:cNvSpPr/>
            <p:nvPr/>
          </p:nvSpPr>
          <p:spPr>
            <a:xfrm>
              <a:off x="4206725" y="598350"/>
              <a:ext cx="70775" cy="68025"/>
            </a:xfrm>
            <a:custGeom>
              <a:avLst/>
              <a:gdLst/>
              <a:ahLst/>
              <a:cxnLst/>
              <a:rect l="l" t="t" r="r" b="b"/>
              <a:pathLst>
                <a:path w="2831" h="2721" extrusionOk="0">
                  <a:moveTo>
                    <a:pt x="622" y="1"/>
                  </a:moveTo>
                  <a:cubicBezTo>
                    <a:pt x="478" y="1"/>
                    <a:pt x="333" y="56"/>
                    <a:pt x="223" y="165"/>
                  </a:cubicBezTo>
                  <a:cubicBezTo>
                    <a:pt x="0" y="388"/>
                    <a:pt x="0" y="744"/>
                    <a:pt x="223" y="966"/>
                  </a:cubicBezTo>
                  <a:lnTo>
                    <a:pt x="1819" y="2562"/>
                  </a:lnTo>
                  <a:cubicBezTo>
                    <a:pt x="1929" y="2668"/>
                    <a:pt x="2070" y="2721"/>
                    <a:pt x="2211" y="2721"/>
                  </a:cubicBezTo>
                  <a:cubicBezTo>
                    <a:pt x="2356" y="2721"/>
                    <a:pt x="2501" y="2665"/>
                    <a:pt x="2611" y="2553"/>
                  </a:cubicBezTo>
                  <a:cubicBezTo>
                    <a:pt x="2828" y="2337"/>
                    <a:pt x="2831" y="1984"/>
                    <a:pt x="2617" y="1764"/>
                  </a:cubicBezTo>
                  <a:lnTo>
                    <a:pt x="1021" y="165"/>
                  </a:lnTo>
                  <a:cubicBezTo>
                    <a:pt x="911" y="56"/>
                    <a:pt x="767" y="1"/>
                    <a:pt x="6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7" name="Google Shape;387;p49"/>
            <p:cNvSpPr/>
            <p:nvPr/>
          </p:nvSpPr>
          <p:spPr>
            <a:xfrm>
              <a:off x="4226750" y="538600"/>
              <a:ext cx="91250" cy="48150"/>
            </a:xfrm>
            <a:custGeom>
              <a:avLst/>
              <a:gdLst/>
              <a:ahLst/>
              <a:cxnLst/>
              <a:rect l="l" t="t" r="r" b="b"/>
              <a:pathLst>
                <a:path w="3650" h="1926" extrusionOk="0">
                  <a:moveTo>
                    <a:pt x="631" y="1"/>
                  </a:moveTo>
                  <a:cubicBezTo>
                    <a:pt x="393" y="1"/>
                    <a:pt x="175" y="151"/>
                    <a:pt x="97" y="387"/>
                  </a:cubicBezTo>
                  <a:cubicBezTo>
                    <a:pt x="0" y="676"/>
                    <a:pt x="151" y="993"/>
                    <a:pt x="440" y="1098"/>
                  </a:cubicBezTo>
                  <a:lnTo>
                    <a:pt x="2837" y="1896"/>
                  </a:lnTo>
                  <a:cubicBezTo>
                    <a:pt x="2896" y="1916"/>
                    <a:pt x="2956" y="1925"/>
                    <a:pt x="3014" y="1925"/>
                  </a:cubicBezTo>
                  <a:cubicBezTo>
                    <a:pt x="3251" y="1925"/>
                    <a:pt x="3471" y="1774"/>
                    <a:pt x="3551" y="1538"/>
                  </a:cubicBezTo>
                  <a:cubicBezTo>
                    <a:pt x="3650" y="1243"/>
                    <a:pt x="3490" y="920"/>
                    <a:pt x="3192" y="824"/>
                  </a:cubicBezTo>
                  <a:lnTo>
                    <a:pt x="798" y="26"/>
                  </a:lnTo>
                  <a:cubicBezTo>
                    <a:pt x="742" y="9"/>
                    <a:pt x="686" y="1"/>
                    <a:pt x="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8" name="Google Shape;388;p49"/>
            <p:cNvSpPr/>
            <p:nvPr/>
          </p:nvSpPr>
          <p:spPr>
            <a:xfrm>
              <a:off x="4146500" y="618325"/>
              <a:ext cx="52050" cy="88650"/>
            </a:xfrm>
            <a:custGeom>
              <a:avLst/>
              <a:gdLst/>
              <a:ahLst/>
              <a:cxnLst/>
              <a:rect l="l" t="t" r="r" b="b"/>
              <a:pathLst>
                <a:path w="2082" h="3546" extrusionOk="0">
                  <a:moveTo>
                    <a:pt x="632" y="1"/>
                  </a:moveTo>
                  <a:cubicBezTo>
                    <a:pt x="574" y="1"/>
                    <a:pt x="514" y="10"/>
                    <a:pt x="455" y="29"/>
                  </a:cubicBezTo>
                  <a:cubicBezTo>
                    <a:pt x="160" y="128"/>
                    <a:pt x="0" y="447"/>
                    <a:pt x="100" y="746"/>
                  </a:cubicBezTo>
                  <a:lnTo>
                    <a:pt x="898" y="3140"/>
                  </a:lnTo>
                  <a:cubicBezTo>
                    <a:pt x="970" y="3386"/>
                    <a:pt x="1196" y="3546"/>
                    <a:pt x="1439" y="3546"/>
                  </a:cubicBezTo>
                  <a:cubicBezTo>
                    <a:pt x="1498" y="3546"/>
                    <a:pt x="1558" y="3536"/>
                    <a:pt x="1617" y="3516"/>
                  </a:cubicBezTo>
                  <a:cubicBezTo>
                    <a:pt x="1921" y="3417"/>
                    <a:pt x="2081" y="3082"/>
                    <a:pt x="1970" y="2784"/>
                  </a:cubicBezTo>
                  <a:lnTo>
                    <a:pt x="1172" y="387"/>
                  </a:lnTo>
                  <a:cubicBezTo>
                    <a:pt x="1092" y="150"/>
                    <a:pt x="871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9" name="Google Shape;389;p49"/>
            <p:cNvSpPr/>
            <p:nvPr/>
          </p:nvSpPr>
          <p:spPr>
            <a:xfrm>
              <a:off x="3927425" y="319075"/>
              <a:ext cx="70650" cy="67850"/>
            </a:xfrm>
            <a:custGeom>
              <a:avLst/>
              <a:gdLst/>
              <a:ahLst/>
              <a:cxnLst/>
              <a:rect l="l" t="t" r="r" b="b"/>
              <a:pathLst>
                <a:path w="2826" h="2714" extrusionOk="0">
                  <a:moveTo>
                    <a:pt x="621" y="0"/>
                  </a:moveTo>
                  <a:cubicBezTo>
                    <a:pt x="477" y="0"/>
                    <a:pt x="333" y="55"/>
                    <a:pt x="223" y="165"/>
                  </a:cubicBezTo>
                  <a:cubicBezTo>
                    <a:pt x="4" y="385"/>
                    <a:pt x="1" y="737"/>
                    <a:pt x="214" y="957"/>
                  </a:cubicBezTo>
                  <a:lnTo>
                    <a:pt x="1813" y="2556"/>
                  </a:lnTo>
                  <a:cubicBezTo>
                    <a:pt x="1922" y="2661"/>
                    <a:pt x="2062" y="2714"/>
                    <a:pt x="2203" y="2714"/>
                  </a:cubicBezTo>
                  <a:cubicBezTo>
                    <a:pt x="2348" y="2714"/>
                    <a:pt x="2494" y="2658"/>
                    <a:pt x="2605" y="2547"/>
                  </a:cubicBezTo>
                  <a:cubicBezTo>
                    <a:pt x="2822" y="2330"/>
                    <a:pt x="2825" y="1977"/>
                    <a:pt x="2611" y="1755"/>
                  </a:cubicBezTo>
                  <a:lnTo>
                    <a:pt x="1012" y="159"/>
                  </a:lnTo>
                  <a:cubicBezTo>
                    <a:pt x="904" y="53"/>
                    <a:pt x="762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0" name="Google Shape;390;p49"/>
            <p:cNvSpPr/>
            <p:nvPr/>
          </p:nvSpPr>
          <p:spPr>
            <a:xfrm>
              <a:off x="4007000" y="279300"/>
              <a:ext cx="51675" cy="88150"/>
            </a:xfrm>
            <a:custGeom>
              <a:avLst/>
              <a:gdLst/>
              <a:ahLst/>
              <a:cxnLst/>
              <a:rect l="l" t="t" r="r" b="b"/>
              <a:pathLst>
                <a:path w="2067" h="3526" extrusionOk="0">
                  <a:moveTo>
                    <a:pt x="632" y="0"/>
                  </a:moveTo>
                  <a:cubicBezTo>
                    <a:pt x="573" y="0"/>
                    <a:pt x="512" y="10"/>
                    <a:pt x="452" y="30"/>
                  </a:cubicBezTo>
                  <a:cubicBezTo>
                    <a:pt x="160" y="127"/>
                    <a:pt x="0" y="437"/>
                    <a:pt x="91" y="732"/>
                  </a:cubicBezTo>
                  <a:lnTo>
                    <a:pt x="889" y="3126"/>
                  </a:lnTo>
                  <a:cubicBezTo>
                    <a:pt x="964" y="3370"/>
                    <a:pt x="1188" y="3525"/>
                    <a:pt x="1428" y="3525"/>
                  </a:cubicBezTo>
                  <a:cubicBezTo>
                    <a:pt x="1487" y="3525"/>
                    <a:pt x="1547" y="3516"/>
                    <a:pt x="1605" y="3496"/>
                  </a:cubicBezTo>
                  <a:cubicBezTo>
                    <a:pt x="1907" y="3397"/>
                    <a:pt x="2066" y="3069"/>
                    <a:pt x="1961" y="2771"/>
                  </a:cubicBezTo>
                  <a:lnTo>
                    <a:pt x="1160" y="374"/>
                  </a:lnTo>
                  <a:cubicBezTo>
                    <a:pt x="1079" y="144"/>
                    <a:pt x="863" y="0"/>
                    <a:pt x="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1" name="Google Shape;391;p49"/>
            <p:cNvSpPr/>
            <p:nvPr/>
          </p:nvSpPr>
          <p:spPr>
            <a:xfrm>
              <a:off x="3887300" y="398850"/>
              <a:ext cx="91800" cy="48250"/>
            </a:xfrm>
            <a:custGeom>
              <a:avLst/>
              <a:gdLst/>
              <a:ahLst/>
              <a:cxnLst/>
              <a:rect l="l" t="t" r="r" b="b"/>
              <a:pathLst>
                <a:path w="3672" h="1930" extrusionOk="0">
                  <a:moveTo>
                    <a:pt x="638" y="0"/>
                  </a:moveTo>
                  <a:cubicBezTo>
                    <a:pt x="399" y="0"/>
                    <a:pt x="178" y="150"/>
                    <a:pt x="100" y="385"/>
                  </a:cubicBezTo>
                  <a:cubicBezTo>
                    <a:pt x="1" y="678"/>
                    <a:pt x="154" y="991"/>
                    <a:pt x="443" y="1096"/>
                  </a:cubicBezTo>
                  <a:lnTo>
                    <a:pt x="2840" y="1894"/>
                  </a:lnTo>
                  <a:cubicBezTo>
                    <a:pt x="2905" y="1918"/>
                    <a:pt x="2971" y="1930"/>
                    <a:pt x="3036" y="1930"/>
                  </a:cubicBezTo>
                  <a:cubicBezTo>
                    <a:pt x="3271" y="1930"/>
                    <a:pt x="3492" y="1781"/>
                    <a:pt x="3572" y="1545"/>
                  </a:cubicBezTo>
                  <a:cubicBezTo>
                    <a:pt x="3671" y="1241"/>
                    <a:pt x="3503" y="915"/>
                    <a:pt x="3195" y="825"/>
                  </a:cubicBezTo>
                  <a:lnTo>
                    <a:pt x="802" y="24"/>
                  </a:lnTo>
                  <a:cubicBezTo>
                    <a:pt x="747" y="8"/>
                    <a:pt x="692" y="0"/>
                    <a:pt x="6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2" name="Google Shape;392;p49"/>
            <p:cNvSpPr/>
            <p:nvPr/>
          </p:nvSpPr>
          <p:spPr>
            <a:xfrm>
              <a:off x="3854700" y="413675"/>
              <a:ext cx="353475" cy="317200"/>
            </a:xfrm>
            <a:custGeom>
              <a:avLst/>
              <a:gdLst/>
              <a:ahLst/>
              <a:cxnLst/>
              <a:rect l="l" t="t" r="r" b="b"/>
              <a:pathLst>
                <a:path w="14139" h="12688" extrusionOk="0">
                  <a:moveTo>
                    <a:pt x="12278" y="0"/>
                  </a:moveTo>
                  <a:lnTo>
                    <a:pt x="10639" y="1635"/>
                  </a:lnTo>
                  <a:cubicBezTo>
                    <a:pt x="10811" y="1720"/>
                    <a:pt x="10971" y="1831"/>
                    <a:pt x="11109" y="1964"/>
                  </a:cubicBezTo>
                  <a:cubicBezTo>
                    <a:pt x="11772" y="2623"/>
                    <a:pt x="11772" y="3698"/>
                    <a:pt x="11109" y="4358"/>
                  </a:cubicBezTo>
                  <a:lnTo>
                    <a:pt x="5520" y="9949"/>
                  </a:lnTo>
                  <a:cubicBezTo>
                    <a:pt x="5189" y="10281"/>
                    <a:pt x="4755" y="10446"/>
                    <a:pt x="4322" y="10446"/>
                  </a:cubicBezTo>
                  <a:cubicBezTo>
                    <a:pt x="3889" y="10446"/>
                    <a:pt x="3456" y="10281"/>
                    <a:pt x="3126" y="9949"/>
                  </a:cubicBezTo>
                  <a:cubicBezTo>
                    <a:pt x="2464" y="9287"/>
                    <a:pt x="2464" y="8215"/>
                    <a:pt x="3126" y="7552"/>
                  </a:cubicBezTo>
                  <a:lnTo>
                    <a:pt x="5331" y="5351"/>
                  </a:lnTo>
                  <a:cubicBezTo>
                    <a:pt x="4924" y="4499"/>
                    <a:pt x="4764" y="3554"/>
                    <a:pt x="4867" y="2620"/>
                  </a:cubicBezTo>
                  <a:lnTo>
                    <a:pt x="4867" y="2620"/>
                  </a:lnTo>
                  <a:lnTo>
                    <a:pt x="1527" y="5956"/>
                  </a:lnTo>
                  <a:cubicBezTo>
                    <a:pt x="1" y="7501"/>
                    <a:pt x="7" y="9992"/>
                    <a:pt x="1545" y="11530"/>
                  </a:cubicBezTo>
                  <a:cubicBezTo>
                    <a:pt x="2316" y="12301"/>
                    <a:pt x="3328" y="12687"/>
                    <a:pt x="4340" y="12687"/>
                  </a:cubicBezTo>
                  <a:cubicBezTo>
                    <a:pt x="5344" y="12687"/>
                    <a:pt x="6348" y="12307"/>
                    <a:pt x="7119" y="11545"/>
                  </a:cubicBezTo>
                  <a:lnTo>
                    <a:pt x="12708" y="5956"/>
                  </a:lnTo>
                  <a:cubicBezTo>
                    <a:pt x="13783" y="4878"/>
                    <a:pt x="14139" y="3276"/>
                    <a:pt x="13627" y="1843"/>
                  </a:cubicBezTo>
                  <a:cubicBezTo>
                    <a:pt x="13500" y="1467"/>
                    <a:pt x="13316" y="1114"/>
                    <a:pt x="13076" y="798"/>
                  </a:cubicBezTo>
                  <a:lnTo>
                    <a:pt x="13066" y="807"/>
                  </a:lnTo>
                  <a:cubicBezTo>
                    <a:pt x="12955" y="663"/>
                    <a:pt x="12844" y="503"/>
                    <a:pt x="12708" y="368"/>
                  </a:cubicBezTo>
                  <a:cubicBezTo>
                    <a:pt x="12570" y="235"/>
                    <a:pt x="12428" y="115"/>
                    <a:pt x="12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3" name="Google Shape;393;p49"/>
            <p:cNvSpPr/>
            <p:nvPr/>
          </p:nvSpPr>
          <p:spPr>
            <a:xfrm>
              <a:off x="3996825" y="249750"/>
              <a:ext cx="358300" cy="322025"/>
            </a:xfrm>
            <a:custGeom>
              <a:avLst/>
              <a:gdLst/>
              <a:ahLst/>
              <a:cxnLst/>
              <a:rect l="l" t="t" r="r" b="b"/>
              <a:pathLst>
                <a:path w="14332" h="12881" extrusionOk="0">
                  <a:moveTo>
                    <a:pt x="9993" y="1"/>
                  </a:moveTo>
                  <a:cubicBezTo>
                    <a:pt x="8989" y="1"/>
                    <a:pt x="7985" y="381"/>
                    <a:pt x="7216" y="1143"/>
                  </a:cubicBezTo>
                  <a:lnTo>
                    <a:pt x="1434" y="6925"/>
                  </a:lnTo>
                  <a:cubicBezTo>
                    <a:pt x="359" y="8003"/>
                    <a:pt x="1" y="9605"/>
                    <a:pt x="516" y="11038"/>
                  </a:cubicBezTo>
                  <a:cubicBezTo>
                    <a:pt x="639" y="11414"/>
                    <a:pt x="826" y="11767"/>
                    <a:pt x="1067" y="12083"/>
                  </a:cubicBezTo>
                  <a:lnTo>
                    <a:pt x="1073" y="12074"/>
                  </a:lnTo>
                  <a:cubicBezTo>
                    <a:pt x="1187" y="12218"/>
                    <a:pt x="1296" y="12378"/>
                    <a:pt x="1434" y="12513"/>
                  </a:cubicBezTo>
                  <a:cubicBezTo>
                    <a:pt x="1570" y="12646"/>
                    <a:pt x="1711" y="12766"/>
                    <a:pt x="1865" y="12881"/>
                  </a:cubicBezTo>
                  <a:lnTo>
                    <a:pt x="3500" y="11243"/>
                  </a:lnTo>
                  <a:cubicBezTo>
                    <a:pt x="3328" y="11158"/>
                    <a:pt x="3169" y="11050"/>
                    <a:pt x="3030" y="10918"/>
                  </a:cubicBezTo>
                  <a:cubicBezTo>
                    <a:pt x="2368" y="10255"/>
                    <a:pt x="2368" y="9183"/>
                    <a:pt x="3030" y="8521"/>
                  </a:cubicBezTo>
                  <a:lnTo>
                    <a:pt x="8812" y="2739"/>
                  </a:lnTo>
                  <a:cubicBezTo>
                    <a:pt x="9143" y="2408"/>
                    <a:pt x="9577" y="2242"/>
                    <a:pt x="10010" y="2242"/>
                  </a:cubicBezTo>
                  <a:cubicBezTo>
                    <a:pt x="10443" y="2242"/>
                    <a:pt x="10876" y="2408"/>
                    <a:pt x="11206" y="2739"/>
                  </a:cubicBezTo>
                  <a:cubicBezTo>
                    <a:pt x="11868" y="3401"/>
                    <a:pt x="11868" y="4473"/>
                    <a:pt x="11206" y="5136"/>
                  </a:cubicBezTo>
                  <a:lnTo>
                    <a:pt x="8812" y="7530"/>
                  </a:lnTo>
                  <a:cubicBezTo>
                    <a:pt x="9215" y="8382"/>
                    <a:pt x="9375" y="9328"/>
                    <a:pt x="9273" y="10261"/>
                  </a:cubicBezTo>
                  <a:lnTo>
                    <a:pt x="12805" y="6732"/>
                  </a:lnTo>
                  <a:cubicBezTo>
                    <a:pt x="14331" y="5187"/>
                    <a:pt x="14325" y="2697"/>
                    <a:pt x="12787" y="1158"/>
                  </a:cubicBezTo>
                  <a:cubicBezTo>
                    <a:pt x="12016" y="387"/>
                    <a:pt x="11004" y="1"/>
                    <a:pt x="99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94" name="Google Shape;394;p49"/>
          <p:cNvGrpSpPr/>
          <p:nvPr/>
        </p:nvGrpSpPr>
        <p:grpSpPr>
          <a:xfrm>
            <a:off x="1710071" y="3740263"/>
            <a:ext cx="340204" cy="298116"/>
            <a:chOff x="899850" y="871450"/>
            <a:chExt cx="483175" cy="423400"/>
          </a:xfrm>
        </p:grpSpPr>
        <p:sp>
          <p:nvSpPr>
            <p:cNvPr id="395" name="Google Shape;395;p49"/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6" name="Google Shape;396;p49"/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7" name="Google Shape;397;p49"/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8" name="Google Shape;398;p49"/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" name="Google Shape;380;p49">
            <a:extLst>
              <a:ext uri="{FF2B5EF4-FFF2-40B4-BE49-F238E27FC236}">
                <a16:creationId xmlns:a16="http://schemas.microsoft.com/office/drawing/2014/main" id="{51376682-6BF0-28B2-F616-C409E16313DF}"/>
              </a:ext>
            </a:extLst>
          </p:cNvPr>
          <p:cNvSpPr txBox="1">
            <a:spLocks/>
          </p:cNvSpPr>
          <p:nvPr/>
        </p:nvSpPr>
        <p:spPr>
          <a:xfrm>
            <a:off x="2454350" y="2009638"/>
            <a:ext cx="53352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2400" b="1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2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2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2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2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2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2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2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2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dirty="0"/>
              <a:t>S</a:t>
            </a:r>
            <a:r>
              <a:rPr lang="en-ID" dirty="0" err="1"/>
              <a:t>equelize</a:t>
            </a:r>
            <a:endParaRPr lang="en-ID" dirty="0"/>
          </a:p>
        </p:txBody>
      </p:sp>
      <p:sp>
        <p:nvSpPr>
          <p:cNvPr id="5" name="Google Shape;380;p49">
            <a:extLst>
              <a:ext uri="{FF2B5EF4-FFF2-40B4-BE49-F238E27FC236}">
                <a16:creationId xmlns:a16="http://schemas.microsoft.com/office/drawing/2014/main" id="{F893D24C-43D7-75D4-A4CC-7A8463B80EB5}"/>
              </a:ext>
            </a:extLst>
          </p:cNvPr>
          <p:cNvSpPr txBox="1">
            <a:spLocks/>
          </p:cNvSpPr>
          <p:nvPr/>
        </p:nvSpPr>
        <p:spPr>
          <a:xfrm>
            <a:off x="2454350" y="2400176"/>
            <a:ext cx="53352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2400" b="1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2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2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2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2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2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2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2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2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dirty="0"/>
              <a:t>M</a:t>
            </a:r>
            <a:r>
              <a:rPr lang="en-ID" dirty="0" err="1"/>
              <a:t>ysql</a:t>
            </a:r>
            <a:endParaRPr lang="en-ID" dirty="0"/>
          </a:p>
        </p:txBody>
      </p:sp>
      <p:sp>
        <p:nvSpPr>
          <p:cNvPr id="6" name="Google Shape;380;p49">
            <a:extLst>
              <a:ext uri="{FF2B5EF4-FFF2-40B4-BE49-F238E27FC236}">
                <a16:creationId xmlns:a16="http://schemas.microsoft.com/office/drawing/2014/main" id="{1B092BFD-2348-D0A5-3472-A5C2CD2C4475}"/>
              </a:ext>
            </a:extLst>
          </p:cNvPr>
          <p:cNvSpPr txBox="1">
            <a:spLocks/>
          </p:cNvSpPr>
          <p:nvPr/>
        </p:nvSpPr>
        <p:spPr>
          <a:xfrm>
            <a:off x="2454350" y="2811701"/>
            <a:ext cx="53352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2400" b="1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2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2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2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2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2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2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2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2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dirty="0"/>
              <a:t>F</a:t>
            </a:r>
            <a:r>
              <a:rPr lang="en-ID" dirty="0" err="1"/>
              <a:t>astest</a:t>
            </a:r>
            <a:r>
              <a:rPr lang="en-ID" dirty="0"/>
              <a:t> - Validator</a:t>
            </a:r>
          </a:p>
        </p:txBody>
      </p:sp>
      <p:sp>
        <p:nvSpPr>
          <p:cNvPr id="9" name="Google Shape;381;p49">
            <a:extLst>
              <a:ext uri="{FF2B5EF4-FFF2-40B4-BE49-F238E27FC236}">
                <a16:creationId xmlns:a16="http://schemas.microsoft.com/office/drawing/2014/main" id="{12665185-4576-BC6D-61B7-5CAB41CA93C9}"/>
              </a:ext>
            </a:extLst>
          </p:cNvPr>
          <p:cNvSpPr txBox="1">
            <a:spLocks/>
          </p:cNvSpPr>
          <p:nvPr/>
        </p:nvSpPr>
        <p:spPr>
          <a:xfrm>
            <a:off x="2454350" y="3743564"/>
            <a:ext cx="53352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24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2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2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2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2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2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2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2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2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dirty="0"/>
              <a:t>D</a:t>
            </a:r>
            <a:r>
              <a:rPr lang="en-ID" dirty="0" err="1"/>
              <a:t>otenv</a:t>
            </a:r>
            <a:endParaRPr lang="en-ID" dirty="0"/>
          </a:p>
        </p:txBody>
      </p:sp>
      <p:sp>
        <p:nvSpPr>
          <p:cNvPr id="10" name="Google Shape;381;p49">
            <a:extLst>
              <a:ext uri="{FF2B5EF4-FFF2-40B4-BE49-F238E27FC236}">
                <a16:creationId xmlns:a16="http://schemas.microsoft.com/office/drawing/2014/main" id="{26004727-4E68-E06C-2ACB-057E5947E1B7}"/>
              </a:ext>
            </a:extLst>
          </p:cNvPr>
          <p:cNvSpPr txBox="1">
            <a:spLocks/>
          </p:cNvSpPr>
          <p:nvPr/>
        </p:nvSpPr>
        <p:spPr>
          <a:xfrm>
            <a:off x="2454350" y="4160394"/>
            <a:ext cx="53352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2400" b="1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2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2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2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2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2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2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2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None/>
              <a:defRPr sz="2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dirty="0"/>
              <a:t>E</a:t>
            </a:r>
            <a:r>
              <a:rPr lang="en-ID" dirty="0" err="1"/>
              <a:t>xpress</a:t>
            </a:r>
            <a:r>
              <a:rPr lang="en-ID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4"/>
          <p:cNvSpPr/>
          <p:nvPr/>
        </p:nvSpPr>
        <p:spPr>
          <a:xfrm>
            <a:off x="-25" y="0"/>
            <a:ext cx="9144178" cy="2239652"/>
          </a:xfrm>
          <a:custGeom>
            <a:avLst/>
            <a:gdLst/>
            <a:ahLst/>
            <a:cxnLst/>
            <a:rect l="l" t="t" r="r" b="b"/>
            <a:pathLst>
              <a:path w="144864" h="44105" extrusionOk="0">
                <a:moveTo>
                  <a:pt x="0" y="25247"/>
                </a:moveTo>
                <a:cubicBezTo>
                  <a:pt x="11244" y="31975"/>
                  <a:pt x="26945" y="29174"/>
                  <a:pt x="40292" y="24460"/>
                </a:cubicBezTo>
                <a:cubicBezTo>
                  <a:pt x="55612" y="19057"/>
                  <a:pt x="66988" y="20201"/>
                  <a:pt x="78878" y="25694"/>
                </a:cubicBezTo>
                <a:cubicBezTo>
                  <a:pt x="90768" y="31187"/>
                  <a:pt x="124589" y="44104"/>
                  <a:pt x="144864" y="20988"/>
                </a:cubicBezTo>
                <a:lnTo>
                  <a:pt x="144864" y="1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54"/>
          <p:cNvSpPr txBox="1">
            <a:spLocks noGrp="1"/>
          </p:cNvSpPr>
          <p:nvPr>
            <p:ph type="title"/>
          </p:nvPr>
        </p:nvSpPr>
        <p:spPr>
          <a:xfrm>
            <a:off x="1837350" y="1615200"/>
            <a:ext cx="5469300" cy="19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Demo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/>
              <a:t> Program</a:t>
            </a:r>
            <a:endParaRPr dirty="0"/>
          </a:p>
        </p:txBody>
      </p:sp>
      <p:sp>
        <p:nvSpPr>
          <p:cNvPr id="461" name="Google Shape;461;p54"/>
          <p:cNvSpPr txBox="1">
            <a:spLocks noGrp="1"/>
          </p:cNvSpPr>
          <p:nvPr>
            <p:ph type="subTitle" idx="1"/>
          </p:nvPr>
        </p:nvSpPr>
        <p:spPr>
          <a:xfrm>
            <a:off x="3319200" y="4209500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By_Kel I</a:t>
            </a:r>
            <a:endParaRPr dirty="0"/>
          </a:p>
        </p:txBody>
      </p:sp>
      <p:sp>
        <p:nvSpPr>
          <p:cNvPr id="462" name="Google Shape;462;p54"/>
          <p:cNvSpPr/>
          <p:nvPr/>
        </p:nvSpPr>
        <p:spPr>
          <a:xfrm rot="10800000" flipH="1">
            <a:off x="3923063" y="3529187"/>
            <a:ext cx="1297875" cy="116000"/>
          </a:xfrm>
          <a:custGeom>
            <a:avLst/>
            <a:gdLst/>
            <a:ahLst/>
            <a:cxnLst/>
            <a:rect l="l" t="t" r="r" b="b"/>
            <a:pathLst>
              <a:path w="51915" h="4640" fill="none" extrusionOk="0">
                <a:moveTo>
                  <a:pt x="0" y="1"/>
                </a:moveTo>
                <a:cubicBezTo>
                  <a:pt x="2598" y="1"/>
                  <a:pt x="2598" y="4639"/>
                  <a:pt x="5195" y="4639"/>
                </a:cubicBezTo>
                <a:cubicBezTo>
                  <a:pt x="7793" y="4639"/>
                  <a:pt x="7774" y="1"/>
                  <a:pt x="10372" y="1"/>
                </a:cubicBezTo>
                <a:cubicBezTo>
                  <a:pt x="12969" y="1"/>
                  <a:pt x="12969" y="4639"/>
                  <a:pt x="15567" y="4639"/>
                </a:cubicBezTo>
                <a:cubicBezTo>
                  <a:pt x="18164" y="4639"/>
                  <a:pt x="18164" y="1"/>
                  <a:pt x="20762" y="1"/>
                </a:cubicBezTo>
                <a:cubicBezTo>
                  <a:pt x="23359" y="1"/>
                  <a:pt x="23359" y="4639"/>
                  <a:pt x="25957" y="4639"/>
                </a:cubicBezTo>
                <a:cubicBezTo>
                  <a:pt x="28555" y="4639"/>
                  <a:pt x="28555" y="1"/>
                  <a:pt x="31134" y="1"/>
                </a:cubicBezTo>
                <a:cubicBezTo>
                  <a:pt x="33731" y="1"/>
                  <a:pt x="33731" y="4639"/>
                  <a:pt x="36329" y="4639"/>
                </a:cubicBezTo>
                <a:cubicBezTo>
                  <a:pt x="38926" y="4639"/>
                  <a:pt x="38926" y="1"/>
                  <a:pt x="41524" y="1"/>
                </a:cubicBezTo>
                <a:cubicBezTo>
                  <a:pt x="44121" y="1"/>
                  <a:pt x="44121" y="4639"/>
                  <a:pt x="46719" y="4639"/>
                </a:cubicBezTo>
                <a:cubicBezTo>
                  <a:pt x="49317" y="4639"/>
                  <a:pt x="49317" y="1"/>
                  <a:pt x="51914" y="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85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54"/>
          <p:cNvSpPr/>
          <p:nvPr/>
        </p:nvSpPr>
        <p:spPr>
          <a:xfrm rot="-5400000" flipH="1">
            <a:off x="-377232" y="377157"/>
            <a:ext cx="3571875" cy="2817412"/>
          </a:xfrm>
          <a:custGeom>
            <a:avLst/>
            <a:gdLst/>
            <a:ahLst/>
            <a:cxnLst/>
            <a:rect l="l" t="t" r="r" b="b"/>
            <a:pathLst>
              <a:path w="67210" h="45411" extrusionOk="0">
                <a:moveTo>
                  <a:pt x="1" y="10"/>
                </a:moveTo>
                <a:lnTo>
                  <a:pt x="1" y="45410"/>
                </a:lnTo>
                <a:cubicBezTo>
                  <a:pt x="2775" y="43117"/>
                  <a:pt x="4699" y="39907"/>
                  <a:pt x="6567" y="36791"/>
                </a:cubicBezTo>
                <a:cubicBezTo>
                  <a:pt x="8611" y="33360"/>
                  <a:pt x="10803" y="29836"/>
                  <a:pt x="14132" y="27635"/>
                </a:cubicBezTo>
                <a:cubicBezTo>
                  <a:pt x="21679" y="22641"/>
                  <a:pt x="32472" y="25952"/>
                  <a:pt x="40222" y="21281"/>
                </a:cubicBezTo>
                <a:cubicBezTo>
                  <a:pt x="46123" y="17730"/>
                  <a:pt x="48842" y="10359"/>
                  <a:pt x="54678" y="6696"/>
                </a:cubicBezTo>
                <a:cubicBezTo>
                  <a:pt x="57526" y="4911"/>
                  <a:pt x="60902" y="4153"/>
                  <a:pt x="63861" y="2571"/>
                </a:cubicBezTo>
                <a:cubicBezTo>
                  <a:pt x="65119" y="1915"/>
                  <a:pt x="66247" y="1045"/>
                  <a:pt x="672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54"/>
          <p:cNvSpPr/>
          <p:nvPr/>
        </p:nvSpPr>
        <p:spPr>
          <a:xfrm rot="10800000" flipH="1">
            <a:off x="5551797" y="-7"/>
            <a:ext cx="3592201" cy="2720003"/>
          </a:xfrm>
          <a:custGeom>
            <a:avLst/>
            <a:gdLst/>
            <a:ahLst/>
            <a:cxnLst/>
            <a:rect l="l" t="t" r="r" b="b"/>
            <a:pathLst>
              <a:path w="27007" h="20450" extrusionOk="0">
                <a:moveTo>
                  <a:pt x="27006" y="1"/>
                </a:moveTo>
                <a:cubicBezTo>
                  <a:pt x="25665" y="158"/>
                  <a:pt x="24380" y="611"/>
                  <a:pt x="23233" y="1323"/>
                </a:cubicBezTo>
                <a:cubicBezTo>
                  <a:pt x="20773" y="2886"/>
                  <a:pt x="19090" y="5365"/>
                  <a:pt x="17332" y="7686"/>
                </a:cubicBezTo>
                <a:cubicBezTo>
                  <a:pt x="15575" y="10008"/>
                  <a:pt x="13522" y="12310"/>
                  <a:pt x="10766" y="13226"/>
                </a:cubicBezTo>
                <a:cubicBezTo>
                  <a:pt x="8926" y="13836"/>
                  <a:pt x="6937" y="13772"/>
                  <a:pt x="5032" y="14114"/>
                </a:cubicBezTo>
                <a:cubicBezTo>
                  <a:pt x="3127" y="14465"/>
                  <a:pt x="1120" y="15409"/>
                  <a:pt x="408" y="17212"/>
                </a:cubicBezTo>
                <a:cubicBezTo>
                  <a:pt x="1" y="18248"/>
                  <a:pt x="103" y="19413"/>
                  <a:pt x="519" y="20449"/>
                </a:cubicBezTo>
                <a:lnTo>
                  <a:pt x="26997" y="2044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54"/>
          <p:cNvSpPr/>
          <p:nvPr/>
        </p:nvSpPr>
        <p:spPr>
          <a:xfrm>
            <a:off x="-418750" y="4362975"/>
            <a:ext cx="2022000" cy="202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54"/>
          <p:cNvSpPr/>
          <p:nvPr/>
        </p:nvSpPr>
        <p:spPr>
          <a:xfrm>
            <a:off x="8299400" y="3395750"/>
            <a:ext cx="2022000" cy="202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2"/>
                </a:solidFill>
              </a:rPr>
              <a:t>Anggota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Kelompok</a:t>
            </a:r>
            <a:r>
              <a:rPr lang="en" dirty="0"/>
              <a:t> </a:t>
            </a:r>
            <a:r>
              <a:rPr lang="en" dirty="0">
                <a:solidFill>
                  <a:schemeClr val="dk2"/>
                </a:solidFill>
              </a:rPr>
              <a:t>I :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85" name="Google Shape;285;p41"/>
          <p:cNvSpPr txBox="1">
            <a:spLocks noGrp="1"/>
          </p:cNvSpPr>
          <p:nvPr>
            <p:ph type="subTitle" idx="3"/>
          </p:nvPr>
        </p:nvSpPr>
        <p:spPr>
          <a:xfrm>
            <a:off x="3776511" y="367150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5190411490</a:t>
            </a:r>
            <a:endParaRPr sz="1600" dirty="0">
              <a:solidFill>
                <a:srgbClr val="666666"/>
              </a:solidFill>
            </a:endParaRPr>
          </a:p>
        </p:txBody>
      </p:sp>
      <p:sp>
        <p:nvSpPr>
          <p:cNvPr id="286" name="Google Shape;286;p41"/>
          <p:cNvSpPr txBox="1">
            <a:spLocks noGrp="1"/>
          </p:cNvSpPr>
          <p:nvPr>
            <p:ph type="subTitle" idx="1"/>
          </p:nvPr>
        </p:nvSpPr>
        <p:spPr>
          <a:xfrm>
            <a:off x="2070175" y="19366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5190411224</a:t>
            </a:r>
            <a:endParaRPr dirty="0"/>
          </a:p>
        </p:txBody>
      </p:sp>
      <p:sp>
        <p:nvSpPr>
          <p:cNvPr id="287" name="Google Shape;287;p41"/>
          <p:cNvSpPr txBox="1">
            <a:spLocks noGrp="1"/>
          </p:cNvSpPr>
          <p:nvPr>
            <p:ph type="subTitle" idx="2"/>
          </p:nvPr>
        </p:nvSpPr>
        <p:spPr>
          <a:xfrm>
            <a:off x="5742344" y="19366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5190411438</a:t>
            </a:r>
            <a:endParaRPr dirty="0"/>
          </a:p>
        </p:txBody>
      </p:sp>
      <p:sp>
        <p:nvSpPr>
          <p:cNvPr id="289" name="Google Shape;289;p41"/>
          <p:cNvSpPr txBox="1">
            <a:spLocks noGrp="1"/>
          </p:cNvSpPr>
          <p:nvPr>
            <p:ph type="title" idx="5"/>
          </p:nvPr>
        </p:nvSpPr>
        <p:spPr>
          <a:xfrm>
            <a:off x="1168449" y="1626681"/>
            <a:ext cx="715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90" name="Google Shape;290;p41"/>
          <p:cNvSpPr txBox="1">
            <a:spLocks noGrp="1"/>
          </p:cNvSpPr>
          <p:nvPr>
            <p:ph type="title" idx="6"/>
          </p:nvPr>
        </p:nvSpPr>
        <p:spPr>
          <a:xfrm>
            <a:off x="2854814" y="3289459"/>
            <a:ext cx="715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91" name="Google Shape;291;p41"/>
          <p:cNvSpPr txBox="1">
            <a:spLocks noGrp="1"/>
          </p:cNvSpPr>
          <p:nvPr>
            <p:ph type="title" idx="7"/>
          </p:nvPr>
        </p:nvSpPr>
        <p:spPr>
          <a:xfrm>
            <a:off x="4801627" y="164864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93" name="Google Shape;293;p41"/>
          <p:cNvSpPr txBox="1">
            <a:spLocks noGrp="1"/>
          </p:cNvSpPr>
          <p:nvPr>
            <p:ph type="subTitle" idx="9"/>
          </p:nvPr>
        </p:nvSpPr>
        <p:spPr>
          <a:xfrm>
            <a:off x="2070175" y="1335950"/>
            <a:ext cx="2674682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Anisa Widyaningrum</a:t>
            </a:r>
            <a:endParaRPr sz="2000" dirty="0"/>
          </a:p>
        </p:txBody>
      </p:sp>
      <p:sp>
        <p:nvSpPr>
          <p:cNvPr id="294" name="Google Shape;294;p41"/>
          <p:cNvSpPr txBox="1">
            <a:spLocks noGrp="1"/>
          </p:cNvSpPr>
          <p:nvPr>
            <p:ph type="subTitle" idx="13"/>
          </p:nvPr>
        </p:nvSpPr>
        <p:spPr>
          <a:xfrm>
            <a:off x="5742344" y="1335950"/>
            <a:ext cx="2717814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/>
              <a:t>J</a:t>
            </a:r>
            <a:r>
              <a:rPr lang="en" sz="2000" dirty="0"/>
              <a:t>idane Adi Ramadhzan</a:t>
            </a:r>
            <a:endParaRPr sz="2000" dirty="0"/>
          </a:p>
        </p:txBody>
      </p:sp>
      <p:sp>
        <p:nvSpPr>
          <p:cNvPr id="295" name="Google Shape;295;p41"/>
          <p:cNvSpPr txBox="1">
            <a:spLocks noGrp="1"/>
          </p:cNvSpPr>
          <p:nvPr>
            <p:ph type="subTitle" idx="14"/>
          </p:nvPr>
        </p:nvSpPr>
        <p:spPr>
          <a:xfrm>
            <a:off x="3776511" y="3032008"/>
            <a:ext cx="2665082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/>
              <a:t>J</a:t>
            </a:r>
            <a:r>
              <a:rPr lang="en" sz="2000" dirty="0"/>
              <a:t>efri Henriko O. Sunggu</a:t>
            </a:r>
            <a:endParaRPr sz="2000" dirty="0"/>
          </a:p>
        </p:txBody>
      </p:sp>
      <p:sp>
        <p:nvSpPr>
          <p:cNvPr id="297" name="Google Shape;297;p41"/>
          <p:cNvSpPr/>
          <p:nvPr/>
        </p:nvSpPr>
        <p:spPr>
          <a:xfrm rot="10800000" flipH="1">
            <a:off x="7775062" y="4905189"/>
            <a:ext cx="1297875" cy="116000"/>
          </a:xfrm>
          <a:custGeom>
            <a:avLst/>
            <a:gdLst/>
            <a:ahLst/>
            <a:cxnLst/>
            <a:rect l="l" t="t" r="r" b="b"/>
            <a:pathLst>
              <a:path w="51915" h="4640" fill="none" extrusionOk="0">
                <a:moveTo>
                  <a:pt x="0" y="1"/>
                </a:moveTo>
                <a:cubicBezTo>
                  <a:pt x="2598" y="1"/>
                  <a:pt x="2598" y="4639"/>
                  <a:pt x="5195" y="4639"/>
                </a:cubicBezTo>
                <a:cubicBezTo>
                  <a:pt x="7793" y="4639"/>
                  <a:pt x="7774" y="1"/>
                  <a:pt x="10372" y="1"/>
                </a:cubicBezTo>
                <a:cubicBezTo>
                  <a:pt x="12969" y="1"/>
                  <a:pt x="12969" y="4639"/>
                  <a:pt x="15567" y="4639"/>
                </a:cubicBezTo>
                <a:cubicBezTo>
                  <a:pt x="18164" y="4639"/>
                  <a:pt x="18164" y="1"/>
                  <a:pt x="20762" y="1"/>
                </a:cubicBezTo>
                <a:cubicBezTo>
                  <a:pt x="23359" y="1"/>
                  <a:pt x="23359" y="4639"/>
                  <a:pt x="25957" y="4639"/>
                </a:cubicBezTo>
                <a:cubicBezTo>
                  <a:pt x="28555" y="4639"/>
                  <a:pt x="28555" y="1"/>
                  <a:pt x="31134" y="1"/>
                </a:cubicBezTo>
                <a:cubicBezTo>
                  <a:pt x="33731" y="1"/>
                  <a:pt x="33731" y="4639"/>
                  <a:pt x="36329" y="4639"/>
                </a:cubicBezTo>
                <a:cubicBezTo>
                  <a:pt x="38926" y="4639"/>
                  <a:pt x="38926" y="1"/>
                  <a:pt x="41524" y="1"/>
                </a:cubicBezTo>
                <a:cubicBezTo>
                  <a:pt x="44121" y="1"/>
                  <a:pt x="44121" y="4639"/>
                  <a:pt x="46719" y="4639"/>
                </a:cubicBezTo>
                <a:cubicBezTo>
                  <a:pt x="49317" y="4639"/>
                  <a:pt x="49317" y="1"/>
                  <a:pt x="51914" y="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85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54CCA7-2A1A-F534-55BD-DBFF50F76D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784" t="53859" r="4457" b="19036"/>
          <a:stretch/>
        </p:blipFill>
        <p:spPr>
          <a:xfrm>
            <a:off x="937890" y="1225660"/>
            <a:ext cx="1176617" cy="1095419"/>
          </a:xfrm>
          <a:prstGeom prst="flowChartConnector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AC8A4F-9C6E-083F-221F-EF039C70E1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56" t="33515" r="14006" b="25750"/>
          <a:stretch/>
        </p:blipFill>
        <p:spPr>
          <a:xfrm>
            <a:off x="2568225" y="2942249"/>
            <a:ext cx="1176618" cy="1142019"/>
          </a:xfrm>
          <a:prstGeom prst="flowChartConnector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20631E-E741-EEF7-8D49-BD16F13D1D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568" t="28611" r="37149" b="53377"/>
          <a:stretch/>
        </p:blipFill>
        <p:spPr>
          <a:xfrm>
            <a:off x="4561901" y="1204933"/>
            <a:ext cx="1176617" cy="1136872"/>
          </a:xfrm>
          <a:prstGeom prst="flowChartConnector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2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0"/>
      <p:bldP spid="285" grpId="0" build="p"/>
      <p:bldP spid="286" grpId="0" build="p"/>
      <p:bldP spid="287" grpId="0" build="p"/>
      <p:bldP spid="289" grpId="0"/>
      <p:bldP spid="290" grpId="0"/>
      <p:bldP spid="291" grpId="0"/>
      <p:bldP spid="293" grpId="0" build="p"/>
      <p:bldP spid="294" grpId="0" build="p"/>
      <p:bldP spid="29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Batasan</a:t>
            </a:r>
            <a:r>
              <a:rPr lang="en" dirty="0"/>
              <a:t> Permasalahan</a:t>
            </a:r>
            <a:endParaRPr dirty="0"/>
          </a:p>
        </p:txBody>
      </p:sp>
      <p:sp>
        <p:nvSpPr>
          <p:cNvPr id="423" name="Google Shape;423;p52"/>
          <p:cNvSpPr txBox="1">
            <a:spLocks noGrp="1"/>
          </p:cNvSpPr>
          <p:nvPr>
            <p:ph type="subTitle" idx="2"/>
          </p:nvPr>
        </p:nvSpPr>
        <p:spPr>
          <a:xfrm>
            <a:off x="997586" y="1270494"/>
            <a:ext cx="7943895" cy="2199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ID" dirty="0" err="1"/>
              <a:t>Progam</a:t>
            </a:r>
            <a:r>
              <a:rPr lang="en-ID" dirty="0"/>
              <a:t> yang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framework </a:t>
            </a:r>
            <a:r>
              <a:rPr lang="en-ID" dirty="0" err="1"/>
              <a:t>ExpressJs</a:t>
            </a:r>
            <a:r>
              <a:rPr lang="en-ID" dirty="0"/>
              <a:t>.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progam</a:t>
            </a:r>
            <a:r>
              <a:rPr lang="en-ID" dirty="0"/>
              <a:t> </a:t>
            </a:r>
            <a:r>
              <a:rPr lang="en-ID" dirty="0" err="1"/>
              <a:t>mengadopsi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MVC.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ID" dirty="0" err="1"/>
              <a:t>Progam</a:t>
            </a:r>
            <a:r>
              <a:rPr lang="en-ID" dirty="0"/>
              <a:t> yang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menerapkan</a:t>
            </a:r>
            <a:r>
              <a:rPr lang="en-ID" dirty="0"/>
              <a:t> </a:t>
            </a:r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sederhana</a:t>
            </a:r>
            <a:r>
              <a:rPr lang="en-ID" dirty="0"/>
              <a:t> yang </a:t>
            </a:r>
            <a:r>
              <a:rPr lang="en-ID" dirty="0" err="1"/>
              <a:t>berhubungan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RestAPI</a:t>
            </a:r>
            <a:r>
              <a:rPr lang="en-ID" dirty="0"/>
              <a:t> (create, </a:t>
            </a:r>
            <a:r>
              <a:rPr lang="en-ID" dirty="0" err="1"/>
              <a:t>read,update</a:t>
            </a:r>
            <a:r>
              <a:rPr lang="en-ID" dirty="0"/>
              <a:t>, dan delete).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ID" dirty="0" err="1"/>
              <a:t>Progam</a:t>
            </a:r>
            <a:r>
              <a:rPr lang="en-ID" dirty="0"/>
              <a:t> yang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progam</a:t>
            </a:r>
            <a:r>
              <a:rPr lang="en-ID" dirty="0"/>
              <a:t> </a:t>
            </a:r>
            <a:r>
              <a:rPr lang="en-ID" dirty="0" err="1"/>
              <a:t>dibagian</a:t>
            </a:r>
            <a:r>
              <a:rPr lang="en-ID" dirty="0"/>
              <a:t> Backend, </a:t>
            </a:r>
            <a:r>
              <a:rPr lang="en-ID" dirty="0" err="1"/>
              <a:t>bukan</a:t>
            </a:r>
            <a:r>
              <a:rPr lang="en-ID" dirty="0"/>
              <a:t> </a:t>
            </a:r>
            <a:r>
              <a:rPr lang="en-ID" dirty="0" err="1"/>
              <a:t>progam</a:t>
            </a:r>
            <a:r>
              <a:rPr lang="en-ID" dirty="0"/>
              <a:t> full project(frontend + backend).</a:t>
            </a:r>
            <a:endParaRPr dirty="0"/>
          </a:p>
        </p:txBody>
      </p:sp>
      <p:sp>
        <p:nvSpPr>
          <p:cNvPr id="428" name="Google Shape;428;p52"/>
          <p:cNvSpPr/>
          <p:nvPr/>
        </p:nvSpPr>
        <p:spPr>
          <a:xfrm rot="111942">
            <a:off x="2237142" y="3853260"/>
            <a:ext cx="6507481" cy="937554"/>
          </a:xfrm>
          <a:custGeom>
            <a:avLst/>
            <a:gdLst/>
            <a:ahLst/>
            <a:cxnLst/>
            <a:rect l="l" t="t" r="r" b="b"/>
            <a:pathLst>
              <a:path w="144864" h="29953" extrusionOk="0">
                <a:moveTo>
                  <a:pt x="144864" y="10267"/>
                </a:moveTo>
                <a:cubicBezTo>
                  <a:pt x="134689" y="4376"/>
                  <a:pt x="118027" y="1"/>
                  <a:pt x="94811" y="4376"/>
                </a:cubicBezTo>
                <a:cubicBezTo>
                  <a:pt x="71587" y="8750"/>
                  <a:pt x="27475" y="22181"/>
                  <a:pt x="0" y="11775"/>
                </a:cubicBezTo>
                <a:lnTo>
                  <a:pt x="0" y="29953"/>
                </a:lnTo>
                <a:lnTo>
                  <a:pt x="144864" y="2995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52"/>
          <p:cNvSpPr/>
          <p:nvPr/>
        </p:nvSpPr>
        <p:spPr>
          <a:xfrm rot="10800000">
            <a:off x="0" y="3772162"/>
            <a:ext cx="9144178" cy="1371335"/>
          </a:xfrm>
          <a:custGeom>
            <a:avLst/>
            <a:gdLst/>
            <a:ahLst/>
            <a:cxnLst/>
            <a:rect l="l" t="t" r="r" b="b"/>
            <a:pathLst>
              <a:path w="144864" h="44105" extrusionOk="0">
                <a:moveTo>
                  <a:pt x="0" y="25247"/>
                </a:moveTo>
                <a:cubicBezTo>
                  <a:pt x="11244" y="31975"/>
                  <a:pt x="26945" y="29174"/>
                  <a:pt x="40292" y="24460"/>
                </a:cubicBezTo>
                <a:cubicBezTo>
                  <a:pt x="55612" y="19057"/>
                  <a:pt x="66988" y="20201"/>
                  <a:pt x="78878" y="25694"/>
                </a:cubicBezTo>
                <a:cubicBezTo>
                  <a:pt x="90768" y="31187"/>
                  <a:pt x="124589" y="44104"/>
                  <a:pt x="144864" y="20988"/>
                </a:cubicBezTo>
                <a:lnTo>
                  <a:pt x="144864" y="1"/>
                </a:ln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>
            <a:spLocks noGrp="1"/>
          </p:cNvSpPr>
          <p:nvPr>
            <p:ph type="title"/>
          </p:nvPr>
        </p:nvSpPr>
        <p:spPr>
          <a:xfrm>
            <a:off x="2233522" y="663867"/>
            <a:ext cx="4872900" cy="16981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000" dirty="0"/>
              <a:t>A</a:t>
            </a:r>
            <a:r>
              <a:rPr lang="en" sz="4000" dirty="0"/>
              <a:t>pa itu </a:t>
            </a:r>
            <a:r>
              <a:rPr lang="en" sz="4000" dirty="0">
                <a:solidFill>
                  <a:schemeClr val="accent3">
                    <a:lumMod val="75000"/>
                  </a:schemeClr>
                </a:solidFill>
              </a:rPr>
              <a:t>REST API </a:t>
            </a:r>
            <a:r>
              <a:rPr lang="en" sz="4000" dirty="0"/>
              <a:t>Server ?</a:t>
            </a:r>
            <a:endParaRPr sz="4000" dirty="0"/>
          </a:p>
        </p:txBody>
      </p:sp>
      <p:sp>
        <p:nvSpPr>
          <p:cNvPr id="303" name="Google Shape;303;p42"/>
          <p:cNvSpPr txBox="1">
            <a:spLocks noGrp="1"/>
          </p:cNvSpPr>
          <p:nvPr>
            <p:ph type="subTitle" idx="1"/>
          </p:nvPr>
        </p:nvSpPr>
        <p:spPr>
          <a:xfrm>
            <a:off x="1698170" y="2417481"/>
            <a:ext cx="6363471" cy="19425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>
                <a:solidFill>
                  <a:srgbClr val="444444"/>
                </a:solidFill>
                <a:effectLst/>
                <a:latin typeface="DM Sans" pitchFamily="2" charset="0"/>
              </a:rPr>
              <a:t>Rest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Api</a:t>
            </a:r>
            <a:r>
              <a:rPr lang="en-ID" b="0" i="0" dirty="0">
                <a:solidFill>
                  <a:srgbClr val="444444"/>
                </a:solidFill>
                <a:effectLst/>
                <a:latin typeface="DM Sans" pitchFamily="2" charset="0"/>
              </a:rPr>
              <a:t> Server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berfungsi</a:t>
            </a:r>
            <a:r>
              <a:rPr lang="en-ID" b="0" i="0" dirty="0">
                <a:solidFill>
                  <a:srgbClr val="444444"/>
                </a:solidFill>
                <a:effectLst/>
                <a:latin typeface="DM Sans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untuk</a:t>
            </a:r>
            <a:r>
              <a:rPr lang="en-ID" b="0" i="0" dirty="0">
                <a:solidFill>
                  <a:srgbClr val="444444"/>
                </a:solidFill>
                <a:effectLst/>
                <a:latin typeface="DM Sans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menyediakan</a:t>
            </a:r>
            <a:r>
              <a:rPr lang="en-ID" b="0" i="0" dirty="0">
                <a:solidFill>
                  <a:srgbClr val="444444"/>
                </a:solidFill>
                <a:effectLst/>
                <a:latin typeface="DM Sans" pitchFamily="2" charset="0"/>
              </a:rPr>
              <a:t> data / resource,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biasanya</a:t>
            </a:r>
            <a:r>
              <a:rPr lang="en-ID" b="0" i="0" dirty="0">
                <a:solidFill>
                  <a:srgbClr val="444444"/>
                </a:solidFill>
                <a:effectLst/>
                <a:latin typeface="DM Sans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berformat</a:t>
            </a:r>
            <a:r>
              <a:rPr lang="en-ID" b="0" i="0" dirty="0">
                <a:solidFill>
                  <a:srgbClr val="444444"/>
                </a:solidFill>
                <a:effectLst/>
                <a:latin typeface="DM Sans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json</a:t>
            </a:r>
            <a:r>
              <a:rPr lang="en-ID" b="0" i="0" dirty="0">
                <a:solidFill>
                  <a:srgbClr val="444444"/>
                </a:solidFill>
                <a:effectLst/>
                <a:latin typeface="DM Sans" pitchFamily="2" charset="0"/>
              </a:rPr>
              <a:t> yang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bisa</a:t>
            </a:r>
            <a:r>
              <a:rPr lang="en-ID" b="0" i="0" dirty="0">
                <a:solidFill>
                  <a:srgbClr val="444444"/>
                </a:solidFill>
                <a:effectLst/>
                <a:latin typeface="DM Sans" pitchFamily="2" charset="0"/>
              </a:rPr>
              <a:t> di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akses</a:t>
            </a:r>
            <a:r>
              <a:rPr lang="en-ID" b="0" i="0" dirty="0">
                <a:solidFill>
                  <a:srgbClr val="444444"/>
                </a:solidFill>
                <a:effectLst/>
                <a:latin typeface="DM Sans" pitchFamily="2" charset="0"/>
              </a:rPr>
              <a:t> oleh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semua</a:t>
            </a:r>
            <a:r>
              <a:rPr lang="en-ID" b="0" i="0" dirty="0">
                <a:solidFill>
                  <a:srgbClr val="444444"/>
                </a:solidFill>
                <a:effectLst/>
                <a:latin typeface="DM Sans" pitchFamily="2" charset="0"/>
              </a:rPr>
              <a:t> platform (mobile,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dekstop</a:t>
            </a:r>
            <a:r>
              <a:rPr lang="en-ID" b="0" i="0" dirty="0">
                <a:solidFill>
                  <a:srgbClr val="444444"/>
                </a:solidFill>
                <a:effectLst/>
                <a:latin typeface="DM Sans" pitchFamily="2" charset="0"/>
              </a:rPr>
              <a:t>, web).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Intinya</a:t>
            </a:r>
            <a:r>
              <a:rPr lang="en-ID" b="0" i="0" dirty="0">
                <a:solidFill>
                  <a:srgbClr val="444444"/>
                </a:solidFill>
                <a:effectLst/>
                <a:latin typeface="DM Sans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adalah</a:t>
            </a:r>
            <a:r>
              <a:rPr lang="en-ID" b="0" i="0" dirty="0">
                <a:solidFill>
                  <a:srgbClr val="444444"/>
                </a:solidFill>
                <a:effectLst/>
                <a:latin typeface="DM Sans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kalau</a:t>
            </a:r>
            <a:r>
              <a:rPr lang="en-ID" b="0" i="0" dirty="0">
                <a:solidFill>
                  <a:srgbClr val="444444"/>
                </a:solidFill>
                <a:effectLst/>
                <a:latin typeface="DM Sans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kamu</a:t>
            </a:r>
            <a:r>
              <a:rPr lang="en-ID" b="0" i="0" dirty="0">
                <a:solidFill>
                  <a:srgbClr val="444444"/>
                </a:solidFill>
                <a:effectLst/>
                <a:latin typeface="DM Sans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ingin</a:t>
            </a:r>
            <a:r>
              <a:rPr lang="en-ID" b="0" i="0" dirty="0">
                <a:solidFill>
                  <a:srgbClr val="444444"/>
                </a:solidFill>
                <a:effectLst/>
                <a:latin typeface="DM Sans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membuat</a:t>
            </a:r>
            <a:r>
              <a:rPr lang="en-ID" b="0" i="0" dirty="0">
                <a:solidFill>
                  <a:srgbClr val="444444"/>
                </a:solidFill>
                <a:effectLst/>
                <a:latin typeface="DM Sans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aplikasi</a:t>
            </a:r>
            <a:r>
              <a:rPr lang="en-ID" b="0" i="0" dirty="0">
                <a:solidFill>
                  <a:srgbClr val="444444"/>
                </a:solidFill>
                <a:effectLst/>
                <a:latin typeface="DM Sans" pitchFamily="2" charset="0"/>
              </a:rPr>
              <a:t> mobile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entah</a:t>
            </a:r>
            <a:r>
              <a:rPr lang="en-ID" b="0" i="0" dirty="0">
                <a:solidFill>
                  <a:srgbClr val="444444"/>
                </a:solidFill>
                <a:effectLst/>
                <a:latin typeface="DM Sans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menggunakan</a:t>
            </a:r>
            <a:r>
              <a:rPr lang="en-ID" b="0" i="0" dirty="0">
                <a:solidFill>
                  <a:srgbClr val="444444"/>
                </a:solidFill>
                <a:effectLst/>
                <a:latin typeface="DM Sans" pitchFamily="2" charset="0"/>
              </a:rPr>
              <a:t> android java, android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kotlin</a:t>
            </a:r>
            <a:r>
              <a:rPr lang="en-ID" b="0" i="0" dirty="0">
                <a:solidFill>
                  <a:srgbClr val="444444"/>
                </a:solidFill>
                <a:effectLst/>
                <a:latin typeface="DM Sans" pitchFamily="2" charset="0"/>
              </a:rPr>
              <a:t>, ionic, react native dan lain-lain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kamu</a:t>
            </a:r>
            <a:r>
              <a:rPr lang="en-ID" b="0" i="0" dirty="0">
                <a:solidFill>
                  <a:srgbClr val="444444"/>
                </a:solidFill>
                <a:effectLst/>
                <a:latin typeface="DM Sans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harus</a:t>
            </a:r>
            <a:r>
              <a:rPr lang="en-ID" b="0" i="0" dirty="0">
                <a:solidFill>
                  <a:srgbClr val="444444"/>
                </a:solidFill>
                <a:effectLst/>
                <a:latin typeface="DM Sans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menggunakan</a:t>
            </a:r>
            <a:r>
              <a:rPr lang="en-ID" b="0" i="0" dirty="0">
                <a:solidFill>
                  <a:srgbClr val="444444"/>
                </a:solidFill>
                <a:effectLst/>
                <a:latin typeface="DM Sans" pitchFamily="2" charset="0"/>
              </a:rPr>
              <a:t> REST API yang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datanya</a:t>
            </a:r>
            <a:r>
              <a:rPr lang="en-ID" b="0" i="0" dirty="0">
                <a:solidFill>
                  <a:srgbClr val="444444"/>
                </a:solidFill>
                <a:effectLst/>
                <a:latin typeface="DM Sans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berformat</a:t>
            </a:r>
            <a:r>
              <a:rPr lang="en-ID" b="0" i="0" dirty="0">
                <a:solidFill>
                  <a:srgbClr val="444444"/>
                </a:solidFill>
                <a:effectLst/>
                <a:latin typeface="DM Sans" pitchFamily="2" charset="0"/>
              </a:rPr>
              <a:t> JSON.</a:t>
            </a:r>
            <a:endParaRPr dirty="0">
              <a:latin typeface="DM Sans" pitchFamily="2" charset="0"/>
            </a:endParaRPr>
          </a:p>
        </p:txBody>
      </p:sp>
      <p:sp>
        <p:nvSpPr>
          <p:cNvPr id="304" name="Google Shape;304;p42"/>
          <p:cNvSpPr/>
          <p:nvPr/>
        </p:nvSpPr>
        <p:spPr>
          <a:xfrm rot="10800000" flipH="1">
            <a:off x="4021034" y="2304038"/>
            <a:ext cx="1297875" cy="116000"/>
          </a:xfrm>
          <a:custGeom>
            <a:avLst/>
            <a:gdLst/>
            <a:ahLst/>
            <a:cxnLst/>
            <a:rect l="l" t="t" r="r" b="b"/>
            <a:pathLst>
              <a:path w="51915" h="4640" fill="none" extrusionOk="0">
                <a:moveTo>
                  <a:pt x="0" y="1"/>
                </a:moveTo>
                <a:cubicBezTo>
                  <a:pt x="2598" y="1"/>
                  <a:pt x="2598" y="4639"/>
                  <a:pt x="5195" y="4639"/>
                </a:cubicBezTo>
                <a:cubicBezTo>
                  <a:pt x="7793" y="4639"/>
                  <a:pt x="7774" y="1"/>
                  <a:pt x="10372" y="1"/>
                </a:cubicBezTo>
                <a:cubicBezTo>
                  <a:pt x="12969" y="1"/>
                  <a:pt x="12969" y="4639"/>
                  <a:pt x="15567" y="4639"/>
                </a:cubicBezTo>
                <a:cubicBezTo>
                  <a:pt x="18164" y="4639"/>
                  <a:pt x="18164" y="1"/>
                  <a:pt x="20762" y="1"/>
                </a:cubicBezTo>
                <a:cubicBezTo>
                  <a:pt x="23359" y="1"/>
                  <a:pt x="23359" y="4639"/>
                  <a:pt x="25957" y="4639"/>
                </a:cubicBezTo>
                <a:cubicBezTo>
                  <a:pt x="28555" y="4639"/>
                  <a:pt x="28555" y="1"/>
                  <a:pt x="31134" y="1"/>
                </a:cubicBezTo>
                <a:cubicBezTo>
                  <a:pt x="33731" y="1"/>
                  <a:pt x="33731" y="4639"/>
                  <a:pt x="36329" y="4639"/>
                </a:cubicBezTo>
                <a:cubicBezTo>
                  <a:pt x="38926" y="4639"/>
                  <a:pt x="38926" y="1"/>
                  <a:pt x="41524" y="1"/>
                </a:cubicBezTo>
                <a:cubicBezTo>
                  <a:pt x="44121" y="1"/>
                  <a:pt x="44121" y="4639"/>
                  <a:pt x="46719" y="4639"/>
                </a:cubicBezTo>
                <a:cubicBezTo>
                  <a:pt x="49317" y="4639"/>
                  <a:pt x="49317" y="1"/>
                  <a:pt x="51914" y="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85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03" grpId="0" build="p"/>
      <p:bldP spid="30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>
            <a:spLocks noGrp="1"/>
          </p:cNvSpPr>
          <p:nvPr>
            <p:ph type="title"/>
          </p:nvPr>
        </p:nvSpPr>
        <p:spPr>
          <a:xfrm>
            <a:off x="2233522" y="663867"/>
            <a:ext cx="4872900" cy="16981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Bagaimana</a:t>
            </a:r>
            <a:r>
              <a:rPr lang="en-US" sz="4000" dirty="0"/>
              <a:t> </a:t>
            </a:r>
            <a:r>
              <a:rPr lang="en-US" sz="4000" dirty="0" err="1"/>
              <a:t>cara</a:t>
            </a:r>
            <a:r>
              <a:rPr lang="en-US" sz="4000" dirty="0"/>
              <a:t> </a:t>
            </a:r>
            <a:r>
              <a:rPr lang="en-US" sz="4000" dirty="0" err="1"/>
              <a:t>kerja</a:t>
            </a:r>
            <a:r>
              <a:rPr lang="en-US" sz="4000" dirty="0"/>
              <a:t> </a:t>
            </a:r>
            <a:r>
              <a:rPr lang="en" sz="4000" dirty="0">
                <a:solidFill>
                  <a:schemeClr val="accent3">
                    <a:lumMod val="75000"/>
                  </a:schemeClr>
                </a:solidFill>
              </a:rPr>
              <a:t>REST API </a:t>
            </a:r>
            <a:r>
              <a:rPr lang="en" sz="4000" dirty="0"/>
              <a:t>?</a:t>
            </a:r>
            <a:endParaRPr sz="4000" dirty="0"/>
          </a:p>
        </p:txBody>
      </p:sp>
      <p:sp>
        <p:nvSpPr>
          <p:cNvPr id="304" name="Google Shape;304;p42"/>
          <p:cNvSpPr/>
          <p:nvPr/>
        </p:nvSpPr>
        <p:spPr>
          <a:xfrm rot="10800000" flipH="1">
            <a:off x="261834" y="4765015"/>
            <a:ext cx="1297875" cy="116000"/>
          </a:xfrm>
          <a:custGeom>
            <a:avLst/>
            <a:gdLst/>
            <a:ahLst/>
            <a:cxnLst/>
            <a:rect l="l" t="t" r="r" b="b"/>
            <a:pathLst>
              <a:path w="51915" h="4640" fill="none" extrusionOk="0">
                <a:moveTo>
                  <a:pt x="0" y="1"/>
                </a:moveTo>
                <a:cubicBezTo>
                  <a:pt x="2598" y="1"/>
                  <a:pt x="2598" y="4639"/>
                  <a:pt x="5195" y="4639"/>
                </a:cubicBezTo>
                <a:cubicBezTo>
                  <a:pt x="7793" y="4639"/>
                  <a:pt x="7774" y="1"/>
                  <a:pt x="10372" y="1"/>
                </a:cubicBezTo>
                <a:cubicBezTo>
                  <a:pt x="12969" y="1"/>
                  <a:pt x="12969" y="4639"/>
                  <a:pt x="15567" y="4639"/>
                </a:cubicBezTo>
                <a:cubicBezTo>
                  <a:pt x="18164" y="4639"/>
                  <a:pt x="18164" y="1"/>
                  <a:pt x="20762" y="1"/>
                </a:cubicBezTo>
                <a:cubicBezTo>
                  <a:pt x="23359" y="1"/>
                  <a:pt x="23359" y="4639"/>
                  <a:pt x="25957" y="4639"/>
                </a:cubicBezTo>
                <a:cubicBezTo>
                  <a:pt x="28555" y="4639"/>
                  <a:pt x="28555" y="1"/>
                  <a:pt x="31134" y="1"/>
                </a:cubicBezTo>
                <a:cubicBezTo>
                  <a:pt x="33731" y="1"/>
                  <a:pt x="33731" y="4639"/>
                  <a:pt x="36329" y="4639"/>
                </a:cubicBezTo>
                <a:cubicBezTo>
                  <a:pt x="38926" y="4639"/>
                  <a:pt x="38926" y="1"/>
                  <a:pt x="41524" y="1"/>
                </a:cubicBezTo>
                <a:cubicBezTo>
                  <a:pt x="44121" y="1"/>
                  <a:pt x="44121" y="4639"/>
                  <a:pt x="46719" y="4639"/>
                </a:cubicBezTo>
                <a:cubicBezTo>
                  <a:pt x="49317" y="4639"/>
                  <a:pt x="49317" y="1"/>
                  <a:pt x="51914" y="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85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Best Practices for REST API Development | by Asep Saputra | Code Storm |  Medium">
            <a:extLst>
              <a:ext uri="{FF2B5EF4-FFF2-40B4-BE49-F238E27FC236}">
                <a16:creationId xmlns:a16="http://schemas.microsoft.com/office/drawing/2014/main" id="{06860EE1-EAAB-A182-2F15-B42D57338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578" y="2362038"/>
            <a:ext cx="5034844" cy="222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38362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02;p42">
            <a:extLst>
              <a:ext uri="{FF2B5EF4-FFF2-40B4-BE49-F238E27FC236}">
                <a16:creationId xmlns:a16="http://schemas.microsoft.com/office/drawing/2014/main" id="{2F193E21-9E72-C19C-4F93-2CF2E17EDE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35550" y="1011055"/>
            <a:ext cx="4872900" cy="16981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000" dirty="0"/>
              <a:t>A</a:t>
            </a:r>
            <a:r>
              <a:rPr lang="en" sz="4000" dirty="0"/>
              <a:t>pa itu metode </a:t>
            </a:r>
            <a:r>
              <a:rPr lang="en" sz="4000" dirty="0">
                <a:solidFill>
                  <a:schemeClr val="accent3">
                    <a:lumMod val="75000"/>
                  </a:schemeClr>
                </a:solidFill>
              </a:rPr>
              <a:t>MVC</a:t>
            </a:r>
            <a:r>
              <a:rPr lang="en" sz="4000" dirty="0"/>
              <a:t>?</a:t>
            </a:r>
            <a:endParaRPr sz="4000" dirty="0"/>
          </a:p>
        </p:txBody>
      </p:sp>
      <p:sp>
        <p:nvSpPr>
          <p:cNvPr id="7" name="Google Shape;303;p42">
            <a:extLst>
              <a:ext uri="{FF2B5EF4-FFF2-40B4-BE49-F238E27FC236}">
                <a16:creationId xmlns:a16="http://schemas.microsoft.com/office/drawing/2014/main" id="{4D14CA5A-1716-8D48-D482-B07751F400A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22410" y="2880584"/>
            <a:ext cx="5383101" cy="19425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MVC </a:t>
            </a:r>
            <a:r>
              <a:rPr lang="en-ID" sz="1600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atau</a:t>
            </a: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 Model View Controller </a:t>
            </a:r>
            <a:r>
              <a:rPr lang="en-ID" sz="1600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adalah</a:t>
            </a: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 </a:t>
            </a:r>
            <a:r>
              <a:rPr lang="en-ID" sz="1600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sebuah</a:t>
            </a: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 </a:t>
            </a:r>
            <a:r>
              <a:rPr lang="en-ID" sz="1600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cara</a:t>
            </a: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 </a:t>
            </a:r>
            <a:r>
              <a:rPr lang="en-ID" sz="1600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dalam</a:t>
            </a: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 </a:t>
            </a:r>
            <a:r>
              <a:rPr lang="en-ID" sz="1600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membuat</a:t>
            </a: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 </a:t>
            </a:r>
            <a:r>
              <a:rPr lang="en-ID" sz="1600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aplikasi</a:t>
            </a: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 </a:t>
            </a:r>
            <a:r>
              <a:rPr lang="en-ID" sz="1600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atau</a:t>
            </a: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 website </a:t>
            </a:r>
            <a:r>
              <a:rPr lang="en-ID" sz="1600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dengan</a:t>
            </a: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 </a:t>
            </a:r>
            <a:r>
              <a:rPr lang="en-ID" sz="1600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memisahkan</a:t>
            </a: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 masing-masing </a:t>
            </a:r>
            <a:r>
              <a:rPr lang="en-ID" sz="1600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fungsi</a:t>
            </a: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 program</a:t>
            </a:r>
            <a:r>
              <a:rPr lang="en-ID" sz="1600" dirty="0">
                <a:solidFill>
                  <a:srgbClr val="444444"/>
                </a:solidFill>
                <a:latin typeface="DM Sans" pitchFamily="2" charset="0"/>
              </a:rPr>
              <a:t> </a:t>
            </a:r>
            <a:r>
              <a:rPr lang="en-ID" sz="1600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ke</a:t>
            </a: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 </a:t>
            </a:r>
            <a:r>
              <a:rPr lang="en-ID" sz="1600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dalam</a:t>
            </a: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 3 folder, </a:t>
            </a:r>
            <a:r>
              <a:rPr lang="en-ID" sz="1600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yaitu</a:t>
            </a: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 folder Model </a:t>
            </a:r>
            <a:r>
              <a:rPr lang="en-ID" sz="1600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untuk</a:t>
            </a: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 </a:t>
            </a:r>
            <a:r>
              <a:rPr lang="en-ID" sz="1600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menghubungkan</a:t>
            </a: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 program </a:t>
            </a:r>
            <a:r>
              <a:rPr lang="en-ID" sz="1600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ke</a:t>
            </a: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 database, folder View </a:t>
            </a:r>
            <a:r>
              <a:rPr lang="en-ID" sz="1600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untuk</a:t>
            </a: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 </a:t>
            </a:r>
            <a:r>
              <a:rPr lang="en-ID" sz="1600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menampilkan</a:t>
            </a: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 </a:t>
            </a:r>
            <a:r>
              <a:rPr lang="en-ID" sz="1600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tampilan</a:t>
            </a:r>
            <a:r>
              <a:rPr lang="en-ID" sz="1600" dirty="0" err="1">
                <a:solidFill>
                  <a:srgbClr val="444444"/>
                </a:solidFill>
                <a:latin typeface="DM Sans" pitchFamily="2" charset="0"/>
              </a:rPr>
              <a:t>nya</a:t>
            </a: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, </a:t>
            </a:r>
            <a:r>
              <a:rPr lang="en-ID" sz="1600" dirty="0">
                <a:solidFill>
                  <a:srgbClr val="444444"/>
                </a:solidFill>
                <a:latin typeface="DM Sans" pitchFamily="2" charset="0"/>
              </a:rPr>
              <a:t>dan folder Controller </a:t>
            </a:r>
            <a:r>
              <a:rPr lang="en-ID" sz="1600" dirty="0" err="1">
                <a:solidFill>
                  <a:srgbClr val="444444"/>
                </a:solidFill>
                <a:latin typeface="DM Sans" pitchFamily="2" charset="0"/>
              </a:rPr>
              <a:t>berfungsi</a:t>
            </a:r>
            <a:r>
              <a:rPr lang="en-ID" sz="1600" dirty="0">
                <a:solidFill>
                  <a:srgbClr val="444444"/>
                </a:solidFill>
                <a:latin typeface="DM Sans" pitchFamily="2" charset="0"/>
              </a:rPr>
              <a:t> </a:t>
            </a:r>
            <a:r>
              <a:rPr lang="en-ID" sz="1600" dirty="0" err="1">
                <a:solidFill>
                  <a:srgbClr val="444444"/>
                </a:solidFill>
                <a:latin typeface="DM Sans" pitchFamily="2" charset="0"/>
              </a:rPr>
              <a:t>untuk</a:t>
            </a:r>
            <a:r>
              <a:rPr lang="en-ID" sz="1600" dirty="0">
                <a:solidFill>
                  <a:srgbClr val="444444"/>
                </a:solidFill>
                <a:latin typeface="DM Sans" pitchFamily="2" charset="0"/>
              </a:rPr>
              <a:t> </a:t>
            </a:r>
            <a:r>
              <a:rPr lang="en-ID" sz="1600" dirty="0" err="1">
                <a:solidFill>
                  <a:srgbClr val="444444"/>
                </a:solidFill>
                <a:latin typeface="DM Sans" pitchFamily="2" charset="0"/>
              </a:rPr>
              <a:t>mengubungkan</a:t>
            </a:r>
            <a:r>
              <a:rPr lang="en-ID" sz="1600" dirty="0">
                <a:solidFill>
                  <a:srgbClr val="444444"/>
                </a:solidFill>
                <a:latin typeface="DM Sans" pitchFamily="2" charset="0"/>
              </a:rPr>
              <a:t> </a:t>
            </a:r>
            <a:r>
              <a:rPr lang="en-ID" sz="1600" dirty="0" err="1">
                <a:solidFill>
                  <a:srgbClr val="444444"/>
                </a:solidFill>
                <a:latin typeface="DM Sans" pitchFamily="2" charset="0"/>
              </a:rPr>
              <a:t>perintah-perintah</a:t>
            </a:r>
            <a:r>
              <a:rPr lang="en-ID" sz="1600" dirty="0">
                <a:solidFill>
                  <a:srgbClr val="444444"/>
                </a:solidFill>
                <a:latin typeface="DM Sans" pitchFamily="2" charset="0"/>
              </a:rPr>
              <a:t> </a:t>
            </a: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yang </a:t>
            </a:r>
            <a:r>
              <a:rPr lang="en-ID" sz="1600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memiliki</a:t>
            </a: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 </a:t>
            </a:r>
            <a:r>
              <a:rPr lang="en-ID" sz="1600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fungsi</a:t>
            </a: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 (function) </a:t>
            </a:r>
            <a:r>
              <a:rPr lang="en-ID" sz="1600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dalam</a:t>
            </a: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 </a:t>
            </a:r>
            <a:r>
              <a:rPr lang="en-ID" sz="1600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menghubungkan</a:t>
            </a: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 folder model dan view.</a:t>
            </a:r>
            <a:endParaRPr sz="1600" dirty="0">
              <a:latin typeface="DM Sans" pitchFamily="2" charset="0"/>
            </a:endParaRPr>
          </a:p>
        </p:txBody>
      </p:sp>
      <p:sp>
        <p:nvSpPr>
          <p:cNvPr id="10" name="Google Shape;304;p42">
            <a:extLst>
              <a:ext uri="{FF2B5EF4-FFF2-40B4-BE49-F238E27FC236}">
                <a16:creationId xmlns:a16="http://schemas.microsoft.com/office/drawing/2014/main" id="{BB06641A-C7ED-D310-1803-CFC10AA49E72}"/>
              </a:ext>
            </a:extLst>
          </p:cNvPr>
          <p:cNvSpPr/>
          <p:nvPr/>
        </p:nvSpPr>
        <p:spPr>
          <a:xfrm rot="10800000" flipH="1">
            <a:off x="3837526" y="2349276"/>
            <a:ext cx="1297875" cy="116000"/>
          </a:xfrm>
          <a:custGeom>
            <a:avLst/>
            <a:gdLst/>
            <a:ahLst/>
            <a:cxnLst/>
            <a:rect l="l" t="t" r="r" b="b"/>
            <a:pathLst>
              <a:path w="51915" h="4640" fill="none" extrusionOk="0">
                <a:moveTo>
                  <a:pt x="0" y="1"/>
                </a:moveTo>
                <a:cubicBezTo>
                  <a:pt x="2598" y="1"/>
                  <a:pt x="2598" y="4639"/>
                  <a:pt x="5195" y="4639"/>
                </a:cubicBezTo>
                <a:cubicBezTo>
                  <a:pt x="7793" y="4639"/>
                  <a:pt x="7774" y="1"/>
                  <a:pt x="10372" y="1"/>
                </a:cubicBezTo>
                <a:cubicBezTo>
                  <a:pt x="12969" y="1"/>
                  <a:pt x="12969" y="4639"/>
                  <a:pt x="15567" y="4639"/>
                </a:cubicBezTo>
                <a:cubicBezTo>
                  <a:pt x="18164" y="4639"/>
                  <a:pt x="18164" y="1"/>
                  <a:pt x="20762" y="1"/>
                </a:cubicBezTo>
                <a:cubicBezTo>
                  <a:pt x="23359" y="1"/>
                  <a:pt x="23359" y="4639"/>
                  <a:pt x="25957" y="4639"/>
                </a:cubicBezTo>
                <a:cubicBezTo>
                  <a:pt x="28555" y="4639"/>
                  <a:pt x="28555" y="1"/>
                  <a:pt x="31134" y="1"/>
                </a:cubicBezTo>
                <a:cubicBezTo>
                  <a:pt x="33731" y="1"/>
                  <a:pt x="33731" y="4639"/>
                  <a:pt x="36329" y="4639"/>
                </a:cubicBezTo>
                <a:cubicBezTo>
                  <a:pt x="38926" y="4639"/>
                  <a:pt x="38926" y="1"/>
                  <a:pt x="41524" y="1"/>
                </a:cubicBezTo>
                <a:cubicBezTo>
                  <a:pt x="44121" y="1"/>
                  <a:pt x="44121" y="4639"/>
                  <a:pt x="46719" y="4639"/>
                </a:cubicBezTo>
                <a:cubicBezTo>
                  <a:pt x="49317" y="4639"/>
                  <a:pt x="49317" y="1"/>
                  <a:pt x="51914" y="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85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901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02;p42">
            <a:extLst>
              <a:ext uri="{FF2B5EF4-FFF2-40B4-BE49-F238E27FC236}">
                <a16:creationId xmlns:a16="http://schemas.microsoft.com/office/drawing/2014/main" id="{2F193E21-9E72-C19C-4F93-2CF2E17EDE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0379" y="1147171"/>
            <a:ext cx="4872900" cy="16981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Bagaimana</a:t>
            </a:r>
            <a:r>
              <a:rPr lang="en-US" sz="4000" dirty="0"/>
              <a:t> </a:t>
            </a:r>
            <a:r>
              <a:rPr lang="en-US" sz="4000" dirty="0" err="1"/>
              <a:t>cara</a:t>
            </a:r>
            <a:r>
              <a:rPr lang="en-US" sz="4000" dirty="0"/>
              <a:t> </a:t>
            </a:r>
            <a:r>
              <a:rPr lang="en-US" sz="4000" dirty="0" err="1"/>
              <a:t>kerja</a:t>
            </a:r>
            <a:r>
              <a:rPr lang="en-US" sz="4000" dirty="0"/>
              <a:t> </a:t>
            </a:r>
            <a:r>
              <a:rPr lang="en" sz="4000" dirty="0">
                <a:solidFill>
                  <a:schemeClr val="accent3">
                    <a:lumMod val="75000"/>
                  </a:schemeClr>
                </a:solidFill>
              </a:rPr>
              <a:t>MVC</a:t>
            </a:r>
            <a:r>
              <a:rPr lang="en" sz="4000" dirty="0"/>
              <a:t>?</a:t>
            </a:r>
            <a:endParaRPr sz="4000" dirty="0"/>
          </a:p>
        </p:txBody>
      </p:sp>
      <p:pic>
        <p:nvPicPr>
          <p:cNvPr id="9" name="Picture 2" descr="Sistem Pemrograman Model View Controller (MVC) - Informatika Universitas  Ciputra">
            <a:extLst>
              <a:ext uri="{FF2B5EF4-FFF2-40B4-BE49-F238E27FC236}">
                <a16:creationId xmlns:a16="http://schemas.microsoft.com/office/drawing/2014/main" id="{5F2B82F5-AB42-D51F-7F62-1654B6254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668" y="2146140"/>
            <a:ext cx="2946399" cy="280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304;p42">
            <a:extLst>
              <a:ext uri="{FF2B5EF4-FFF2-40B4-BE49-F238E27FC236}">
                <a16:creationId xmlns:a16="http://schemas.microsoft.com/office/drawing/2014/main" id="{BB06641A-C7ED-D310-1803-CFC10AA49E72}"/>
              </a:ext>
            </a:extLst>
          </p:cNvPr>
          <p:cNvSpPr/>
          <p:nvPr/>
        </p:nvSpPr>
        <p:spPr>
          <a:xfrm rot="10800000" flipH="1">
            <a:off x="1703926" y="2513750"/>
            <a:ext cx="1297875" cy="116000"/>
          </a:xfrm>
          <a:custGeom>
            <a:avLst/>
            <a:gdLst/>
            <a:ahLst/>
            <a:cxnLst/>
            <a:rect l="l" t="t" r="r" b="b"/>
            <a:pathLst>
              <a:path w="51915" h="4640" fill="none" extrusionOk="0">
                <a:moveTo>
                  <a:pt x="0" y="1"/>
                </a:moveTo>
                <a:cubicBezTo>
                  <a:pt x="2598" y="1"/>
                  <a:pt x="2598" y="4639"/>
                  <a:pt x="5195" y="4639"/>
                </a:cubicBezTo>
                <a:cubicBezTo>
                  <a:pt x="7793" y="4639"/>
                  <a:pt x="7774" y="1"/>
                  <a:pt x="10372" y="1"/>
                </a:cubicBezTo>
                <a:cubicBezTo>
                  <a:pt x="12969" y="1"/>
                  <a:pt x="12969" y="4639"/>
                  <a:pt x="15567" y="4639"/>
                </a:cubicBezTo>
                <a:cubicBezTo>
                  <a:pt x="18164" y="4639"/>
                  <a:pt x="18164" y="1"/>
                  <a:pt x="20762" y="1"/>
                </a:cubicBezTo>
                <a:cubicBezTo>
                  <a:pt x="23359" y="1"/>
                  <a:pt x="23359" y="4639"/>
                  <a:pt x="25957" y="4639"/>
                </a:cubicBezTo>
                <a:cubicBezTo>
                  <a:pt x="28555" y="4639"/>
                  <a:pt x="28555" y="1"/>
                  <a:pt x="31134" y="1"/>
                </a:cubicBezTo>
                <a:cubicBezTo>
                  <a:pt x="33731" y="1"/>
                  <a:pt x="33731" y="4639"/>
                  <a:pt x="36329" y="4639"/>
                </a:cubicBezTo>
                <a:cubicBezTo>
                  <a:pt x="38926" y="4639"/>
                  <a:pt x="38926" y="1"/>
                  <a:pt x="41524" y="1"/>
                </a:cubicBezTo>
                <a:cubicBezTo>
                  <a:pt x="44121" y="1"/>
                  <a:pt x="44121" y="4639"/>
                  <a:pt x="46719" y="4639"/>
                </a:cubicBezTo>
                <a:cubicBezTo>
                  <a:pt x="49317" y="4639"/>
                  <a:pt x="49317" y="1"/>
                  <a:pt x="51914" y="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85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dk2"/>
                </a:solidFill>
              </a:rPr>
              <a:t>T</a:t>
            </a:r>
            <a:r>
              <a:rPr lang="en" dirty="0">
                <a:solidFill>
                  <a:schemeClr val="dk2"/>
                </a:solidFill>
              </a:rPr>
              <a:t>ools dan</a:t>
            </a:r>
            <a:r>
              <a:rPr lang="en" dirty="0"/>
              <a:t> Teknologi :</a:t>
            </a:r>
            <a:endParaRPr dirty="0"/>
          </a:p>
        </p:txBody>
      </p:sp>
      <p:sp>
        <p:nvSpPr>
          <p:cNvPr id="344" name="Google Shape;344;p46"/>
          <p:cNvSpPr txBox="1">
            <a:spLocks noGrp="1"/>
          </p:cNvSpPr>
          <p:nvPr>
            <p:ph type="subTitle" idx="1"/>
          </p:nvPr>
        </p:nvSpPr>
        <p:spPr>
          <a:xfrm>
            <a:off x="1703637" y="1713450"/>
            <a:ext cx="7146449" cy="997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Karena </a:t>
            </a:r>
            <a:r>
              <a:rPr lang="en-ID" sz="1600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Efisiensi</a:t>
            </a: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 </a:t>
            </a:r>
            <a:r>
              <a:rPr lang="en-ID" sz="1600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dalam</a:t>
            </a: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 </a:t>
            </a:r>
            <a:r>
              <a:rPr lang="en-ID" sz="1600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Pengembangan</a:t>
            </a: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 </a:t>
            </a:r>
            <a:r>
              <a:rPr lang="en-ID" sz="1600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Aplikasi</a:t>
            </a: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 Web dan </a:t>
            </a:r>
            <a:r>
              <a:rPr lang="en-ID" sz="1600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Seluler</a:t>
            </a: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 </a:t>
            </a:r>
            <a:r>
              <a:rPr lang="en-ID" sz="1600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Pengembangan</a:t>
            </a: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 framework JavaScript, yang </a:t>
            </a:r>
            <a:r>
              <a:rPr lang="en-ID" sz="1600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terdiri</a:t>
            </a: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 </a:t>
            </a:r>
            <a:r>
              <a:rPr lang="en-ID" sz="1600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dari</a:t>
            </a: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 library </a:t>
            </a:r>
            <a:r>
              <a:rPr lang="en-ID" sz="1600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kode</a:t>
            </a: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 JavaScript. Proses yang </a:t>
            </a:r>
            <a:r>
              <a:rPr lang="en-ID" sz="1600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harus</a:t>
            </a: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 </a:t>
            </a:r>
            <a:r>
              <a:rPr lang="en-ID" sz="1600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dilalui</a:t>
            </a: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 pun </a:t>
            </a:r>
            <a:r>
              <a:rPr lang="en-ID" sz="1600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menjadi</a:t>
            </a: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 </a:t>
            </a:r>
            <a:r>
              <a:rPr lang="en-ID" sz="1600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lebih</a:t>
            </a: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 </a:t>
            </a:r>
            <a:r>
              <a:rPr lang="en-ID" sz="1600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cepat</a:t>
            </a: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 dan </a:t>
            </a:r>
            <a:r>
              <a:rPr lang="en-ID" sz="1600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efisien</a:t>
            </a: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 </a:t>
            </a:r>
            <a:r>
              <a:rPr lang="en-ID" sz="1600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karena</a:t>
            </a: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 </a:t>
            </a:r>
            <a:r>
              <a:rPr lang="en-ID" sz="1600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mereka</a:t>
            </a: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 </a:t>
            </a:r>
            <a:r>
              <a:rPr lang="en-ID" sz="1600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tidak</a:t>
            </a: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 </a:t>
            </a:r>
            <a:r>
              <a:rPr lang="en-ID" sz="1600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perlu</a:t>
            </a: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 </a:t>
            </a:r>
            <a:r>
              <a:rPr lang="en-ID" sz="1600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menulis</a:t>
            </a: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 </a:t>
            </a:r>
            <a:r>
              <a:rPr lang="en-ID" sz="1600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kode</a:t>
            </a: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 </a:t>
            </a:r>
            <a:r>
              <a:rPr lang="en-ID" sz="1600" b="0" i="0" dirty="0" err="1">
                <a:solidFill>
                  <a:srgbClr val="444444"/>
                </a:solidFill>
                <a:effectLst/>
                <a:latin typeface="DM Sans" pitchFamily="2" charset="0"/>
              </a:rPr>
              <a:t>dari</a:t>
            </a:r>
            <a:r>
              <a:rPr lang="en-ID" sz="1600" b="0" i="0" dirty="0">
                <a:solidFill>
                  <a:srgbClr val="444444"/>
                </a:solidFill>
                <a:effectLst/>
                <a:latin typeface="DM Sans" pitchFamily="2" charset="0"/>
              </a:rPr>
              <a:t> nol.</a:t>
            </a:r>
            <a:endParaRPr lang="en-US" sz="1600" dirty="0">
              <a:latin typeface="DM Sans" pitchFamily="2" charset="0"/>
            </a:endParaRPr>
          </a:p>
        </p:txBody>
      </p:sp>
      <p:sp>
        <p:nvSpPr>
          <p:cNvPr id="346" name="Google Shape;346;p46"/>
          <p:cNvSpPr txBox="1">
            <a:spLocks noGrp="1"/>
          </p:cNvSpPr>
          <p:nvPr>
            <p:ph type="subTitle" idx="3"/>
          </p:nvPr>
        </p:nvSpPr>
        <p:spPr>
          <a:xfrm>
            <a:off x="1703637" y="3185013"/>
            <a:ext cx="6860699" cy="1109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0" i="0" dirty="0" err="1">
                <a:solidFill>
                  <a:srgbClr val="292929"/>
                </a:solidFill>
                <a:effectLst/>
                <a:latin typeface="DM Sans" pitchFamily="2" charset="0"/>
              </a:rPr>
              <a:t>nodeJS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DM Sans" pitchFamily="2" charset="0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DM Sans" pitchFamily="2" charset="0"/>
              </a:rPr>
              <a:t>merupakan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DM Sans" pitchFamily="2" charset="0"/>
              </a:rPr>
              <a:t> server environment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DM Sans" pitchFamily="2" charset="0"/>
              </a:rPr>
              <a:t>untuk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DM Sans" pitchFamily="2" charset="0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DM Sans" pitchFamily="2" charset="0"/>
              </a:rPr>
              <a:t>bahasa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DM Sans" pitchFamily="2" charset="0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DM Sans" pitchFamily="2" charset="0"/>
              </a:rPr>
              <a:t>javascript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DM Sans" pitchFamily="2" charset="0"/>
              </a:rPr>
              <a:t>.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DM Sans" pitchFamily="2" charset="0"/>
              </a:rPr>
              <a:t>jadi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DM Sans" pitchFamily="2" charset="0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DM Sans" pitchFamily="2" charset="0"/>
              </a:rPr>
              <a:t>kalau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DM Sans" pitchFamily="2" charset="0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DM Sans" pitchFamily="2" charset="0"/>
              </a:rPr>
              <a:t>mau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DM Sans" pitchFamily="2" charset="0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DM Sans" pitchFamily="2" charset="0"/>
              </a:rPr>
              <a:t>membandingkan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DM Sans" pitchFamily="2" charset="0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DM Sans" pitchFamily="2" charset="0"/>
              </a:rPr>
              <a:t>nodeJS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DM Sans" pitchFamily="2" charset="0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DM Sans" pitchFamily="2" charset="0"/>
              </a:rPr>
              <a:t>bukan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DM Sans" pitchFamily="2" charset="0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DM Sans" pitchFamily="2" charset="0"/>
              </a:rPr>
              <a:t>dengan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DM Sans" pitchFamily="2" charset="0"/>
              </a:rPr>
              <a:t> framework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DM Sans" pitchFamily="2" charset="0"/>
              </a:rPr>
              <a:t>laravel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DM Sans" pitchFamily="2" charset="0"/>
              </a:rPr>
              <a:t>/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DM Sans" pitchFamily="2" charset="0"/>
              </a:rPr>
              <a:t>django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DM Sans" pitchFamily="2" charset="0"/>
              </a:rPr>
              <a:t>.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DM Sans" pitchFamily="2" charset="0"/>
              </a:rPr>
              <a:t>tetapi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DM Sans" pitchFamily="2" charset="0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DM Sans" pitchFamily="2" charset="0"/>
              </a:rPr>
              <a:t>dengan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DM Sans" pitchFamily="2" charset="0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DM Sans" pitchFamily="2" charset="0"/>
              </a:rPr>
              <a:t>Apache,Tomcat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DM Sans" pitchFamily="2" charset="0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DM Sans" pitchFamily="2" charset="0"/>
              </a:rPr>
              <a:t>dll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DM Sans" pitchFamily="2" charset="0"/>
              </a:rPr>
              <a:t>. nah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DM Sans" pitchFamily="2" charset="0"/>
              </a:rPr>
              <a:t>untuk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DM Sans" pitchFamily="2" charset="0"/>
              </a:rPr>
              <a:t> JS salah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DM Sans" pitchFamily="2" charset="0"/>
              </a:rPr>
              <a:t>satu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DM Sans" pitchFamily="2" charset="0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DM Sans" pitchFamily="2" charset="0"/>
              </a:rPr>
              <a:t>frameworknya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DM Sans" pitchFamily="2" charset="0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DM Sans" pitchFamily="2" charset="0"/>
              </a:rPr>
              <a:t>adalah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DM Sans" pitchFamily="2" charset="0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DM Sans" pitchFamily="2" charset="0"/>
              </a:rPr>
              <a:t>ExpressJS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DM Sans" pitchFamily="2" charset="0"/>
              </a:rPr>
              <a:t>.</a:t>
            </a:r>
            <a:endParaRPr sz="1600" dirty="0">
              <a:latin typeface="DM Sans" pitchFamily="2" charset="0"/>
            </a:endParaRPr>
          </a:p>
        </p:txBody>
      </p:sp>
      <p:sp>
        <p:nvSpPr>
          <p:cNvPr id="348" name="Google Shape;348;p46"/>
          <p:cNvSpPr txBox="1">
            <a:spLocks noGrp="1"/>
          </p:cNvSpPr>
          <p:nvPr>
            <p:ph type="subTitle" idx="5"/>
          </p:nvPr>
        </p:nvSpPr>
        <p:spPr>
          <a:xfrm>
            <a:off x="1703637" y="1524900"/>
            <a:ext cx="26427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J</a:t>
            </a:r>
            <a:r>
              <a:rPr lang="en" dirty="0"/>
              <a:t>avascript </a:t>
            </a:r>
            <a:endParaRPr dirty="0"/>
          </a:p>
        </p:txBody>
      </p:sp>
      <p:sp>
        <p:nvSpPr>
          <p:cNvPr id="349" name="Google Shape;349;p46"/>
          <p:cNvSpPr txBox="1">
            <a:spLocks noGrp="1"/>
          </p:cNvSpPr>
          <p:nvPr>
            <p:ph type="subTitle" idx="6"/>
          </p:nvPr>
        </p:nvSpPr>
        <p:spPr>
          <a:xfrm>
            <a:off x="1703637" y="3015067"/>
            <a:ext cx="26427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nodeJs</a:t>
            </a:r>
            <a:endParaRPr dirty="0"/>
          </a:p>
        </p:txBody>
      </p:sp>
      <p:sp>
        <p:nvSpPr>
          <p:cNvPr id="352" name="Google Shape;352;p46"/>
          <p:cNvSpPr/>
          <p:nvPr/>
        </p:nvSpPr>
        <p:spPr>
          <a:xfrm rot="10800000" flipH="1">
            <a:off x="7477563" y="4546000"/>
            <a:ext cx="1297875" cy="116000"/>
          </a:xfrm>
          <a:custGeom>
            <a:avLst/>
            <a:gdLst/>
            <a:ahLst/>
            <a:cxnLst/>
            <a:rect l="l" t="t" r="r" b="b"/>
            <a:pathLst>
              <a:path w="51915" h="4640" fill="none" extrusionOk="0">
                <a:moveTo>
                  <a:pt x="0" y="1"/>
                </a:moveTo>
                <a:cubicBezTo>
                  <a:pt x="2598" y="1"/>
                  <a:pt x="2598" y="4639"/>
                  <a:pt x="5195" y="4639"/>
                </a:cubicBezTo>
                <a:cubicBezTo>
                  <a:pt x="7793" y="4639"/>
                  <a:pt x="7774" y="1"/>
                  <a:pt x="10372" y="1"/>
                </a:cubicBezTo>
                <a:cubicBezTo>
                  <a:pt x="12969" y="1"/>
                  <a:pt x="12969" y="4639"/>
                  <a:pt x="15567" y="4639"/>
                </a:cubicBezTo>
                <a:cubicBezTo>
                  <a:pt x="18164" y="4639"/>
                  <a:pt x="18164" y="1"/>
                  <a:pt x="20762" y="1"/>
                </a:cubicBezTo>
                <a:cubicBezTo>
                  <a:pt x="23359" y="1"/>
                  <a:pt x="23359" y="4639"/>
                  <a:pt x="25957" y="4639"/>
                </a:cubicBezTo>
                <a:cubicBezTo>
                  <a:pt x="28555" y="4639"/>
                  <a:pt x="28555" y="1"/>
                  <a:pt x="31134" y="1"/>
                </a:cubicBezTo>
                <a:cubicBezTo>
                  <a:pt x="33731" y="1"/>
                  <a:pt x="33731" y="4639"/>
                  <a:pt x="36329" y="4639"/>
                </a:cubicBezTo>
                <a:cubicBezTo>
                  <a:pt x="38926" y="4639"/>
                  <a:pt x="38926" y="1"/>
                  <a:pt x="41524" y="1"/>
                </a:cubicBezTo>
                <a:cubicBezTo>
                  <a:pt x="44121" y="1"/>
                  <a:pt x="44121" y="4639"/>
                  <a:pt x="46719" y="4639"/>
                </a:cubicBezTo>
                <a:cubicBezTo>
                  <a:pt x="49317" y="4639"/>
                  <a:pt x="49317" y="1"/>
                  <a:pt x="51914" y="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85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0"/>
      <p:bldP spid="344" grpId="0" build="p"/>
      <p:bldP spid="346" grpId="0" build="p"/>
      <p:bldP spid="348" grpId="0" build="p"/>
      <p:bldP spid="349" grpId="0" build="p"/>
      <p:bldP spid="3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dk2"/>
                </a:solidFill>
              </a:rPr>
              <a:t>T</a:t>
            </a:r>
            <a:r>
              <a:rPr lang="en" dirty="0">
                <a:solidFill>
                  <a:schemeClr val="dk2"/>
                </a:solidFill>
              </a:rPr>
              <a:t>ools dan</a:t>
            </a:r>
            <a:r>
              <a:rPr lang="en" dirty="0"/>
              <a:t> Teknologi :</a:t>
            </a:r>
            <a:endParaRPr dirty="0"/>
          </a:p>
        </p:txBody>
      </p:sp>
      <p:sp>
        <p:nvSpPr>
          <p:cNvPr id="345" name="Google Shape;345;p46"/>
          <p:cNvSpPr txBox="1">
            <a:spLocks noGrp="1"/>
          </p:cNvSpPr>
          <p:nvPr>
            <p:ph type="subTitle" idx="2"/>
          </p:nvPr>
        </p:nvSpPr>
        <p:spPr>
          <a:xfrm>
            <a:off x="1853639" y="1672649"/>
            <a:ext cx="6833161" cy="11440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Express.js,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atau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singkatnya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 Express,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adalah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 salah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satu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 framework yang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berasal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dari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bahasa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pemrograman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 JavaScript yang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dirancang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secara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fleksibel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 dan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minimalis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,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untuk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pengembangan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aplikasi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 back-end.</a:t>
            </a:r>
            <a:endParaRPr sz="1600" dirty="0">
              <a:latin typeface="DM Sans" pitchFamily="2" charset="0"/>
            </a:endParaRPr>
          </a:p>
        </p:txBody>
      </p:sp>
      <p:sp>
        <p:nvSpPr>
          <p:cNvPr id="347" name="Google Shape;347;p46"/>
          <p:cNvSpPr txBox="1">
            <a:spLocks noGrp="1"/>
          </p:cNvSpPr>
          <p:nvPr>
            <p:ph type="subTitle" idx="4"/>
          </p:nvPr>
        </p:nvSpPr>
        <p:spPr>
          <a:xfrm>
            <a:off x="1853640" y="3276999"/>
            <a:ext cx="6921798" cy="1050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Postman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adalah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 tools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komputer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 yang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digunakan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untuk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pengujian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 API. Postman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mengirim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permintaan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 API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ke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 server web dan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menerima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respons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,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apa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 pun </a:t>
            </a:r>
            <a:r>
              <a:rPr lang="en-ID" sz="1600" i="0" dirty="0" err="1">
                <a:solidFill>
                  <a:srgbClr val="111111"/>
                </a:solidFill>
                <a:effectLst/>
                <a:latin typeface="DM Sans" pitchFamily="2" charset="0"/>
              </a:rPr>
              <a:t>itu</a:t>
            </a:r>
            <a:r>
              <a:rPr lang="en-ID" sz="1600" i="0" dirty="0">
                <a:solidFill>
                  <a:srgbClr val="111111"/>
                </a:solidFill>
                <a:effectLst/>
                <a:latin typeface="DM Sans" pitchFamily="2" charset="0"/>
              </a:rPr>
              <a:t>.</a:t>
            </a:r>
            <a:endParaRPr sz="1600" dirty="0">
              <a:latin typeface="DM Sans" pitchFamily="2" charset="0"/>
            </a:endParaRPr>
          </a:p>
        </p:txBody>
      </p:sp>
      <p:sp>
        <p:nvSpPr>
          <p:cNvPr id="350" name="Google Shape;350;p46"/>
          <p:cNvSpPr txBox="1">
            <a:spLocks noGrp="1"/>
          </p:cNvSpPr>
          <p:nvPr>
            <p:ph type="subTitle" idx="7"/>
          </p:nvPr>
        </p:nvSpPr>
        <p:spPr>
          <a:xfrm>
            <a:off x="1853635" y="1389050"/>
            <a:ext cx="26427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expressJs</a:t>
            </a:r>
            <a:endParaRPr dirty="0"/>
          </a:p>
        </p:txBody>
      </p:sp>
      <p:sp>
        <p:nvSpPr>
          <p:cNvPr id="351" name="Google Shape;351;p46"/>
          <p:cNvSpPr txBox="1">
            <a:spLocks noGrp="1"/>
          </p:cNvSpPr>
          <p:nvPr>
            <p:ph type="subTitle" idx="8"/>
          </p:nvPr>
        </p:nvSpPr>
        <p:spPr>
          <a:xfrm>
            <a:off x="1853635" y="3000251"/>
            <a:ext cx="26427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</a:t>
            </a:r>
            <a:r>
              <a:rPr lang="en" dirty="0"/>
              <a:t>ostman </a:t>
            </a:r>
            <a:endParaRPr dirty="0"/>
          </a:p>
        </p:txBody>
      </p:sp>
      <p:sp>
        <p:nvSpPr>
          <p:cNvPr id="352" name="Google Shape;352;p46"/>
          <p:cNvSpPr/>
          <p:nvPr/>
        </p:nvSpPr>
        <p:spPr>
          <a:xfrm rot="10800000" flipH="1">
            <a:off x="7477563" y="4546000"/>
            <a:ext cx="1297875" cy="116000"/>
          </a:xfrm>
          <a:custGeom>
            <a:avLst/>
            <a:gdLst/>
            <a:ahLst/>
            <a:cxnLst/>
            <a:rect l="l" t="t" r="r" b="b"/>
            <a:pathLst>
              <a:path w="51915" h="4640" fill="none" extrusionOk="0">
                <a:moveTo>
                  <a:pt x="0" y="1"/>
                </a:moveTo>
                <a:cubicBezTo>
                  <a:pt x="2598" y="1"/>
                  <a:pt x="2598" y="4639"/>
                  <a:pt x="5195" y="4639"/>
                </a:cubicBezTo>
                <a:cubicBezTo>
                  <a:pt x="7793" y="4639"/>
                  <a:pt x="7774" y="1"/>
                  <a:pt x="10372" y="1"/>
                </a:cubicBezTo>
                <a:cubicBezTo>
                  <a:pt x="12969" y="1"/>
                  <a:pt x="12969" y="4639"/>
                  <a:pt x="15567" y="4639"/>
                </a:cubicBezTo>
                <a:cubicBezTo>
                  <a:pt x="18164" y="4639"/>
                  <a:pt x="18164" y="1"/>
                  <a:pt x="20762" y="1"/>
                </a:cubicBezTo>
                <a:cubicBezTo>
                  <a:pt x="23359" y="1"/>
                  <a:pt x="23359" y="4639"/>
                  <a:pt x="25957" y="4639"/>
                </a:cubicBezTo>
                <a:cubicBezTo>
                  <a:pt x="28555" y="4639"/>
                  <a:pt x="28555" y="1"/>
                  <a:pt x="31134" y="1"/>
                </a:cubicBezTo>
                <a:cubicBezTo>
                  <a:pt x="33731" y="1"/>
                  <a:pt x="33731" y="4639"/>
                  <a:pt x="36329" y="4639"/>
                </a:cubicBezTo>
                <a:cubicBezTo>
                  <a:pt x="38926" y="4639"/>
                  <a:pt x="38926" y="1"/>
                  <a:pt x="41524" y="1"/>
                </a:cubicBezTo>
                <a:cubicBezTo>
                  <a:pt x="44121" y="1"/>
                  <a:pt x="44121" y="4639"/>
                  <a:pt x="46719" y="4639"/>
                </a:cubicBezTo>
                <a:cubicBezTo>
                  <a:pt x="49317" y="4639"/>
                  <a:pt x="49317" y="1"/>
                  <a:pt x="51914" y="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855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722581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aching Methods - Project-Based Learning: Improve your school by Slidesgo">
  <a:themeElements>
    <a:clrScheme name="Simple Light">
      <a:dk1>
        <a:srgbClr val="191919"/>
      </a:dk1>
      <a:lt1>
        <a:srgbClr val="FFFFFF"/>
      </a:lt1>
      <a:dk2>
        <a:srgbClr val="67A1FF"/>
      </a:dk2>
      <a:lt2>
        <a:srgbClr val="ABCB3B"/>
      </a:lt2>
      <a:accent1>
        <a:srgbClr val="D8659E"/>
      </a:accent1>
      <a:accent2>
        <a:srgbClr val="FFC800"/>
      </a:accent2>
      <a:accent3>
        <a:srgbClr val="F79B1D"/>
      </a:accent3>
      <a:accent4>
        <a:srgbClr val="EE485E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512</Words>
  <Application>Microsoft Office PowerPoint</Application>
  <PresentationFormat>On-screen Show (16:9)</PresentationFormat>
  <Paragraphs>51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Nunito ExtraBold</vt:lpstr>
      <vt:lpstr>Anaheim</vt:lpstr>
      <vt:lpstr>Nunito</vt:lpstr>
      <vt:lpstr>Arial</vt:lpstr>
      <vt:lpstr>DM Sans</vt:lpstr>
      <vt:lpstr>Bebas Neue</vt:lpstr>
      <vt:lpstr>Teaching Methods - Project-Based Learning: Improve your school by Slidesgo</vt:lpstr>
      <vt:lpstr>MEMBUAT RESTAPI SERVER SEDERHANA  MENGGUNAKAN FRAMEWORK ExpressJS </vt:lpstr>
      <vt:lpstr>Anggota Kelompok I :</vt:lpstr>
      <vt:lpstr>Batasan Permasalahan</vt:lpstr>
      <vt:lpstr>Apa itu REST API Server ?</vt:lpstr>
      <vt:lpstr>Bagaimana cara kerja REST API ?</vt:lpstr>
      <vt:lpstr>Apa itu metode MVC?</vt:lpstr>
      <vt:lpstr>Bagaimana cara kerja MVC?</vt:lpstr>
      <vt:lpstr>Tools dan Teknologi :</vt:lpstr>
      <vt:lpstr>Tools dan Teknologi :</vt:lpstr>
      <vt:lpstr>Tools dan Teknologi :</vt:lpstr>
      <vt:lpstr>Tools dan Teknologi :</vt:lpstr>
      <vt:lpstr>Library</vt:lpstr>
      <vt:lpstr>Demo 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Membuat REST server sederhana, boleh menggunakan framework</dc:title>
  <dc:creator>ACER</dc:creator>
  <cp:lastModifiedBy>Jidane adi</cp:lastModifiedBy>
  <cp:revision>9</cp:revision>
  <dcterms:modified xsi:type="dcterms:W3CDTF">2022-12-16T10:33:41Z</dcterms:modified>
</cp:coreProperties>
</file>