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5" r:id="rId3"/>
    <p:sldId id="296" r:id="rId4"/>
    <p:sldId id="297" r:id="rId5"/>
    <p:sldId id="298" r:id="rId6"/>
    <p:sldId id="299" r:id="rId7"/>
    <p:sldId id="323" r:id="rId8"/>
    <p:sldId id="300" r:id="rId9"/>
    <p:sldId id="302" r:id="rId10"/>
    <p:sldId id="303" r:id="rId11"/>
    <p:sldId id="304" r:id="rId12"/>
    <p:sldId id="305" r:id="rId13"/>
    <p:sldId id="279" r:id="rId14"/>
    <p:sldId id="306" r:id="rId15"/>
    <p:sldId id="307" r:id="rId16"/>
    <p:sldId id="308" r:id="rId17"/>
    <p:sldId id="309" r:id="rId18"/>
    <p:sldId id="324" r:id="rId19"/>
    <p:sldId id="310" r:id="rId20"/>
    <p:sldId id="311" r:id="rId21"/>
    <p:sldId id="313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2" r:id="rId31"/>
    <p:sldId id="321" r:id="rId32"/>
    <p:sldId id="294" r:id="rId33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CC"/>
    <a:srgbClr val="FFFF99"/>
    <a:srgbClr val="FF3300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32" autoAdjust="0"/>
    <p:restoredTop sz="90929"/>
  </p:normalViewPr>
  <p:slideViewPr>
    <p:cSldViewPr showGuides="1">
      <p:cViewPr>
        <p:scale>
          <a:sx n="174" d="100"/>
          <a:sy n="174" d="100"/>
        </p:scale>
        <p:origin x="-80" y="-56"/>
      </p:cViewPr>
      <p:guideLst>
        <p:guide orient="horz" pos="1728"/>
        <p:guide pos="9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Relationship Id="rId2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40005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 smtClean="0"/>
              <a:t>15-349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33200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FC8B7337-3863-48B7-9E63-6D5DE589382A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92038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AAFD604E-CE57-4B32-9670-DDF9619DC7C0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914" y="6378368"/>
            <a:ext cx="950418" cy="2896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 smtClean="0">
                <a:solidFill>
                  <a:schemeClr val="hlink"/>
                </a:solidFill>
              </a:rPr>
              <a:t>CS:APP3e</a:t>
            </a:r>
            <a:endParaRPr lang="en-US" sz="1400" b="0" dirty="0">
              <a:solidFill>
                <a:schemeClr val="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67000" y="4216400"/>
            <a:ext cx="3797300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/>
              <a:t>Randal E. Bryant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574800" y="5245100"/>
            <a:ext cx="60071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i="1">
                <a:solidFill>
                  <a:schemeClr val="hlink"/>
                </a:solidFill>
              </a:rPr>
              <a:t>Carnegie Mellon University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705600" y="6515100"/>
            <a:ext cx="986473" cy="24878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accent1"/>
                </a:solidFill>
              </a:rPr>
              <a:t>CS:APP3e</a:t>
            </a:r>
            <a:endParaRPr lang="en-US" sz="1400" b="0" dirty="0">
              <a:solidFill>
                <a:schemeClr val="accent1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552950" y="1022350"/>
            <a:ext cx="25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46250" y="533400"/>
            <a:ext cx="5756275" cy="3430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005400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4000"/>
              </a:lnSpc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CS:APP Chapter 4</a:t>
            </a:r>
          </a:p>
          <a:p>
            <a:pPr>
              <a:lnSpc>
                <a:spcPct val="94000"/>
              </a:lnSpc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Computer Architecture</a:t>
            </a:r>
          </a:p>
          <a:p>
            <a:pPr>
              <a:lnSpc>
                <a:spcPct val="94000"/>
              </a:lnSpc>
            </a:pPr>
            <a:r>
              <a:rPr lang="en-US" sz="6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Pipelined</a:t>
            </a:r>
          </a:p>
          <a:p>
            <a:pPr>
              <a:lnSpc>
                <a:spcPct val="94000"/>
              </a:lnSpc>
            </a:pPr>
            <a:r>
              <a:rPr lang="en-US" sz="6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</a:t>
            </a:r>
          </a:p>
          <a:p>
            <a:pPr>
              <a:lnSpc>
                <a:spcPct val="94000"/>
              </a:lnSpc>
            </a:pPr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 I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911475" y="5940425"/>
            <a:ext cx="3321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latin typeface="Courier New" pitchFamily="49" charset="0"/>
              </a:rPr>
              <a:t>http://csapp.cs.cmu.edu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Dependencies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486400"/>
            <a:ext cx="8294687" cy="946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Each operation depends on result from preceding one</a:t>
            </a:r>
          </a:p>
        </p:txBody>
      </p:sp>
      <p:grpSp>
        <p:nvGrpSpPr>
          <p:cNvPr id="408600" name="Group 24"/>
          <p:cNvGrpSpPr>
            <a:grpSpLocks/>
          </p:cNvGrpSpPr>
          <p:nvPr/>
        </p:nvGrpSpPr>
        <p:grpSpPr bwMode="auto">
          <a:xfrm>
            <a:off x="1828800" y="1143000"/>
            <a:ext cx="4267200" cy="2514600"/>
            <a:chOff x="1152" y="720"/>
            <a:chExt cx="2688" cy="1584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355" y="20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599" name="Group 23"/>
          <p:cNvGrpSpPr>
            <a:grpSpLocks/>
          </p:cNvGrpSpPr>
          <p:nvPr/>
        </p:nvGrpSpPr>
        <p:grpSpPr bwMode="auto">
          <a:xfrm>
            <a:off x="762000" y="3733800"/>
            <a:ext cx="6400800" cy="1254125"/>
            <a:chOff x="912" y="2483"/>
            <a:chExt cx="4032" cy="790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Hazards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Result does not feed back around in time for next operation</a:t>
            </a:r>
          </a:p>
          <a:p>
            <a:pPr lvl="1"/>
            <a:r>
              <a:rPr lang="en-US"/>
              <a:t>Pipelining has changed behavior of system</a:t>
            </a:r>
          </a:p>
        </p:txBody>
      </p:sp>
      <p:grpSp>
        <p:nvGrpSpPr>
          <p:cNvPr id="409622" name="Group 22"/>
          <p:cNvGrpSpPr>
            <a:grpSpLocks/>
          </p:cNvGrpSpPr>
          <p:nvPr/>
        </p:nvGrpSpPr>
        <p:grpSpPr bwMode="auto">
          <a:xfrm>
            <a:off x="1143000" y="1219200"/>
            <a:ext cx="6629400" cy="2543175"/>
            <a:chOff x="288" y="2712"/>
            <a:chExt cx="4176" cy="1602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887" y="410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46" name="Group 46"/>
          <p:cNvGrpSpPr>
            <a:grpSpLocks/>
          </p:cNvGrpSpPr>
          <p:nvPr/>
        </p:nvGrpSpPr>
        <p:grpSpPr bwMode="auto">
          <a:xfrm>
            <a:off x="1905000" y="3581400"/>
            <a:ext cx="4572000" cy="1558925"/>
            <a:chOff x="144" y="3332"/>
            <a:chExt cx="2880" cy="982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9628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6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OP4</a:t>
              </a:r>
            </a:p>
          </p:txBody>
        </p:sp>
        <p:grpSp>
          <p:nvGrpSpPr>
            <p:cNvPr id="409641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Dependencies in Processors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8294687" cy="3232150"/>
          </a:xfrm>
        </p:spPr>
        <p:txBody>
          <a:bodyPr/>
          <a:lstStyle/>
          <a:p>
            <a:pPr lvl="1"/>
            <a:r>
              <a:rPr lang="en-US"/>
              <a:t>Result from one instruction used as operand for another</a:t>
            </a:r>
          </a:p>
          <a:p>
            <a:pPr lvl="2"/>
            <a:r>
              <a:rPr lang="en-US"/>
              <a:t>Read-after-write (RAW) dependency</a:t>
            </a:r>
          </a:p>
          <a:p>
            <a:pPr lvl="1"/>
            <a:r>
              <a:rPr lang="en-US"/>
              <a:t>Very common in actual programs</a:t>
            </a:r>
          </a:p>
          <a:p>
            <a:pPr lvl="1"/>
            <a:r>
              <a:rPr lang="en-US"/>
              <a:t>Must make sure our pipeline handles these properly</a:t>
            </a:r>
          </a:p>
          <a:p>
            <a:pPr lvl="2"/>
            <a:r>
              <a:rPr lang="en-US"/>
              <a:t>Get correct results</a:t>
            </a:r>
          </a:p>
          <a:p>
            <a:pPr lvl="2"/>
            <a:r>
              <a:rPr lang="en-US"/>
              <a:t>Minimize performance impact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667000" y="15240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</a:rPr>
              <a:t>irmovq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$50, </a:t>
            </a:r>
            <a:r>
              <a:rPr lang="en-US" sz="1200" dirty="0" smtClean="0">
                <a:latin typeface="Courier New" pitchFamily="49" charset="0"/>
              </a:rPr>
              <a:t>%</a:t>
            </a:r>
            <a:r>
              <a:rPr lang="en-US" sz="1200" dirty="0" err="1">
                <a:latin typeface="Courier New" pitchFamily="49" charset="0"/>
              </a:rPr>
              <a:t>r</a:t>
            </a:r>
            <a:r>
              <a:rPr lang="en-US" sz="1200" dirty="0" err="1" smtClean="0">
                <a:latin typeface="Courier New" pitchFamily="49" charset="0"/>
              </a:rPr>
              <a:t>ax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667000" y="19812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</a:rPr>
              <a:t>addq</a:t>
            </a:r>
            <a:r>
              <a:rPr lang="en-US" sz="1200" dirty="0" smtClean="0">
                <a:latin typeface="Courier New" pitchFamily="49" charset="0"/>
              </a:rPr>
              <a:t> %</a:t>
            </a:r>
            <a:r>
              <a:rPr lang="en-US" sz="1200" dirty="0" err="1">
                <a:latin typeface="Courier New" pitchFamily="49" charset="0"/>
              </a:rPr>
              <a:t>r</a:t>
            </a:r>
            <a:r>
              <a:rPr lang="en-US" sz="1200" dirty="0" err="1" smtClean="0">
                <a:latin typeface="Courier New" pitchFamily="49" charset="0"/>
              </a:rPr>
              <a:t>ax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,  </a:t>
            </a:r>
            <a:r>
              <a:rPr lang="en-US" sz="1200" dirty="0" smtClean="0">
                <a:latin typeface="Courier New" pitchFamily="49" charset="0"/>
              </a:rPr>
              <a:t>%</a:t>
            </a:r>
            <a:r>
              <a:rPr lang="en-US" sz="1200" dirty="0" err="1">
                <a:latin typeface="Courier New" pitchFamily="49" charset="0"/>
              </a:rPr>
              <a:t>r</a:t>
            </a:r>
            <a:r>
              <a:rPr lang="en-US" sz="1200" dirty="0" err="1" smtClean="0">
                <a:latin typeface="Courier New" pitchFamily="49" charset="0"/>
              </a:rPr>
              <a:t>bx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2667000" y="24384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</a:rPr>
              <a:t>mrmovq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100( </a:t>
            </a:r>
            <a:r>
              <a:rPr lang="en-US" sz="1200" dirty="0" smtClean="0">
                <a:latin typeface="Courier New" pitchFamily="49" charset="0"/>
              </a:rPr>
              <a:t>%</a:t>
            </a:r>
            <a:r>
              <a:rPr lang="en-US" sz="1200" dirty="0" err="1">
                <a:latin typeface="Courier New" pitchFamily="49" charset="0"/>
              </a:rPr>
              <a:t>r</a:t>
            </a:r>
            <a:r>
              <a:rPr lang="en-US" sz="1200" dirty="0" err="1" smtClean="0">
                <a:latin typeface="Courier New" pitchFamily="49" charset="0"/>
              </a:rPr>
              <a:t>bx</a:t>
            </a: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),  </a:t>
            </a:r>
            <a:r>
              <a:rPr lang="en-US" sz="1200" dirty="0" smtClean="0">
                <a:latin typeface="Courier New" pitchFamily="49" charset="0"/>
              </a:rPr>
              <a:t>%</a:t>
            </a:r>
            <a:r>
              <a:rPr lang="en-US" sz="1200" dirty="0" err="1">
                <a:latin typeface="Courier New" pitchFamily="49" charset="0"/>
              </a:rPr>
              <a:t>r</a:t>
            </a:r>
            <a:r>
              <a:rPr lang="en-US" sz="1200" dirty="0" err="1" smtClean="0">
                <a:latin typeface="Courier New" pitchFamily="49" charset="0"/>
              </a:rPr>
              <a:t>dx</a:t>
            </a:r>
            <a:endParaRPr lang="en-US" sz="1200" dirty="0">
              <a:latin typeface="Courier New" pitchFamily="49" charset="0"/>
            </a:endParaRP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632200" y="1524000"/>
            <a:ext cx="1092200" cy="762000"/>
            <a:chOff x="2288" y="960"/>
            <a:chExt cx="688" cy="480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688" y="960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2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 flipH="1">
              <a:off x="2552" y="1116"/>
              <a:ext cx="172" cy="1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4267200" y="1981200"/>
            <a:ext cx="546100" cy="762000"/>
            <a:chOff x="2688" y="1248"/>
            <a:chExt cx="344" cy="480"/>
          </a:xfrm>
        </p:grpSpPr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2744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688" y="1536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H="1">
              <a:off x="2832" y="1440"/>
              <a:ext cx="5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pPr lvl="1"/>
            <a:r>
              <a:rPr lang="en-US" sz="1800"/>
              <a:t>Stages occur in sequence</a:t>
            </a:r>
          </a:p>
          <a:p>
            <a:pPr lvl="1"/>
            <a:r>
              <a:rPr lang="en-US" sz="1800"/>
              <a:t>One operation in process at a time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SEQ+ Hardware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pPr lvl="1"/>
            <a:r>
              <a:rPr lang="en-US" sz="1800"/>
              <a:t>Still sequential implementation</a:t>
            </a:r>
          </a:p>
          <a:p>
            <a:pPr lvl="1"/>
            <a:r>
              <a:rPr lang="en-US" sz="1800"/>
              <a:t>Reorder PC stage to put at beginning</a:t>
            </a:r>
          </a:p>
          <a:p>
            <a:r>
              <a:rPr lang="en-US" sz="2000"/>
              <a:t>PC Stage</a:t>
            </a:r>
          </a:p>
          <a:p>
            <a:pPr lvl="1"/>
            <a:r>
              <a:rPr lang="en-US" sz="1800"/>
              <a:t>Task is to select PC for current instruction</a:t>
            </a:r>
          </a:p>
          <a:p>
            <a:pPr lvl="1"/>
            <a:r>
              <a:rPr lang="en-US" sz="1800"/>
              <a:t>Based on results computed by previous instruction</a:t>
            </a:r>
          </a:p>
          <a:p>
            <a:r>
              <a:rPr lang="en-US" sz="2000"/>
              <a:t>Processor State</a:t>
            </a:r>
          </a:p>
          <a:p>
            <a:pPr lvl="1"/>
            <a:r>
              <a:rPr lang="en-US" sz="1800"/>
              <a:t>PC is no longer stored in register</a:t>
            </a:r>
          </a:p>
          <a:p>
            <a:pPr lvl="1"/>
            <a:r>
              <a:rPr lang="en-US" sz="1800"/>
              <a:t>But, can determine PC based on other stored information</a:t>
            </a:r>
          </a:p>
        </p:txBody>
      </p:sp>
      <p:pic>
        <p:nvPicPr>
          <p:cNvPr id="411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4700" y="155575"/>
            <a:ext cx="4248150" cy="653415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0"/>
            <a:ext cx="8704262" cy="779463"/>
          </a:xfrm>
        </p:spPr>
        <p:txBody>
          <a:bodyPr/>
          <a:lstStyle/>
          <a:p>
            <a:r>
              <a:rPr lang="en-US"/>
              <a:t>Adding Pipeline Registers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590" y="762000"/>
            <a:ext cx="3544709" cy="6013450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238" y="571341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825" y="5713413"/>
              <a:ext cx="255588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2513" y="322263"/>
              <a:ext cx="171450" cy="505301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83288" y="5445125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32500" y="5564188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625" y="5386388"/>
              <a:ext cx="1150938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2925" y="5373688"/>
              <a:ext cx="1147763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69000" y="5430838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018213" y="5549900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54850" y="5445125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05625" y="5564188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938" y="5386388"/>
              <a:ext cx="515937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4825" y="5373688"/>
              <a:ext cx="511175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40563" y="5430838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91337" y="5549900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34175" y="2894013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4800" y="2838450"/>
              <a:ext cx="301625" cy="2174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2100" y="2827338"/>
              <a:ext cx="298450" cy="21272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19888" y="2879725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61225" y="29575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46938" y="294322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34200" y="15192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59588" y="1636714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8938" y="1438275"/>
              <a:ext cx="600075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825" y="1425575"/>
              <a:ext cx="595313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919913" y="15049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6888" y="1622425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2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9200" y="5502275"/>
              <a:ext cx="404813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600"/>
              <a:ext cx="517694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Fetch</a:t>
              </a:r>
              <a:endParaRPr lang="en-US" sz="1400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3400"/>
              <a:ext cx="70246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Decode</a:t>
              </a:r>
              <a:endParaRPr lang="en-US" sz="1400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9200" y="2911475"/>
              <a:ext cx="5365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800"/>
              <a:ext cx="746036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Execute</a:t>
              </a:r>
              <a:endParaRPr lang="en-US" sz="1400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9200" y="1554163"/>
              <a:ext cx="5365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600200"/>
              <a:ext cx="74778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Memory</a:t>
              </a:r>
              <a:endParaRPr lang="en-US" sz="1400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9200" y="746125"/>
              <a:ext cx="6762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000"/>
              <a:ext cx="981282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Write back</a:t>
              </a:r>
              <a:endParaRPr lang="en-US" sz="1400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925" y="4906963"/>
              <a:ext cx="595313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23183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icode</a:t>
              </a:r>
              <a:endParaRPr lang="en-US" sz="7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8188" y="4938713"/>
              <a:ext cx="10807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</a:rPr>
                <a:t>, </a:t>
              </a:r>
              <a:endParaRPr lang="en-US" sz="14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902325" y="4938713"/>
              <a:ext cx="15687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ifun</a:t>
              </a:r>
              <a:endParaRPr lang="en-US" sz="16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rA</a:t>
              </a:r>
              <a:endParaRPr lang="en-US" sz="7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84863" y="50577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62650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rB</a:t>
              </a:r>
              <a:endParaRPr lang="en-US" sz="160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64225" y="5175250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valC</a:t>
              </a:r>
              <a:endParaRPr lang="en-US" sz="1600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513" y="6138863"/>
              <a:ext cx="425450" cy="21272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59499" y="6199188"/>
              <a:ext cx="116786" cy="90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550" y="5076825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100" y="5076825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375" y="4992688"/>
              <a:ext cx="169863" cy="254000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238" y="4906963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86575" y="49387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valP</a:t>
              </a:r>
              <a:endParaRPr lang="en-US" sz="1600"/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375" y="4567238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688" y="4483100"/>
              <a:ext cx="169862" cy="25400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38" y="4270375"/>
              <a:ext cx="5953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418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srcA</a:t>
              </a:r>
              <a:endParaRPr lang="en-US" sz="1600"/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94475" y="430212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72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srcB</a:t>
              </a:r>
              <a:endParaRPr lang="en-US" sz="1600"/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418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dstA</a:t>
              </a:r>
              <a:endParaRPr lang="en-US" sz="1600"/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94475" y="4421188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72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dstB</a:t>
              </a:r>
              <a:endParaRPr lang="en-US" sz="1600"/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7275" y="4057650"/>
              <a:ext cx="85725" cy="341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238" y="4057650"/>
              <a:ext cx="102076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375" y="39735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1963" y="38465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80239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valA</a:t>
              </a:r>
              <a:endParaRPr lang="en-US" sz="1600"/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51688" y="38766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226300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valB</a:t>
              </a:r>
              <a:endParaRPr lang="en-US" sz="1600"/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375" y="3379788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275" y="3294063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550" y="3124200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38" y="316706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418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aluA</a:t>
              </a:r>
              <a:endParaRPr lang="en-US" sz="1600"/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94475" y="31988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72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aluB</a:t>
              </a:r>
              <a:endParaRPr lang="en-US" sz="1600"/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38" y="2954338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96038" y="2986088"/>
              <a:ext cx="17779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 dirty="0" err="1" smtClean="0">
                  <a:solidFill>
                    <a:srgbClr val="000000"/>
                  </a:solidFill>
                </a:rPr>
                <a:t>Cnd</a:t>
              </a:r>
              <a:endParaRPr lang="en-US" sz="1600" dirty="0"/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275" y="2571750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0963" y="2571750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375" y="24876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963" y="23606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99300" y="23907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863" y="4567238"/>
              <a:ext cx="46831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000" y="4483100"/>
              <a:ext cx="169863" cy="254000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725" y="874713"/>
              <a:ext cx="171450" cy="37782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2513" y="746125"/>
              <a:ext cx="2252662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8238" y="6605588"/>
              <a:ext cx="2463800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5375" y="6521450"/>
              <a:ext cx="85725" cy="16986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238" y="6351588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375" y="2105025"/>
              <a:ext cx="808038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688" y="1978025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0550" y="180816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375" y="1892300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76988" y="19240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Addr</a:t>
              </a:r>
              <a:endParaRPr lang="en-US" sz="1600"/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62725" y="1924050"/>
              <a:ext cx="26146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Data</a:t>
              </a:r>
              <a:endParaRPr lang="en-US" sz="1600"/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688" y="1128713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238" y="1128713"/>
              <a:ext cx="638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375" y="1044575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0963" y="915988"/>
              <a:ext cx="636587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829425" y="9477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6313" y="322263"/>
              <a:ext cx="85725" cy="63690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5375" y="5883275"/>
              <a:ext cx="85725" cy="2555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1100" y="6011863"/>
              <a:ext cx="892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550" y="5883275"/>
              <a:ext cx="85725" cy="214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9200" y="236538"/>
              <a:ext cx="260350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738"/>
              <a:ext cx="271919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PC</a:t>
              </a:r>
              <a:endParaRPr lang="en-US" sz="1400"/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375" y="576263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75400" y="6080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69075" y="6080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621463" y="608013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2513" y="322263"/>
              <a:ext cx="25495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7725" y="3590925"/>
              <a:ext cx="255588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3450" y="3590925"/>
              <a:ext cx="254000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375" y="152400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75400" y="184150"/>
              <a:ext cx="31201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newPC</a:t>
              </a:r>
              <a:endParaRPr lang="en-US" sz="1600"/>
            </a:p>
          </p:txBody>
        </p:sp>
      </p:grpSp>
      <p:pic>
        <p:nvPicPr>
          <p:cNvPr id="412760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174" y="73977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Stages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191000" cy="5213350"/>
          </a:xfrm>
        </p:spPr>
        <p:txBody>
          <a:bodyPr/>
          <a:lstStyle/>
          <a:p>
            <a:r>
              <a:rPr lang="en-US"/>
              <a:t>Fetch</a:t>
            </a:r>
          </a:p>
          <a:p>
            <a:pPr lvl="1"/>
            <a:r>
              <a:rPr lang="en-US"/>
              <a:t>Select current PC</a:t>
            </a:r>
          </a:p>
          <a:p>
            <a:pPr lvl="1"/>
            <a:r>
              <a:rPr lang="en-US"/>
              <a:t>Read instruction</a:t>
            </a:r>
          </a:p>
          <a:p>
            <a:pPr lvl="1"/>
            <a:r>
              <a:rPr lang="en-US"/>
              <a:t>Compute incremented PC</a:t>
            </a:r>
          </a:p>
          <a:p>
            <a:r>
              <a:rPr lang="en-US"/>
              <a:t>Decode</a:t>
            </a:r>
          </a:p>
          <a:p>
            <a:pPr lvl="1"/>
            <a:r>
              <a:rPr lang="en-US"/>
              <a:t>Read program registers</a:t>
            </a:r>
          </a:p>
          <a:p>
            <a:r>
              <a:rPr lang="en-US"/>
              <a:t>Execute</a:t>
            </a:r>
          </a:p>
          <a:p>
            <a:pPr lvl="1"/>
            <a:r>
              <a:rPr lang="en-US"/>
              <a:t>Operate ALU</a:t>
            </a:r>
          </a:p>
          <a:p>
            <a:r>
              <a:rPr lang="en-US"/>
              <a:t>Memory</a:t>
            </a:r>
          </a:p>
          <a:p>
            <a:pPr lvl="1"/>
            <a:r>
              <a:rPr lang="en-US"/>
              <a:t>Read or write data memory</a:t>
            </a:r>
          </a:p>
          <a:p>
            <a:r>
              <a:rPr lang="en-US"/>
              <a:t>Write Back</a:t>
            </a:r>
          </a:p>
          <a:p>
            <a:pPr lvl="1"/>
            <a:r>
              <a:rPr lang="en-US"/>
              <a:t>Update register file</a:t>
            </a:r>
          </a:p>
        </p:txBody>
      </p:sp>
      <p:pic>
        <p:nvPicPr>
          <p:cNvPr id="5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59372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PIPE- Hardware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pPr lvl="1"/>
            <a:r>
              <a:rPr lang="en-US"/>
              <a:t>Pipeline registers hold intermediate values from instruction execution</a:t>
            </a:r>
          </a:p>
          <a:p>
            <a:r>
              <a:rPr lang="en-US"/>
              <a:t>Forward (Upward) Paths</a:t>
            </a:r>
          </a:p>
          <a:p>
            <a:pPr lvl="1"/>
            <a:r>
              <a:rPr lang="en-US"/>
              <a:t>Values passed from one stage to next</a:t>
            </a:r>
          </a:p>
          <a:p>
            <a:pPr lvl="1"/>
            <a:r>
              <a:rPr lang="en-US"/>
              <a:t>Cannot jump past stages</a:t>
            </a:r>
          </a:p>
          <a:p>
            <a:pPr lvl="2"/>
            <a:r>
              <a:rPr lang="en-US"/>
              <a:t>e.g., valC passes through decode</a:t>
            </a:r>
          </a:p>
        </p:txBody>
      </p:sp>
      <p:pic>
        <p:nvPicPr>
          <p:cNvPr id="416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450" y="222250"/>
            <a:ext cx="4495800" cy="639127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19200"/>
            <a:ext cx="5494337" cy="3651250"/>
          </a:xfrm>
        </p:spPr>
        <p:txBody>
          <a:bodyPr/>
          <a:lstStyle/>
          <a:p>
            <a:r>
              <a:rPr lang="en-US" dirty="0" err="1" smtClean="0"/>
              <a:t>S_Field</a:t>
            </a:r>
            <a:endParaRPr lang="en-US" dirty="0" smtClean="0"/>
          </a:p>
          <a:p>
            <a:pPr lvl="1"/>
            <a:r>
              <a:rPr lang="en-US" dirty="0" smtClean="0"/>
              <a:t>Value of Field held in stage S pipeline register</a:t>
            </a:r>
          </a:p>
          <a:p>
            <a:r>
              <a:rPr lang="en-US" dirty="0" err="1" smtClean="0"/>
              <a:t>s_Field</a:t>
            </a:r>
            <a:endParaRPr lang="en-US" dirty="0" smtClean="0"/>
          </a:p>
          <a:p>
            <a:pPr lvl="1"/>
            <a:r>
              <a:rPr lang="en-US" dirty="0" smtClean="0"/>
              <a:t>Value of Field computed in stage 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0" y="928687"/>
            <a:ext cx="21145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Paths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r>
              <a:rPr lang="en-US"/>
              <a:t>Predicted PC</a:t>
            </a:r>
          </a:p>
          <a:p>
            <a:pPr lvl="1"/>
            <a:r>
              <a:rPr lang="en-US"/>
              <a:t>Guess value of next PC</a:t>
            </a:r>
          </a:p>
          <a:p>
            <a:r>
              <a:rPr lang="en-US"/>
              <a:t>Branch information</a:t>
            </a:r>
          </a:p>
          <a:p>
            <a:pPr lvl="1"/>
            <a:r>
              <a:rPr lang="en-US"/>
              <a:t>Jump taken/not-taken</a:t>
            </a:r>
          </a:p>
          <a:p>
            <a:pPr lvl="1"/>
            <a:r>
              <a:rPr lang="en-US"/>
              <a:t>Fall-through or target address</a:t>
            </a:r>
          </a:p>
          <a:p>
            <a:r>
              <a:rPr lang="en-US"/>
              <a:t>Return point</a:t>
            </a:r>
          </a:p>
          <a:p>
            <a:pPr lvl="1"/>
            <a:r>
              <a:rPr lang="en-US"/>
              <a:t>Read from memory</a:t>
            </a:r>
          </a:p>
          <a:p>
            <a:r>
              <a:rPr lang="en-US"/>
              <a:t>Register updates</a:t>
            </a:r>
          </a:p>
          <a:p>
            <a:pPr lvl="1"/>
            <a:r>
              <a:rPr lang="en-US"/>
              <a:t>To register file write ports</a:t>
            </a:r>
          </a:p>
        </p:txBody>
      </p:sp>
      <p:pic>
        <p:nvPicPr>
          <p:cNvPr id="41780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9425" y="217488"/>
            <a:ext cx="4619625" cy="641032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Principles of Pipelining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Difficulties</a:t>
            </a:r>
          </a:p>
          <a:p>
            <a:r>
              <a:rPr lang="en-US" dirty="0"/>
              <a:t>Creating a Pipelined </a:t>
            </a:r>
            <a:r>
              <a:rPr lang="en-US" dirty="0" smtClean="0"/>
              <a:t>Y86-64 </a:t>
            </a:r>
            <a:r>
              <a:rPr lang="en-US" dirty="0"/>
              <a:t>Processor</a:t>
            </a:r>
          </a:p>
          <a:p>
            <a:pPr lvl="1"/>
            <a:r>
              <a:rPr lang="en-US" dirty="0"/>
              <a:t>Rearranging SEQ</a:t>
            </a:r>
          </a:p>
          <a:p>
            <a:pPr lvl="1"/>
            <a:r>
              <a:rPr lang="en-US" dirty="0"/>
              <a:t>Inserting pipeline registers</a:t>
            </a:r>
          </a:p>
          <a:p>
            <a:pPr lvl="1"/>
            <a:r>
              <a:rPr lang="en-US" dirty="0"/>
              <a:t>Problems with data and control hazards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3328987" cy="971550"/>
          </a:xfrm>
        </p:spPr>
        <p:txBody>
          <a:bodyPr/>
          <a:lstStyle/>
          <a:p>
            <a:r>
              <a:rPr lang="en-US"/>
              <a:t>Predicting the PC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4641850"/>
            <a:ext cx="8624887" cy="1936750"/>
          </a:xfrm>
        </p:spPr>
        <p:txBody>
          <a:bodyPr/>
          <a:lstStyle/>
          <a:p>
            <a:pPr lvl="1"/>
            <a:r>
              <a:rPr lang="en-US" dirty="0"/>
              <a:t>Start fetch of new instruction after current one has completed fetch stage</a:t>
            </a:r>
          </a:p>
          <a:p>
            <a:pPr lvl="2"/>
            <a:r>
              <a:rPr lang="en-US" dirty="0"/>
              <a:t>Not enough time to reliably determine next instruction</a:t>
            </a:r>
          </a:p>
          <a:p>
            <a:pPr lvl="1"/>
            <a:r>
              <a:rPr lang="en-US" dirty="0"/>
              <a:t>Guess which instruction will follow</a:t>
            </a:r>
          </a:p>
          <a:p>
            <a:pPr lvl="2"/>
            <a:r>
              <a:rPr lang="en-US" dirty="0"/>
              <a:t>Recover if prediction was incorrect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98450"/>
            <a:ext cx="5248943" cy="4343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Instructions that Don’t Transfer Control</a:t>
            </a:r>
          </a:p>
          <a:p>
            <a:pPr lvl="1"/>
            <a:r>
              <a:rPr lang="en-US"/>
              <a:t>Predict next PC to be valP</a:t>
            </a:r>
          </a:p>
          <a:p>
            <a:pPr lvl="1"/>
            <a:r>
              <a:rPr lang="en-US"/>
              <a:t>Always reliable</a:t>
            </a:r>
          </a:p>
          <a:p>
            <a:r>
              <a:rPr lang="en-US"/>
              <a:t>Call and Unconditional Jumps</a:t>
            </a:r>
          </a:p>
          <a:p>
            <a:pPr lvl="1"/>
            <a:r>
              <a:rPr lang="en-US"/>
              <a:t>Predict next PC to be valC (destination)</a:t>
            </a:r>
          </a:p>
          <a:p>
            <a:pPr lvl="1"/>
            <a:r>
              <a:rPr lang="en-US"/>
              <a:t>Always reliable</a:t>
            </a:r>
          </a:p>
          <a:p>
            <a:r>
              <a:rPr lang="en-US"/>
              <a:t>Conditional Jumps</a:t>
            </a:r>
          </a:p>
          <a:p>
            <a:pPr lvl="1"/>
            <a:r>
              <a:rPr lang="en-US"/>
              <a:t>Predict next PC to be valC (destination)</a:t>
            </a:r>
          </a:p>
          <a:p>
            <a:pPr lvl="1"/>
            <a:r>
              <a:rPr lang="en-US"/>
              <a:t>Only correct if branch is taken</a:t>
            </a:r>
          </a:p>
          <a:p>
            <a:pPr lvl="2"/>
            <a:r>
              <a:rPr lang="en-US"/>
              <a:t>Typically right 60% of time</a:t>
            </a:r>
          </a:p>
          <a:p>
            <a:r>
              <a:rPr lang="en-US"/>
              <a:t>Return Instruction</a:t>
            </a:r>
          </a:p>
          <a:p>
            <a:pPr lvl="1"/>
            <a:r>
              <a:rPr lang="en-US"/>
              <a:t>Don’t try to predict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3328988" cy="971550"/>
          </a:xfrm>
        </p:spPr>
        <p:txBody>
          <a:bodyPr/>
          <a:lstStyle/>
          <a:p>
            <a:r>
              <a:rPr lang="en-US"/>
              <a:t>Recovering from PC Misprediction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1" y="4343400"/>
            <a:ext cx="8769350" cy="2089150"/>
          </a:xfrm>
        </p:spPr>
        <p:txBody>
          <a:bodyPr/>
          <a:lstStyle/>
          <a:p>
            <a:pPr lvl="1"/>
            <a:r>
              <a:rPr lang="en-US" dirty="0" err="1"/>
              <a:t>Mispredicted</a:t>
            </a:r>
            <a:r>
              <a:rPr lang="en-US" dirty="0"/>
              <a:t> Jump</a:t>
            </a:r>
          </a:p>
          <a:p>
            <a:pPr lvl="2"/>
            <a:r>
              <a:rPr lang="en-US" dirty="0"/>
              <a:t>Will see </a:t>
            </a:r>
            <a:r>
              <a:rPr lang="en-US" dirty="0" smtClean="0"/>
              <a:t>branch condition </a:t>
            </a:r>
            <a:r>
              <a:rPr lang="en-US" dirty="0"/>
              <a:t>flag once instruction reaches memory stage</a:t>
            </a:r>
          </a:p>
          <a:p>
            <a:pPr lvl="2"/>
            <a:r>
              <a:rPr lang="en-US" dirty="0"/>
              <a:t>Can get fall-through PC from </a:t>
            </a:r>
            <a:r>
              <a:rPr lang="en-US" dirty="0" err="1" smtClean="0"/>
              <a:t>valA</a:t>
            </a:r>
            <a:r>
              <a:rPr lang="en-US" dirty="0" smtClean="0"/>
              <a:t> (value </a:t>
            </a:r>
            <a:r>
              <a:rPr lang="en-US" dirty="0" err="1" smtClean="0"/>
              <a:t>M_valA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Return Instruction</a:t>
            </a:r>
          </a:p>
          <a:p>
            <a:pPr lvl="2"/>
            <a:r>
              <a:rPr lang="en-US" dirty="0"/>
              <a:t>Will get return PC when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reaches write-back </a:t>
            </a:r>
            <a:r>
              <a:rPr lang="en-US" dirty="0" smtClean="0"/>
              <a:t>stage (</a:t>
            </a:r>
            <a:r>
              <a:rPr lang="en-US" dirty="0" err="1" smtClean="0"/>
              <a:t>W_valM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46050"/>
            <a:ext cx="5248943" cy="43434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7842250" y="222250"/>
            <a:ext cx="685800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Demonstration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505200"/>
            <a:ext cx="3048000" cy="533400"/>
          </a:xfrm>
        </p:spPr>
        <p:txBody>
          <a:bodyPr/>
          <a:lstStyle/>
          <a:p>
            <a:r>
              <a:rPr lang="en-US" sz="1800"/>
              <a:t>File: </a:t>
            </a:r>
            <a:r>
              <a:rPr lang="en-US" sz="1800">
                <a:latin typeface="Courier New" pitchFamily="49" charset="0"/>
              </a:rPr>
              <a:t>demo-basic.ys</a:t>
            </a:r>
          </a:p>
        </p:txBody>
      </p:sp>
      <p:grpSp>
        <p:nvGrpSpPr>
          <p:cNvPr id="421953" name="Group 65"/>
          <p:cNvGrpSpPr>
            <a:grpSpLocks/>
          </p:cNvGrpSpPr>
          <p:nvPr/>
        </p:nvGrpSpPr>
        <p:grpSpPr bwMode="auto">
          <a:xfrm>
            <a:off x="1143000" y="990600"/>
            <a:ext cx="7010400" cy="5486400"/>
            <a:chOff x="336" y="1056"/>
            <a:chExt cx="4416" cy="3456"/>
          </a:xfrm>
        </p:grpSpPr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336" y="1296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latin typeface="Courier New" pitchFamily="49" charset="0"/>
                </a:rPr>
                <a:t>   </a:t>
              </a:r>
              <a:r>
                <a:rPr lang="en-US" sz="1400" b="0" dirty="0">
                  <a:latin typeface="Courier New" pitchFamily="49" charset="0"/>
                </a:rPr>
                <a:t>$1,</a:t>
              </a:r>
              <a:r>
                <a:rPr lang="en-US" sz="1400" b="0" dirty="0" smtClean="0">
                  <a:latin typeface="Courier New" pitchFamily="49" charset="0"/>
                </a:rPr>
                <a:t>%rax  </a:t>
              </a:r>
              <a:r>
                <a:rPr lang="en-US" sz="1400" b="0" dirty="0">
                  <a:latin typeface="Courier New" pitchFamily="49" charset="0"/>
                </a:rPr>
                <a:t>#I1</a:t>
              </a:r>
            </a:p>
          </p:txBody>
        </p:sp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>
              <a:off x="216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44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3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897" name="Rectangle 9"/>
            <p:cNvSpPr>
              <a:spLocks noChangeArrowheads="1"/>
            </p:cNvSpPr>
            <p:nvPr/>
          </p:nvSpPr>
          <p:spPr bwMode="auto">
            <a:xfrm>
              <a:off x="302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1898" name="Rectangle 10"/>
            <p:cNvSpPr>
              <a:spLocks noChangeArrowheads="1"/>
            </p:cNvSpPr>
            <p:nvPr/>
          </p:nvSpPr>
          <p:spPr bwMode="auto">
            <a:xfrm>
              <a:off x="3312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360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388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421901" name="Rectangle 13"/>
            <p:cNvSpPr>
              <a:spLocks noChangeArrowheads="1"/>
            </p:cNvSpPr>
            <p:nvPr/>
          </p:nvSpPr>
          <p:spPr bwMode="auto">
            <a:xfrm>
              <a:off x="417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446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421903" name="Rectangle 15"/>
            <p:cNvSpPr>
              <a:spLocks noChangeArrowheads="1"/>
            </p:cNvSpPr>
            <p:nvPr/>
          </p:nvSpPr>
          <p:spPr bwMode="auto">
            <a:xfrm>
              <a:off x="216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04" name="Rectangle 16"/>
            <p:cNvSpPr>
              <a:spLocks noChangeArrowheads="1"/>
            </p:cNvSpPr>
            <p:nvPr/>
          </p:nvSpPr>
          <p:spPr bwMode="auto">
            <a:xfrm>
              <a:off x="244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05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06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07" name="Rectangle 19"/>
            <p:cNvSpPr>
              <a:spLocks noChangeArrowheads="1"/>
            </p:cNvSpPr>
            <p:nvPr/>
          </p:nvSpPr>
          <p:spPr bwMode="auto">
            <a:xfrm>
              <a:off x="360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08" name="Rectangle 20"/>
            <p:cNvSpPr>
              <a:spLocks noChangeArrowheads="1"/>
            </p:cNvSpPr>
            <p:nvPr/>
          </p:nvSpPr>
          <p:spPr bwMode="auto">
            <a:xfrm>
              <a:off x="336" y="1488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latin typeface="Courier New" pitchFamily="49" charset="0"/>
                </a:rPr>
                <a:t>   </a:t>
              </a:r>
              <a:r>
                <a:rPr lang="en-US" sz="1400" b="0" dirty="0">
                  <a:latin typeface="Courier New" pitchFamily="49" charset="0"/>
                </a:rPr>
                <a:t>$2,</a:t>
              </a:r>
              <a:r>
                <a:rPr lang="en-US" sz="1400" b="0" dirty="0" smtClean="0">
                  <a:latin typeface="Courier New" pitchFamily="49" charset="0"/>
                </a:rPr>
                <a:t>%rcx  </a:t>
              </a:r>
              <a:r>
                <a:rPr lang="en-US" sz="1400" b="0" dirty="0">
                  <a:latin typeface="Courier New" pitchFamily="49" charset="0"/>
                </a:rPr>
                <a:t>#I2</a:t>
              </a:r>
            </a:p>
          </p:txBody>
        </p:sp>
        <p:sp>
          <p:nvSpPr>
            <p:cNvPr id="421909" name="Rectangle 21"/>
            <p:cNvSpPr>
              <a:spLocks noChangeArrowheads="1"/>
            </p:cNvSpPr>
            <p:nvPr/>
          </p:nvSpPr>
          <p:spPr bwMode="auto">
            <a:xfrm>
              <a:off x="244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10" name="Rectangle 22"/>
            <p:cNvSpPr>
              <a:spLocks noChangeArrowheads="1"/>
            </p:cNvSpPr>
            <p:nvPr/>
          </p:nvSpPr>
          <p:spPr bwMode="auto">
            <a:xfrm>
              <a:off x="273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302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3312" y="148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13" name="Rectangle 25"/>
            <p:cNvSpPr>
              <a:spLocks noChangeArrowheads="1"/>
            </p:cNvSpPr>
            <p:nvPr/>
          </p:nvSpPr>
          <p:spPr bwMode="auto">
            <a:xfrm>
              <a:off x="3312" y="129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14" name="Rectangle 26"/>
            <p:cNvSpPr>
              <a:spLocks noChangeArrowheads="1"/>
            </p:cNvSpPr>
            <p:nvPr/>
          </p:nvSpPr>
          <p:spPr bwMode="auto">
            <a:xfrm>
              <a:off x="336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latin typeface="Courier New" pitchFamily="49" charset="0"/>
                </a:rPr>
                <a:t>   </a:t>
              </a:r>
              <a:r>
                <a:rPr lang="en-US" sz="1400" b="0" dirty="0">
                  <a:latin typeface="Courier New" pitchFamily="49" charset="0"/>
                </a:rPr>
                <a:t>$3,</a:t>
              </a:r>
              <a:r>
                <a:rPr lang="en-US" sz="1400" b="0" dirty="0" smtClean="0">
                  <a:latin typeface="Courier New" pitchFamily="49" charset="0"/>
                </a:rPr>
                <a:t>%rdx  </a:t>
              </a:r>
              <a:r>
                <a:rPr lang="en-US" sz="1400" b="0" dirty="0">
                  <a:latin typeface="Courier New" pitchFamily="49" charset="0"/>
                </a:rPr>
                <a:t>#I3</a:t>
              </a:r>
            </a:p>
          </p:txBody>
        </p:sp>
        <p:grpSp>
          <p:nvGrpSpPr>
            <p:cNvPr id="421915" name="Group 27"/>
            <p:cNvGrpSpPr>
              <a:grpSpLocks/>
            </p:cNvGrpSpPr>
            <p:nvPr/>
          </p:nvGrpSpPr>
          <p:grpSpPr bwMode="auto">
            <a:xfrm>
              <a:off x="2736" y="1680"/>
              <a:ext cx="1440" cy="192"/>
              <a:chOff x="2784" y="1872"/>
              <a:chExt cx="1440" cy="192"/>
            </a:xfrm>
          </p:grpSpPr>
          <p:sp>
            <p:nvSpPr>
              <p:cNvPr id="421916" name="Rectangle 28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17" name="Rectangle 29"/>
              <p:cNvSpPr>
                <a:spLocks noChangeArrowheads="1"/>
              </p:cNvSpPr>
              <p:nvPr/>
            </p:nvSpPr>
            <p:spPr bwMode="auto">
              <a:xfrm>
                <a:off x="3072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18" name="Rectangle 30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19" name="Rectangle 31"/>
              <p:cNvSpPr>
                <a:spLocks noChangeArrowheads="1"/>
              </p:cNvSpPr>
              <p:nvPr/>
            </p:nvSpPr>
            <p:spPr bwMode="auto">
              <a:xfrm>
                <a:off x="3648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0" name="Rectangle 32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1" name="Rectangle 33"/>
            <p:cNvSpPr>
              <a:spLocks noChangeArrowheads="1"/>
            </p:cNvSpPr>
            <p:nvPr/>
          </p:nvSpPr>
          <p:spPr bwMode="auto">
            <a:xfrm>
              <a:off x="336" y="1872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 smtClean="0"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latin typeface="Courier New" pitchFamily="49" charset="0"/>
                </a:rPr>
                <a:t>   </a:t>
              </a:r>
              <a:r>
                <a:rPr lang="en-US" sz="1400" b="0" dirty="0">
                  <a:latin typeface="Courier New" pitchFamily="49" charset="0"/>
                </a:rPr>
                <a:t>$4,</a:t>
              </a:r>
              <a:r>
                <a:rPr lang="en-US" sz="1400" b="0" dirty="0" smtClean="0">
                  <a:latin typeface="Courier New" pitchFamily="49" charset="0"/>
                </a:rPr>
                <a:t>%rbx  </a:t>
              </a:r>
              <a:r>
                <a:rPr lang="en-US" sz="1400" b="0" dirty="0">
                  <a:latin typeface="Courier New" pitchFamily="49" charset="0"/>
                </a:rPr>
                <a:t>#I4</a:t>
              </a:r>
            </a:p>
          </p:txBody>
        </p:sp>
        <p:grpSp>
          <p:nvGrpSpPr>
            <p:cNvPr id="421922" name="Group 34"/>
            <p:cNvGrpSpPr>
              <a:grpSpLocks/>
            </p:cNvGrpSpPr>
            <p:nvPr/>
          </p:nvGrpSpPr>
          <p:grpSpPr bwMode="auto">
            <a:xfrm>
              <a:off x="3024" y="1872"/>
              <a:ext cx="1440" cy="192"/>
              <a:chOff x="3072" y="2064"/>
              <a:chExt cx="1440" cy="192"/>
            </a:xfrm>
          </p:grpSpPr>
          <p:sp>
            <p:nvSpPr>
              <p:cNvPr id="421923" name="Rectangle 35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24" name="Rectangle 36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25" name="Rectangle 37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26" name="Rectangle 38"/>
              <p:cNvSpPr>
                <a:spLocks noChangeArrowheads="1"/>
              </p:cNvSpPr>
              <p:nvPr/>
            </p:nvSpPr>
            <p:spPr bwMode="auto">
              <a:xfrm>
                <a:off x="3936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7" name="Rectangle 39"/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8" name="Rectangle 40"/>
            <p:cNvSpPr>
              <a:spLocks noChangeArrowheads="1"/>
            </p:cNvSpPr>
            <p:nvPr/>
          </p:nvSpPr>
          <p:spPr bwMode="auto">
            <a:xfrm>
              <a:off x="336" y="2064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halt              #I5</a:t>
              </a:r>
            </a:p>
          </p:txBody>
        </p:sp>
        <p:grpSp>
          <p:nvGrpSpPr>
            <p:cNvPr id="421929" name="Group 41"/>
            <p:cNvGrpSpPr>
              <a:grpSpLocks/>
            </p:cNvGrpSpPr>
            <p:nvPr/>
          </p:nvGrpSpPr>
          <p:grpSpPr bwMode="auto">
            <a:xfrm>
              <a:off x="3312" y="2064"/>
              <a:ext cx="1440" cy="192"/>
              <a:chOff x="3360" y="2256"/>
              <a:chExt cx="1440" cy="192"/>
            </a:xfrm>
          </p:grpSpPr>
          <p:sp>
            <p:nvSpPr>
              <p:cNvPr id="421930" name="Rectangle 42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31" name="Rectangle 43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32" name="Rectangle 44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33" name="Rectangle 45"/>
              <p:cNvSpPr>
                <a:spLocks noChangeArrowheads="1"/>
              </p:cNvSpPr>
              <p:nvPr/>
            </p:nvSpPr>
            <p:spPr bwMode="auto">
              <a:xfrm>
                <a:off x="4224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34" name="Rectangle 46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35" name="Line 47"/>
            <p:cNvSpPr>
              <a:spLocks noChangeShapeType="1"/>
            </p:cNvSpPr>
            <p:nvPr/>
          </p:nvSpPr>
          <p:spPr bwMode="auto">
            <a:xfrm flipH="1">
              <a:off x="3168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6" name="Line 48"/>
            <p:cNvSpPr>
              <a:spLocks noChangeShapeType="1"/>
            </p:cNvSpPr>
            <p:nvPr/>
          </p:nvSpPr>
          <p:spPr bwMode="auto">
            <a:xfrm>
              <a:off x="3600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7" name="Rectangle 49"/>
            <p:cNvSpPr>
              <a:spLocks noChangeArrowheads="1"/>
            </p:cNvSpPr>
            <p:nvPr/>
          </p:nvSpPr>
          <p:spPr bwMode="auto">
            <a:xfrm>
              <a:off x="3168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Cycle 5</a:t>
              </a:r>
            </a:p>
          </p:txBody>
        </p:sp>
        <p:grpSp>
          <p:nvGrpSpPr>
            <p:cNvPr id="421938" name="Group 50"/>
            <p:cNvGrpSpPr>
              <a:grpSpLocks/>
            </p:cNvGrpSpPr>
            <p:nvPr/>
          </p:nvGrpSpPr>
          <p:grpSpPr bwMode="auto">
            <a:xfrm>
              <a:off x="3168" y="2592"/>
              <a:ext cx="576" cy="384"/>
              <a:chOff x="3408" y="1632"/>
              <a:chExt cx="576" cy="384"/>
            </a:xfrm>
          </p:grpSpPr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I1</a:t>
                </a:r>
              </a:p>
            </p:txBody>
          </p:sp>
        </p:grp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3168" y="2976"/>
              <a:ext cx="576" cy="384"/>
              <a:chOff x="3408" y="1632"/>
              <a:chExt cx="576" cy="384"/>
            </a:xfrm>
          </p:grpSpPr>
          <p:sp>
            <p:nvSpPr>
              <p:cNvPr id="421942" name="Rectangle 54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43" name="Rectangle 55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I2</a:t>
                </a:r>
              </a:p>
            </p:txBody>
          </p:sp>
        </p:grpSp>
        <p:grpSp>
          <p:nvGrpSpPr>
            <p:cNvPr id="421944" name="Group 56"/>
            <p:cNvGrpSpPr>
              <a:grpSpLocks/>
            </p:cNvGrpSpPr>
            <p:nvPr/>
          </p:nvGrpSpPr>
          <p:grpSpPr bwMode="auto">
            <a:xfrm>
              <a:off x="3168" y="3360"/>
              <a:ext cx="576" cy="384"/>
              <a:chOff x="3408" y="1632"/>
              <a:chExt cx="576" cy="384"/>
            </a:xfrm>
          </p:grpSpPr>
          <p:sp>
            <p:nvSpPr>
              <p:cNvPr id="421945" name="Rectangle 5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46" name="Rectangle 58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I3</a:t>
                </a:r>
              </a:p>
            </p:txBody>
          </p:sp>
        </p:grpSp>
        <p:grpSp>
          <p:nvGrpSpPr>
            <p:cNvPr id="421947" name="Group 59"/>
            <p:cNvGrpSpPr>
              <a:grpSpLocks/>
            </p:cNvGrpSpPr>
            <p:nvPr/>
          </p:nvGrpSpPr>
          <p:grpSpPr bwMode="auto">
            <a:xfrm>
              <a:off x="3168" y="3744"/>
              <a:ext cx="576" cy="384"/>
              <a:chOff x="3408" y="1632"/>
              <a:chExt cx="576" cy="384"/>
            </a:xfrm>
          </p:grpSpPr>
          <p:sp>
            <p:nvSpPr>
              <p:cNvPr id="421948" name="Rectangle 60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49" name="Rectangle 61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I4</a:t>
                </a:r>
              </a:p>
            </p:txBody>
          </p:sp>
        </p:grpSp>
        <p:grpSp>
          <p:nvGrpSpPr>
            <p:cNvPr id="421950" name="Group 62"/>
            <p:cNvGrpSpPr>
              <a:grpSpLocks/>
            </p:cNvGrpSpPr>
            <p:nvPr/>
          </p:nvGrpSpPr>
          <p:grpSpPr bwMode="auto">
            <a:xfrm>
              <a:off x="3168" y="4128"/>
              <a:ext cx="576" cy="384"/>
              <a:chOff x="3408" y="1632"/>
              <a:chExt cx="576" cy="384"/>
            </a:xfrm>
          </p:grpSpPr>
          <p:sp>
            <p:nvSpPr>
              <p:cNvPr id="421951" name="Rectangle 63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52" name="Rectangle 64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I5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3 Nop’s</a:t>
            </a:r>
          </a:p>
        </p:txBody>
      </p:sp>
      <p:grpSp>
        <p:nvGrpSpPr>
          <p:cNvPr id="424330" name="Group 394"/>
          <p:cNvGrpSpPr>
            <a:grpSpLocks/>
          </p:cNvGrpSpPr>
          <p:nvPr/>
        </p:nvGrpSpPr>
        <p:grpSpPr bwMode="auto">
          <a:xfrm>
            <a:off x="990600" y="838200"/>
            <a:ext cx="7926388" cy="5868988"/>
            <a:chOff x="624" y="528"/>
            <a:chExt cx="4993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682" y="807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215" y="807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20" y="807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1987" y="80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6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5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4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2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17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0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17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29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8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6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746" y="999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215" y="999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87" y="999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1987" y="999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746" y="119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84" y="119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746" y="1383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84" y="138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746" y="157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dirty="0"/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84" y="157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746" y="1767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0x017: </a:t>
              </a:r>
              <a:endParaRPr lang="en-US" dirty="0"/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82" y="1767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486" y="1767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85" y="176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754" y="1767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1920" y="176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1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49" y="287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49" y="287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828" y="388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828" y="403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828" y="388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28" y="403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99" name="Rectangle 363"/>
            <p:cNvSpPr>
              <a:spLocks noChangeArrowheads="1"/>
            </p:cNvSpPr>
            <p:nvPr/>
          </p:nvSpPr>
          <p:spPr bwMode="auto">
            <a:xfrm>
              <a:off x="687" y="610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demo-h3.ys</a:t>
              </a:r>
              <a:endParaRPr lang="en-US"/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64" y="2390"/>
              <a:ext cx="48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Cycle 6</a:t>
              </a:r>
              <a:endParaRPr lang="en-US"/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19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11</a:t>
              </a:r>
              <a:endParaRPr lang="en-US"/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711" y="1959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0x019: halt</a:t>
              </a:r>
              <a:endParaRPr lang="en-US" dirty="0"/>
            </a:p>
          </p:txBody>
        </p:sp>
        <p:grpSp>
          <p:nvGrpSpPr>
            <p:cNvPr id="424329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01"/>
              <a:chOff x="4176" y="1920"/>
              <a:chExt cx="1441" cy="1701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12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40" y="3446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7</a:t>
                </a:r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2 Nop’s</a:t>
            </a:r>
          </a:p>
        </p:txBody>
      </p:sp>
      <p:grpSp>
        <p:nvGrpSpPr>
          <p:cNvPr id="425492" name="Group 532"/>
          <p:cNvGrpSpPr>
            <a:grpSpLocks/>
          </p:cNvGrpSpPr>
          <p:nvPr/>
        </p:nvGrpSpPr>
        <p:grpSpPr bwMode="auto">
          <a:xfrm>
            <a:off x="762000" y="762000"/>
            <a:ext cx="7469188" cy="5564188"/>
            <a:chOff x="519" y="399"/>
            <a:chExt cx="4705" cy="3505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610" y="67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5223" name="Rectangle 263"/>
            <p:cNvSpPr>
              <a:spLocks noChangeArrowheads="1"/>
            </p:cNvSpPr>
            <p:nvPr/>
          </p:nvSpPr>
          <p:spPr bwMode="auto">
            <a:xfrm>
              <a:off x="1110" y="678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24" name="Rectangle 264"/>
            <p:cNvSpPr>
              <a:spLocks noChangeArrowheads="1"/>
            </p:cNvSpPr>
            <p:nvPr/>
          </p:nvSpPr>
          <p:spPr bwMode="auto">
            <a:xfrm>
              <a:off x="1548" y="67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5225" name="Rectangle 265"/>
            <p:cNvSpPr>
              <a:spLocks noChangeArrowheads="1"/>
            </p:cNvSpPr>
            <p:nvPr/>
          </p:nvSpPr>
          <p:spPr bwMode="auto">
            <a:xfrm>
              <a:off x="1882" y="67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248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276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305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334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3633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392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420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449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478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641" y="87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5266" name="Rectangle 306"/>
            <p:cNvSpPr>
              <a:spLocks noChangeArrowheads="1"/>
            </p:cNvSpPr>
            <p:nvPr/>
          </p:nvSpPr>
          <p:spPr bwMode="auto">
            <a:xfrm>
              <a:off x="1110" y="87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67" name="Rectangle 307"/>
            <p:cNvSpPr>
              <a:spLocks noChangeArrowheads="1"/>
            </p:cNvSpPr>
            <p:nvPr/>
          </p:nvSpPr>
          <p:spPr bwMode="auto">
            <a:xfrm>
              <a:off x="1615" y="870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5268" name="Rectangle 308"/>
            <p:cNvSpPr>
              <a:spLocks noChangeArrowheads="1"/>
            </p:cNvSpPr>
            <p:nvPr/>
          </p:nvSpPr>
          <p:spPr bwMode="auto">
            <a:xfrm>
              <a:off x="1882" y="87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641" y="106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5291" name="Rectangle 331"/>
            <p:cNvSpPr>
              <a:spLocks noChangeArrowheads="1"/>
            </p:cNvSpPr>
            <p:nvPr/>
          </p:nvSpPr>
          <p:spPr bwMode="auto">
            <a:xfrm>
              <a:off x="1079" y="106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641" y="125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5314" name="Rectangle 354"/>
            <p:cNvSpPr>
              <a:spLocks noChangeArrowheads="1"/>
            </p:cNvSpPr>
            <p:nvPr/>
          </p:nvSpPr>
          <p:spPr bwMode="auto">
            <a:xfrm>
              <a:off x="1079" y="125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641" y="1446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dirty="0"/>
            </a:p>
          </p:txBody>
        </p:sp>
        <p:sp>
          <p:nvSpPr>
            <p:cNvPr id="425337" name="Rectangle 377"/>
            <p:cNvSpPr>
              <a:spLocks noChangeArrowheads="1"/>
            </p:cNvSpPr>
            <p:nvPr/>
          </p:nvSpPr>
          <p:spPr bwMode="auto">
            <a:xfrm>
              <a:off x="1077" y="1446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5338" name="Rectangle 378"/>
            <p:cNvSpPr>
              <a:spLocks noChangeArrowheads="1"/>
            </p:cNvSpPr>
            <p:nvPr/>
          </p:nvSpPr>
          <p:spPr bwMode="auto">
            <a:xfrm>
              <a:off x="1414" y="144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339" name="Rectangle 379"/>
            <p:cNvSpPr>
              <a:spLocks noChangeArrowheads="1"/>
            </p:cNvSpPr>
            <p:nvPr/>
          </p:nvSpPr>
          <p:spPr bwMode="auto">
            <a:xfrm>
              <a:off x="1480" y="144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5340" name="Rectangle 380"/>
            <p:cNvSpPr>
              <a:spLocks noChangeArrowheads="1"/>
            </p:cNvSpPr>
            <p:nvPr/>
          </p:nvSpPr>
          <p:spPr bwMode="auto">
            <a:xfrm>
              <a:off x="1682" y="144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5341" name="Rectangle 381"/>
            <p:cNvSpPr>
              <a:spLocks noChangeArrowheads="1"/>
            </p:cNvSpPr>
            <p:nvPr/>
          </p:nvSpPr>
          <p:spPr bwMode="auto">
            <a:xfrm>
              <a:off x="1815" y="144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62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3" name="Rectangle 403"/>
            <p:cNvSpPr>
              <a:spLocks noChangeArrowheads="1"/>
            </p:cNvSpPr>
            <p:nvPr/>
          </p:nvSpPr>
          <p:spPr bwMode="auto">
            <a:xfrm>
              <a:off x="605" y="1638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0x018: 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halt</a:t>
              </a:r>
              <a:endParaRPr lang="en-US" dirty="0"/>
            </a:p>
          </p:txBody>
        </p:sp>
        <p:sp>
          <p:nvSpPr>
            <p:cNvPr id="425364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5" name="Rectangle 40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66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7" name="Rectangle 40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68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9" name="Rectangle 40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70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1" name="Rectangle 41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72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3" name="Rectangle 41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74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5" name="Rectangle 41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76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7" name="Rectangle 41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78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9" name="Rectangle 41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80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1" name="Rectangle 42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82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3" name="Rectangle 42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5047" y="443"/>
              <a:ext cx="10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demo-h2.ys</a:t>
              </a:r>
              <a:endParaRPr lang="en-US"/>
            </a:p>
          </p:txBody>
        </p:sp>
        <p:grpSp>
          <p:nvGrpSpPr>
            <p:cNvPr id="425399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425390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1" name="Rectangle 431"/>
              <p:cNvSpPr>
                <a:spLocks noChangeArrowheads="1"/>
              </p:cNvSpPr>
              <p:nvPr/>
            </p:nvSpPr>
            <p:spPr bwMode="auto">
              <a:xfrm>
                <a:off x="3868" y="2312"/>
                <a:ext cx="12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392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3" name="Rectangle 433"/>
              <p:cNvSpPr>
                <a:spLocks noChangeArrowheads="1"/>
              </p:cNvSpPr>
              <p:nvPr/>
            </p:nvSpPr>
            <p:spPr bwMode="auto">
              <a:xfrm>
                <a:off x="3389" y="254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394" name="Rectangle 434"/>
              <p:cNvSpPr>
                <a:spLocks noChangeArrowheads="1"/>
              </p:cNvSpPr>
              <p:nvPr/>
            </p:nvSpPr>
            <p:spPr bwMode="auto">
              <a:xfrm>
                <a:off x="3510" y="255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395" name="Rectangle 435"/>
              <p:cNvSpPr>
                <a:spLocks noChangeArrowheads="1"/>
              </p:cNvSpPr>
              <p:nvPr/>
            </p:nvSpPr>
            <p:spPr bwMode="auto">
              <a:xfrm>
                <a:off x="3576" y="255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396" name="Rectangle 436"/>
              <p:cNvSpPr>
                <a:spLocks noChangeArrowheads="1"/>
              </p:cNvSpPr>
              <p:nvPr/>
            </p:nvSpPr>
            <p:spPr bwMode="auto">
              <a:xfrm>
                <a:off x="3769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397" name="Rectangle 437"/>
              <p:cNvSpPr>
                <a:spLocks noChangeArrowheads="1"/>
              </p:cNvSpPr>
              <p:nvPr/>
            </p:nvSpPr>
            <p:spPr bwMode="auto">
              <a:xfrm>
                <a:off x="3850" y="253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398" name="Rectangle 438"/>
              <p:cNvSpPr>
                <a:spLocks noChangeArrowheads="1"/>
              </p:cNvSpPr>
              <p:nvPr/>
            </p:nvSpPr>
            <p:spPr bwMode="auto">
              <a:xfrm>
                <a:off x="3962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425419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425400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1" name="Rectangle 441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02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3" name="Rectangle 443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04" name="Rectangle 444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05" name="Rectangle 445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06" name="Rectangle 446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07" name="Rectangle 447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08" name="Rectangle 448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09" name="Rectangle 449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0" name="Rectangle 450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11" name="Rectangle 451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12" name="Rectangle 452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13" name="Rectangle 453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14" name="Rectangle 454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15" name="Rectangle 455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16" name="Rectangle 456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17" name="Rectangle 457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8" name="Rectangle 458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</p:grpSp>
        <p:sp>
          <p:nvSpPr>
            <p:cNvPr id="425420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1" name="Rectangle 461"/>
            <p:cNvSpPr>
              <a:spLocks noChangeArrowheads="1"/>
            </p:cNvSpPr>
            <p:nvPr/>
          </p:nvSpPr>
          <p:spPr bwMode="auto">
            <a:xfrm>
              <a:off x="3917" y="2896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2" name="Rectangle 462"/>
            <p:cNvSpPr>
              <a:spLocks noChangeArrowheads="1"/>
            </p:cNvSpPr>
            <p:nvPr/>
          </p:nvSpPr>
          <p:spPr bwMode="auto">
            <a:xfrm>
              <a:off x="3917" y="3004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3" name="Rectangle 463"/>
            <p:cNvSpPr>
              <a:spLocks noChangeArrowheads="1"/>
            </p:cNvSpPr>
            <p:nvPr/>
          </p:nvSpPr>
          <p:spPr bwMode="auto">
            <a:xfrm>
              <a:off x="3917" y="3112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4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5" name="Rectangle 465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26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7" name="Rectangle 467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28" name="Rectangle 468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29" name="Rectangle 469"/>
            <p:cNvSpPr>
              <a:spLocks noChangeArrowheads="1"/>
            </p:cNvSpPr>
            <p:nvPr/>
          </p:nvSpPr>
          <p:spPr bwMode="auto">
            <a:xfrm>
              <a:off x="3576" y="2553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430" name="Rectangle 470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31" name="Rectangle 471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32" name="Rectangle 472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5433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4" name="Rectangle 474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35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6" name="Rectangle 476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37" name="Rectangle 477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38" name="Rectangle 478"/>
            <p:cNvSpPr>
              <a:spLocks noChangeArrowheads="1"/>
            </p:cNvSpPr>
            <p:nvPr/>
          </p:nvSpPr>
          <p:spPr bwMode="auto">
            <a:xfrm>
              <a:off x="3576" y="2553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439" name="Rectangle 479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40" name="Rectangle 480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41" name="Rectangle 481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grpSp>
          <p:nvGrpSpPr>
            <p:cNvPr id="425491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3917" y="2896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3917" y="300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3917" y="311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3719" y="2069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6</a:t>
                </a:r>
                <a:endParaRPr lang="en-US"/>
              </a:p>
            </p:txBody>
          </p:sp>
          <p:grpSp>
            <p:nvGrpSpPr>
              <p:cNvPr id="425488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425486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87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5489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90" name="Rectangle 530"/>
              <p:cNvSpPr>
                <a:spLocks noChangeArrowheads="1"/>
              </p:cNvSpPr>
              <p:nvPr/>
            </p:nvSpPr>
            <p:spPr bwMode="auto">
              <a:xfrm>
                <a:off x="4729" y="3555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1 Nop</a:t>
            </a:r>
          </a:p>
        </p:txBody>
      </p:sp>
      <p:grpSp>
        <p:nvGrpSpPr>
          <p:cNvPr id="426659" name="Group 675"/>
          <p:cNvGrpSpPr>
            <a:grpSpLocks/>
          </p:cNvGrpSpPr>
          <p:nvPr/>
        </p:nvGrpSpPr>
        <p:grpSpPr bwMode="auto">
          <a:xfrm>
            <a:off x="1066800" y="685800"/>
            <a:ext cx="7011988" cy="6097588"/>
            <a:chOff x="663" y="231"/>
            <a:chExt cx="4417" cy="3841"/>
          </a:xfrm>
        </p:grpSpPr>
        <p:sp>
          <p:nvSpPr>
            <p:cNvPr id="426453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4" name="Rectangle 470"/>
            <p:cNvSpPr>
              <a:spLocks noChangeArrowheads="1"/>
            </p:cNvSpPr>
            <p:nvPr/>
          </p:nvSpPr>
          <p:spPr bwMode="auto">
            <a:xfrm>
              <a:off x="754" y="51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6455" name="Rectangle 471"/>
            <p:cNvSpPr>
              <a:spLocks noChangeArrowheads="1"/>
            </p:cNvSpPr>
            <p:nvPr/>
          </p:nvSpPr>
          <p:spPr bwMode="auto">
            <a:xfrm>
              <a:off x="1254" y="51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6456" name="Rectangle 472"/>
            <p:cNvSpPr>
              <a:spLocks noChangeArrowheads="1"/>
            </p:cNvSpPr>
            <p:nvPr/>
          </p:nvSpPr>
          <p:spPr bwMode="auto">
            <a:xfrm>
              <a:off x="1692" y="510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6457" name="Rectangle 473"/>
            <p:cNvSpPr>
              <a:spLocks noChangeArrowheads="1"/>
            </p:cNvSpPr>
            <p:nvPr/>
          </p:nvSpPr>
          <p:spPr bwMode="auto">
            <a:xfrm>
              <a:off x="2026" y="51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458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9" name="Rectangle 475"/>
            <p:cNvSpPr>
              <a:spLocks noChangeArrowheads="1"/>
            </p:cNvSpPr>
            <p:nvPr/>
          </p:nvSpPr>
          <p:spPr bwMode="auto">
            <a:xfrm>
              <a:off x="262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6460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1" name="Rectangle 477"/>
            <p:cNvSpPr>
              <a:spLocks noChangeArrowheads="1"/>
            </p:cNvSpPr>
            <p:nvPr/>
          </p:nvSpPr>
          <p:spPr bwMode="auto">
            <a:xfrm>
              <a:off x="291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6462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3" name="Rectangle 479"/>
            <p:cNvSpPr>
              <a:spLocks noChangeArrowheads="1"/>
            </p:cNvSpPr>
            <p:nvPr/>
          </p:nvSpPr>
          <p:spPr bwMode="auto">
            <a:xfrm>
              <a:off x="320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6464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5" name="Rectangle 481"/>
            <p:cNvSpPr>
              <a:spLocks noChangeArrowheads="1"/>
            </p:cNvSpPr>
            <p:nvPr/>
          </p:nvSpPr>
          <p:spPr bwMode="auto">
            <a:xfrm>
              <a:off x="348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6466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7" name="Rectangle 483"/>
            <p:cNvSpPr>
              <a:spLocks noChangeArrowheads="1"/>
            </p:cNvSpPr>
            <p:nvPr/>
          </p:nvSpPr>
          <p:spPr bwMode="auto">
            <a:xfrm>
              <a:off x="3777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6468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9" name="Rectangle 485"/>
            <p:cNvSpPr>
              <a:spLocks noChangeArrowheads="1"/>
            </p:cNvSpPr>
            <p:nvPr/>
          </p:nvSpPr>
          <p:spPr bwMode="auto">
            <a:xfrm>
              <a:off x="406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6470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1" name="Rectangle 487"/>
            <p:cNvSpPr>
              <a:spLocks noChangeArrowheads="1"/>
            </p:cNvSpPr>
            <p:nvPr/>
          </p:nvSpPr>
          <p:spPr bwMode="auto">
            <a:xfrm>
              <a:off x="435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6472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3" name="Rectangle 489"/>
            <p:cNvSpPr>
              <a:spLocks noChangeArrowheads="1"/>
            </p:cNvSpPr>
            <p:nvPr/>
          </p:nvSpPr>
          <p:spPr bwMode="auto">
            <a:xfrm>
              <a:off x="464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6474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5" name="Rectangle 491"/>
            <p:cNvSpPr>
              <a:spLocks noChangeArrowheads="1"/>
            </p:cNvSpPr>
            <p:nvPr/>
          </p:nvSpPr>
          <p:spPr bwMode="auto">
            <a:xfrm>
              <a:off x="492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6476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7" name="Rectangle 493"/>
            <p:cNvSpPr>
              <a:spLocks noChangeArrowheads="1"/>
            </p:cNvSpPr>
            <p:nvPr/>
          </p:nvSpPr>
          <p:spPr bwMode="auto">
            <a:xfrm>
              <a:off x="2620" y="49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78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9" name="Rectangle 495"/>
            <p:cNvSpPr>
              <a:spLocks noChangeArrowheads="1"/>
            </p:cNvSpPr>
            <p:nvPr/>
          </p:nvSpPr>
          <p:spPr bwMode="auto">
            <a:xfrm>
              <a:off x="2901" y="49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80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1" name="Rectangle 497"/>
            <p:cNvSpPr>
              <a:spLocks noChangeArrowheads="1"/>
            </p:cNvSpPr>
            <p:nvPr/>
          </p:nvSpPr>
          <p:spPr bwMode="auto">
            <a:xfrm>
              <a:off x="3192" y="49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82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3" name="Rectangle 499"/>
            <p:cNvSpPr>
              <a:spLocks noChangeArrowheads="1"/>
            </p:cNvSpPr>
            <p:nvPr/>
          </p:nvSpPr>
          <p:spPr bwMode="auto">
            <a:xfrm>
              <a:off x="3469" y="49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84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5" name="Rectangle 501"/>
            <p:cNvSpPr>
              <a:spLocks noChangeArrowheads="1"/>
            </p:cNvSpPr>
            <p:nvPr/>
          </p:nvSpPr>
          <p:spPr bwMode="auto">
            <a:xfrm>
              <a:off x="4036" y="69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486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7" name="Rectangle 503"/>
            <p:cNvSpPr>
              <a:spLocks noChangeArrowheads="1"/>
            </p:cNvSpPr>
            <p:nvPr/>
          </p:nvSpPr>
          <p:spPr bwMode="auto">
            <a:xfrm>
              <a:off x="785" y="70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6488" name="Rectangle 504"/>
            <p:cNvSpPr>
              <a:spLocks noChangeArrowheads="1"/>
            </p:cNvSpPr>
            <p:nvPr/>
          </p:nvSpPr>
          <p:spPr bwMode="auto">
            <a:xfrm>
              <a:off x="1254" y="70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6489" name="Rectangle 505"/>
            <p:cNvSpPr>
              <a:spLocks noChangeArrowheads="1"/>
            </p:cNvSpPr>
            <p:nvPr/>
          </p:nvSpPr>
          <p:spPr bwMode="auto">
            <a:xfrm>
              <a:off x="1759" y="702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6490" name="Rectangle 506"/>
            <p:cNvSpPr>
              <a:spLocks noChangeArrowheads="1"/>
            </p:cNvSpPr>
            <p:nvPr/>
          </p:nvSpPr>
          <p:spPr bwMode="auto">
            <a:xfrm>
              <a:off x="2026" y="70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6491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2" name="Rectangle 508"/>
            <p:cNvSpPr>
              <a:spLocks noChangeArrowheads="1"/>
            </p:cNvSpPr>
            <p:nvPr/>
          </p:nvSpPr>
          <p:spPr bwMode="auto">
            <a:xfrm>
              <a:off x="2908" y="69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93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4" name="Rectangle 510"/>
            <p:cNvSpPr>
              <a:spLocks noChangeArrowheads="1"/>
            </p:cNvSpPr>
            <p:nvPr/>
          </p:nvSpPr>
          <p:spPr bwMode="auto">
            <a:xfrm>
              <a:off x="3189" y="69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95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6" name="Rectangle 512"/>
            <p:cNvSpPr>
              <a:spLocks noChangeArrowheads="1"/>
            </p:cNvSpPr>
            <p:nvPr/>
          </p:nvSpPr>
          <p:spPr bwMode="auto">
            <a:xfrm>
              <a:off x="3480" y="69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97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8" name="Rectangle 514"/>
            <p:cNvSpPr>
              <a:spLocks noChangeArrowheads="1"/>
            </p:cNvSpPr>
            <p:nvPr/>
          </p:nvSpPr>
          <p:spPr bwMode="auto">
            <a:xfrm>
              <a:off x="3757" y="69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99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0" name="Rectangle 516"/>
            <p:cNvSpPr>
              <a:spLocks noChangeArrowheads="1"/>
            </p:cNvSpPr>
            <p:nvPr/>
          </p:nvSpPr>
          <p:spPr bwMode="auto">
            <a:xfrm>
              <a:off x="3748" y="49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01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2" name="Rectangle 518"/>
            <p:cNvSpPr>
              <a:spLocks noChangeArrowheads="1"/>
            </p:cNvSpPr>
            <p:nvPr/>
          </p:nvSpPr>
          <p:spPr bwMode="auto">
            <a:xfrm>
              <a:off x="785" y="89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6503" name="Rectangle 519"/>
            <p:cNvSpPr>
              <a:spLocks noChangeArrowheads="1"/>
            </p:cNvSpPr>
            <p:nvPr/>
          </p:nvSpPr>
          <p:spPr bwMode="auto">
            <a:xfrm>
              <a:off x="1223" y="89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6504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5" name="Rectangle 52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06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7" name="Rectangle 52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08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9" name="Rectangle 52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10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1" name="Rectangle 52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12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3" name="Rectangle 52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14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5" name="Rectangle 53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16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7" name="Rectangle 53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18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9" name="Rectangle 53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20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1" name="Rectangle 53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22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3" name="Rectangle 53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24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5" name="Rectangle 541"/>
            <p:cNvSpPr>
              <a:spLocks noChangeArrowheads="1"/>
            </p:cNvSpPr>
            <p:nvPr/>
          </p:nvSpPr>
          <p:spPr bwMode="auto">
            <a:xfrm>
              <a:off x="785" y="1086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6526" name="Rectangle 542"/>
            <p:cNvSpPr>
              <a:spLocks noChangeArrowheads="1"/>
            </p:cNvSpPr>
            <p:nvPr/>
          </p:nvSpPr>
          <p:spPr bwMode="auto">
            <a:xfrm>
              <a:off x="1221" y="1086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6527" name="Rectangle 543"/>
            <p:cNvSpPr>
              <a:spLocks noChangeArrowheads="1"/>
            </p:cNvSpPr>
            <p:nvPr/>
          </p:nvSpPr>
          <p:spPr bwMode="auto">
            <a:xfrm>
              <a:off x="1558" y="108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28" name="Rectangle 544"/>
            <p:cNvSpPr>
              <a:spLocks noChangeArrowheads="1"/>
            </p:cNvSpPr>
            <p:nvPr/>
          </p:nvSpPr>
          <p:spPr bwMode="auto">
            <a:xfrm>
              <a:off x="1624" y="108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29" name="Rectangle 545"/>
            <p:cNvSpPr>
              <a:spLocks noChangeArrowheads="1"/>
            </p:cNvSpPr>
            <p:nvPr/>
          </p:nvSpPr>
          <p:spPr bwMode="auto">
            <a:xfrm>
              <a:off x="1826" y="108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6530" name="Rectangle 546"/>
            <p:cNvSpPr>
              <a:spLocks noChangeArrowheads="1"/>
            </p:cNvSpPr>
            <p:nvPr/>
          </p:nvSpPr>
          <p:spPr bwMode="auto">
            <a:xfrm>
              <a:off x="1959" y="108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6531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2" name="Rectangle 54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33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4" name="Rectangle 55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35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6" name="Rectangle 55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37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8" name="Rectangle 55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39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0" name="Rectangle 55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41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2" name="Rectangle 55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43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4" name="Rectangle 56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45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6" name="Rectangle 56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47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8" name="Rectangle 56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49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0" name="Rectangle 56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51" name="Rectangle 567"/>
            <p:cNvSpPr>
              <a:spLocks noChangeArrowheads="1"/>
            </p:cNvSpPr>
            <p:nvPr/>
          </p:nvSpPr>
          <p:spPr bwMode="auto">
            <a:xfrm>
              <a:off x="663" y="12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2" name="Rectangle 568"/>
            <p:cNvSpPr>
              <a:spLocks noChangeArrowheads="1"/>
            </p:cNvSpPr>
            <p:nvPr/>
          </p:nvSpPr>
          <p:spPr bwMode="auto">
            <a:xfrm>
              <a:off x="749" y="1278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0x017: 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halt</a:t>
              </a:r>
              <a:endParaRPr lang="en-US" dirty="0"/>
            </a:p>
          </p:txBody>
        </p:sp>
        <p:sp>
          <p:nvSpPr>
            <p:cNvPr id="426553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4" name="Rectangle 57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55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6" name="Rectangle 57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57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8" name="Rectangle 57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59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0" name="Rectangle 57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61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2" name="Rectangle 57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63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4" name="Rectangle 58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65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6" name="Rectangle 58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67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8" name="Rectangle 58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69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0" name="Rectangle 58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71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2" name="Rectangle 58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3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4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demo-h1.ys</a:t>
              </a:r>
              <a:endParaRPr lang="en-US"/>
            </a:p>
          </p:txBody>
        </p:sp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8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3432" y="209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3432" y="209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grpSp>
          <p:nvGrpSpPr>
            <p:cNvPr id="426658" name="Group 674"/>
            <p:cNvGrpSpPr>
              <a:grpSpLocks/>
            </p:cNvGrpSpPr>
            <p:nvPr/>
          </p:nvGrpSpPr>
          <p:grpSpPr bwMode="auto">
            <a:xfrm>
              <a:off x="3159" y="1575"/>
              <a:ext cx="1729" cy="2497"/>
              <a:chOff x="3159" y="1575"/>
              <a:chExt cx="1729" cy="2497"/>
            </a:xfrm>
          </p:grpSpPr>
          <p:sp>
            <p:nvSpPr>
              <p:cNvPr id="426595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6" name="Rectangle 612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597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8" name="Rectangle 614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599" name="Rectangle 615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0" name="Rectangle 616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1" name="Rectangle 617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02" name="Rectangle 618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6603" name="Rectangle 619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04" name="Rectangle 620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05" name="Rectangle 621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06" name="Rectangle 622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07" name="Rectangle 623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8" name="Rectangle 624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9" name="Rectangle 625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10" name="Rectangle 626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6611" name="Rectangle 627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12" name="Rectangle 628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13" name="Rectangle 629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14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5" name="Rectangle 631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616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7" name="Rectangle 633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618" name="Rectangle 634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19" name="Rectangle 635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0" name="Rectangle 636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1" name="Rectangle 637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6622" name="Rectangle 638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23" name="Rectangle 639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24" name="Rectangle 640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25" name="Rectangle 641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26" name="Rectangle 642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27" name="Rectangle 643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8" name="Rectangle 644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9" name="Rectangle 645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6630" name="Rectangle 646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31" name="Rectangle 647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32" name="Rectangle 648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33" name="Rectangle 649"/>
              <p:cNvSpPr>
                <a:spLocks noChangeArrowheads="1"/>
              </p:cNvSpPr>
              <p:nvPr/>
            </p:nvSpPr>
            <p:spPr bwMode="auto">
              <a:xfrm>
                <a:off x="3687" y="3063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4" name="Rectangle 650"/>
              <p:cNvSpPr>
                <a:spLocks noChangeArrowheads="1"/>
              </p:cNvSpPr>
              <p:nvPr/>
            </p:nvSpPr>
            <p:spPr bwMode="auto">
              <a:xfrm>
                <a:off x="3773" y="306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5" name="Rectangle 651"/>
              <p:cNvSpPr>
                <a:spLocks noChangeArrowheads="1"/>
              </p:cNvSpPr>
              <p:nvPr/>
            </p:nvSpPr>
            <p:spPr bwMode="auto">
              <a:xfrm>
                <a:off x="3773" y="317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6" name="Rectangle 652"/>
              <p:cNvSpPr>
                <a:spLocks noChangeArrowheads="1"/>
              </p:cNvSpPr>
              <p:nvPr/>
            </p:nvSpPr>
            <p:spPr bwMode="auto">
              <a:xfrm>
                <a:off x="3773" y="3280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7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8" name="Rectangle 654"/>
              <p:cNvSpPr>
                <a:spLocks noChangeArrowheads="1"/>
              </p:cNvSpPr>
              <p:nvPr/>
            </p:nvSpPr>
            <p:spPr bwMode="auto">
              <a:xfrm>
                <a:off x="3575" y="1613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5</a:t>
                </a:r>
                <a:endParaRPr lang="en-US"/>
              </a:p>
            </p:txBody>
          </p:sp>
          <p:grpSp>
            <p:nvGrpSpPr>
              <p:cNvPr id="426641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42663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40" name="Freeform 656"/>
                <p:cNvSpPr>
                  <a:spLocks/>
                </p:cNvSpPr>
                <p:nvPr/>
              </p:nvSpPr>
              <p:spPr bwMode="auto">
                <a:xfrm>
                  <a:off x="4215" y="382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6642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3" name="Rectangle 659"/>
              <p:cNvSpPr>
                <a:spLocks noChangeArrowheads="1"/>
              </p:cNvSpPr>
              <p:nvPr/>
            </p:nvSpPr>
            <p:spPr bwMode="auto">
              <a:xfrm>
                <a:off x="4605" y="3627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6644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5" name="Rectangle 661"/>
              <p:cNvSpPr>
                <a:spLocks noChangeArrowheads="1"/>
              </p:cNvSpPr>
              <p:nvPr/>
            </p:nvSpPr>
            <p:spPr bwMode="auto">
              <a:xfrm>
                <a:off x="3733" y="2480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6646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7" name="Rectangle 663"/>
              <p:cNvSpPr>
                <a:spLocks noChangeArrowheads="1"/>
              </p:cNvSpPr>
              <p:nvPr/>
            </p:nvSpPr>
            <p:spPr bwMode="auto">
              <a:xfrm>
                <a:off x="3245" y="2670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48" name="Rectangle 664"/>
              <p:cNvSpPr>
                <a:spLocks noChangeArrowheads="1"/>
              </p:cNvSpPr>
              <p:nvPr/>
            </p:nvSpPr>
            <p:spPr bwMode="auto">
              <a:xfrm>
                <a:off x="3400" y="267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6649" name="Rectangle 665"/>
              <p:cNvSpPr>
                <a:spLocks noChangeArrowheads="1"/>
              </p:cNvSpPr>
              <p:nvPr/>
            </p:nvSpPr>
            <p:spPr bwMode="auto">
              <a:xfrm>
                <a:off x="3648" y="2670"/>
                <a:ext cx="15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3</a:t>
                </a:r>
                <a:endParaRPr lang="en-US"/>
              </a:p>
            </p:txBody>
          </p:sp>
          <p:sp>
            <p:nvSpPr>
              <p:cNvPr id="426650" name="Rectangle 666"/>
              <p:cNvSpPr>
                <a:spLocks noChangeArrowheads="1"/>
              </p:cNvSpPr>
              <p:nvPr/>
            </p:nvSpPr>
            <p:spPr bwMode="auto">
              <a:xfrm>
                <a:off x="3245" y="2809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51" name="Rectangle 667"/>
              <p:cNvSpPr>
                <a:spLocks noChangeArrowheads="1"/>
              </p:cNvSpPr>
              <p:nvPr/>
            </p:nvSpPr>
            <p:spPr bwMode="auto">
              <a:xfrm>
                <a:off x="3400" y="280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6652" name="Rectangle 668"/>
              <p:cNvSpPr>
                <a:spLocks noChangeArrowheads="1"/>
              </p:cNvSpPr>
              <p:nvPr/>
            </p:nvSpPr>
            <p:spPr bwMode="auto">
              <a:xfrm>
                <a:off x="3655" y="280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53" name="Rectangle 669"/>
              <p:cNvSpPr>
                <a:spLocks noChangeArrowheads="1"/>
              </p:cNvSpPr>
              <p:nvPr/>
            </p:nvSpPr>
            <p:spPr bwMode="auto">
              <a:xfrm>
                <a:off x="3760" y="282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54" name="Rectangle 670"/>
              <p:cNvSpPr>
                <a:spLocks noChangeArrowheads="1"/>
              </p:cNvSpPr>
              <p:nvPr/>
            </p:nvSpPr>
            <p:spPr bwMode="auto">
              <a:xfrm>
                <a:off x="3826" y="282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grpSp>
            <p:nvGrpSpPr>
              <p:cNvPr id="426657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426655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56" name="Freeform 672"/>
                <p:cNvSpPr>
                  <a:spLocks/>
                </p:cNvSpPr>
                <p:nvPr/>
              </p:nvSpPr>
              <p:spPr bwMode="auto">
                <a:xfrm>
                  <a:off x="4215" y="369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704263" cy="779463"/>
          </a:xfrm>
        </p:spPr>
        <p:txBody>
          <a:bodyPr/>
          <a:lstStyle/>
          <a:p>
            <a:r>
              <a:rPr lang="en-US"/>
              <a:t>Data Dependencies: No Nop</a:t>
            </a:r>
          </a:p>
        </p:txBody>
      </p:sp>
      <p:grpSp>
        <p:nvGrpSpPr>
          <p:cNvPr id="427420" name="Group 412"/>
          <p:cNvGrpSpPr>
            <a:grpSpLocks/>
          </p:cNvGrpSpPr>
          <p:nvPr/>
        </p:nvGrpSpPr>
        <p:grpSpPr bwMode="auto">
          <a:xfrm>
            <a:off x="1281113" y="747713"/>
            <a:ext cx="6554787" cy="5335587"/>
            <a:chOff x="807" y="471"/>
            <a:chExt cx="4129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865" y="750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398" y="75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803" y="750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70" y="75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4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3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2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12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0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8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7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6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36" y="739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17" y="739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08" y="739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85" y="739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52" y="931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929" y="94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398" y="94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70" y="942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70" y="94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24" y="931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05" y="93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596" y="931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3" y="931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64" y="739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12" y="1123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593" y="1123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84" y="1123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1" y="1123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40" y="112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929" y="113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365" y="1134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69" y="113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768" y="113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37" y="1134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103" y="113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 smtClean="0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00" y="1315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881" y="1315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72" y="1315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49" y="1315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28" y="1315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894" y="1326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smtClean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halt</a:t>
              </a:r>
              <a:endParaRPr lang="en-US" dirty="0"/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5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demo-h0.ys</a:t>
              </a:r>
              <a:endParaRPr lang="en-US"/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72" y="262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grpSp>
          <p:nvGrpSpPr>
            <p:cNvPr id="427419" name="Group 411"/>
            <p:cNvGrpSpPr>
              <a:grpSpLocks/>
            </p:cNvGrpSpPr>
            <p:nvPr/>
          </p:nvGrpSpPr>
          <p:grpSpPr bwMode="auto">
            <a:xfrm>
              <a:off x="3015" y="1719"/>
              <a:ext cx="1729" cy="2113"/>
              <a:chOff x="3015" y="1719"/>
              <a:chExt cx="1729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667" y="349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667" y="363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667" y="349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667" y="363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403" y="1757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4</a:t>
                </a:r>
                <a:endParaRPr lang="en-US"/>
              </a:p>
            </p:txBody>
          </p:sp>
          <p:grpSp>
            <p:nvGrpSpPr>
              <p:cNvPr id="427392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37" y="3387"/>
                <a:ext cx="297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1" y="2000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7" y="2190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56" y="219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80" y="2190"/>
                <a:ext cx="26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10</a:t>
                </a:r>
                <a:endParaRPr lang="en-US"/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7" y="2329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56" y="232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87" y="232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83" y="234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82" y="234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grpSp>
            <p:nvGrpSpPr>
              <p:cNvPr id="427408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077" y="2815"/>
                <a:ext cx="17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25" y="2815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49" y="2811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80" y="2815"/>
                <a:ext cx="52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 + 3 = 3 </a:t>
                </a:r>
                <a:endParaRPr lang="en-US"/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86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238" y="2953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69" y="2953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65" y="2965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664" y="2965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 smtClean="0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Misprediction Example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294687" cy="1479550"/>
          </a:xfrm>
        </p:spPr>
        <p:txBody>
          <a:bodyPr/>
          <a:lstStyle/>
          <a:p>
            <a:pPr lvl="1"/>
            <a:r>
              <a:rPr lang="en-US" dirty="0"/>
              <a:t>Should only execute first 8 instructions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610600" cy="2838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0x000:    </a:t>
            </a:r>
            <a:r>
              <a:rPr lang="en-US" dirty="0" err="1" smtClean="0">
                <a:latin typeface="Courier New" pitchFamily="49" charset="0"/>
              </a:rPr>
              <a:t>xorq</a:t>
            </a:r>
            <a:r>
              <a:rPr lang="en-US" dirty="0" smtClean="0">
                <a:latin typeface="Courier New" pitchFamily="49" charset="0"/>
              </a:rPr>
              <a:t> %</a:t>
            </a:r>
            <a:r>
              <a:rPr lang="en-US" dirty="0" err="1" smtClean="0">
                <a:latin typeface="Courier New" pitchFamily="49" charset="0"/>
              </a:rPr>
              <a:t>rax</a:t>
            </a:r>
            <a:r>
              <a:rPr lang="en-US" dirty="0" smtClean="0">
                <a:latin typeface="Courier New" pitchFamily="49" charset="0"/>
              </a:rPr>
              <a:t>,%</a:t>
            </a:r>
            <a:r>
              <a:rPr lang="en-US" dirty="0" err="1" smtClean="0">
                <a:latin typeface="Courier New" pitchFamily="49" charset="0"/>
              </a:rPr>
              <a:t>rax</a:t>
            </a:r>
            <a:r>
              <a:rPr lang="en-US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0x002:    </a:t>
            </a:r>
            <a:r>
              <a:rPr lang="en-US" dirty="0" err="1">
                <a:latin typeface="Courier New" pitchFamily="49" charset="0"/>
              </a:rPr>
              <a:t>jne</a:t>
            </a:r>
            <a:r>
              <a:rPr lang="en-US" dirty="0">
                <a:latin typeface="Courier New" pitchFamily="49" charset="0"/>
              </a:rPr>
              <a:t>  t             # Not taken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0x00b:    </a:t>
            </a:r>
            <a:r>
              <a:rPr lang="en-US" dirty="0" err="1" smtClean="0">
                <a:latin typeface="Courier New" pitchFamily="49" charset="0"/>
              </a:rPr>
              <a:t>irmovq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$1,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rax</a:t>
            </a: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# Fall through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0x015: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0x016: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0x017: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0x018:    </a:t>
            </a:r>
            <a:r>
              <a:rPr lang="en-US" dirty="0">
                <a:latin typeface="Courier New" pitchFamily="49" charset="0"/>
              </a:rPr>
              <a:t>halt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0x019: </a:t>
            </a:r>
            <a:r>
              <a:rPr lang="en-US" dirty="0">
                <a:latin typeface="Courier New" pitchFamily="49" charset="0"/>
              </a:rPr>
              <a:t>t: </a:t>
            </a:r>
            <a:r>
              <a:rPr lang="en-US" i="1" dirty="0" err="1" smtClean="0">
                <a:latin typeface="Courier New" pitchFamily="49" charset="0"/>
              </a:rPr>
              <a:t>irmovq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$3, </a:t>
            </a:r>
            <a:r>
              <a:rPr lang="en-US" i="1" dirty="0" smtClean="0">
                <a:latin typeface="Courier New" pitchFamily="49" charset="0"/>
              </a:rPr>
              <a:t>%</a:t>
            </a:r>
            <a:r>
              <a:rPr lang="en-US" i="1" dirty="0" err="1" smtClean="0">
                <a:latin typeface="Courier New" pitchFamily="49" charset="0"/>
              </a:rPr>
              <a:t>rdx</a:t>
            </a: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# Target (Should not execute)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0x023:    </a:t>
            </a:r>
            <a:r>
              <a:rPr lang="en-US" i="1" dirty="0" err="1" smtClean="0">
                <a:latin typeface="Courier New" pitchFamily="49" charset="0"/>
              </a:rPr>
              <a:t>irmovq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</a:rPr>
              <a:t>$4, </a:t>
            </a:r>
            <a:r>
              <a:rPr lang="en-US" i="1" dirty="0" smtClean="0">
                <a:latin typeface="Courier New" pitchFamily="49" charset="0"/>
              </a:rPr>
              <a:t>%</a:t>
            </a:r>
            <a:r>
              <a:rPr lang="en-US" i="1" dirty="0" err="1" smtClean="0">
                <a:latin typeface="Courier New" pitchFamily="49" charset="0"/>
              </a:rPr>
              <a:t>rcx</a:t>
            </a: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# Should not execute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0x02d</a:t>
            </a:r>
            <a:r>
              <a:rPr lang="en-US" dirty="0">
                <a:latin typeface="Courier New" pitchFamily="49" charset="0"/>
              </a:rPr>
              <a:t>:    </a:t>
            </a:r>
            <a:r>
              <a:rPr lang="en-US" dirty="0" err="1" smtClean="0">
                <a:latin typeface="Courier New" pitchFamily="49" charset="0"/>
              </a:rPr>
              <a:t>irmovq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$5, </a:t>
            </a:r>
            <a:r>
              <a:rPr lang="en-US" dirty="0" smtClean="0">
                <a:latin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</a:rPr>
              <a:t>rdx</a:t>
            </a:r>
            <a:r>
              <a:rPr lang="en-US" dirty="0" smtClean="0">
                <a:latin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</a:rPr>
              <a:t># Should not execute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787400" y="1219200"/>
            <a:ext cx="1320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demo-j.ys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/>
              <a:t>Branch Misprediction Trace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4800" y="33528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Incorrectly execute two instructions at branch target</a:t>
            </a:r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1447800" y="838200"/>
            <a:ext cx="6462713" cy="5911850"/>
            <a:chOff x="912" y="528"/>
            <a:chExt cx="4071" cy="3724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528"/>
              <a:ext cx="4071" cy="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912" y="744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964" y="779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0x000: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567" y="779"/>
              <a:ext cx="25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xorq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69" y="779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29" y="779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rax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110" y="779"/>
              <a:ext cx="18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,%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230" y="779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rax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640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45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899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004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158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263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17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523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676" y="528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782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936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41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195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00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454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559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4713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818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640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34" y="770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899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987" y="770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158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249" y="770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417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498" y="770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93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4008" y="942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912" y="917"/>
              <a:ext cx="1469" cy="1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964" y="952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0x002:  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1567" y="952"/>
              <a:ext cx="3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jne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1808" y="952"/>
              <a:ext cx="8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t # Not taken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2899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2993" y="942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158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246" y="942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417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508" y="942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367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757" y="942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676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3749" y="770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912" y="1089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964" y="1125"/>
              <a:ext cx="56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0x019: t: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567" y="1125"/>
              <a:ext cx="3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irmovq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989" y="1125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$3, 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2291" y="1125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rdx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532" y="1125"/>
              <a:ext cx="56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Target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3158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3253" y="1115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3417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3505" y="1115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367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3767" y="111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393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4017" y="1115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4195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4268" y="1115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912" y="1262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964" y="1297"/>
              <a:ext cx="37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0x023:   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1567" y="1297"/>
              <a:ext cx="3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irmovq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1989" y="1297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$4, 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2291" y="1297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rcx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2532" y="1297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Target+1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3417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3512" y="1288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3676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3765" y="1288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3936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4026" y="1288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4195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4276" y="1288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4454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4527" y="1288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912" y="1435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964" y="1470"/>
              <a:ext cx="37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0x00b:   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567" y="1470"/>
              <a:ext cx="3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irmovq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989" y="1470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$1, 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2291" y="1470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rax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532" y="1470"/>
              <a:ext cx="100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Fall Through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3771" y="1461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3936" y="1435"/>
              <a:ext cx="260" cy="174"/>
            </a:xfrm>
            <a:prstGeom prst="rect">
              <a:avLst/>
            </a:prstGeom>
            <a:solidFill>
              <a:srgbClr val="66CC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4024" y="1461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4286" y="1461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4454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4535" y="1461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4786" y="1461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912" y="528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964" y="558"/>
              <a:ext cx="44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demo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1326" y="558"/>
              <a:ext cx="12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1386" y="558"/>
              <a:ext cx="12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3771" y="1461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393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4024" y="1461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4286" y="1461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4454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4535" y="1461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4786" y="1461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3288" y="1824"/>
              <a:ext cx="103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3615" y="1858"/>
              <a:ext cx="45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Cycle 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3789" y="259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3343" y="2803"/>
              <a:ext cx="27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3567" y="2799"/>
              <a:ext cx="1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 3" pitchFamily="18" charset="2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3684" y="281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3343" y="2934"/>
              <a:ext cx="28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3573" y="293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3659" y="2945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3720" y="2945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rdx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3789" y="259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3343" y="2803"/>
              <a:ext cx="27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0" name="Rectangle 132"/>
            <p:cNvSpPr>
              <a:spLocks noChangeArrowheads="1"/>
            </p:cNvSpPr>
            <p:nvPr/>
          </p:nvSpPr>
          <p:spPr bwMode="auto">
            <a:xfrm>
              <a:off x="3567" y="2799"/>
              <a:ext cx="1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Wingdings 3" pitchFamily="18" charset="2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3684" y="281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3343" y="2934"/>
              <a:ext cx="28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573" y="293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3659" y="2945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3720" y="2945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rdx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3288" y="1996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3779" y="2034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288" y="2169"/>
              <a:ext cx="908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343" y="2197"/>
              <a:ext cx="45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M_Cnd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=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771" y="2208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343" y="2336"/>
              <a:ext cx="19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M_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483" y="2336"/>
              <a:ext cx="24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3706" y="2336"/>
              <a:ext cx="4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0x007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86" y="3157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343" y="3363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3572" y="3363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3658" y="337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3343" y="3495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573" y="3495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659" y="3506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3720" y="3506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ecx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786" y="3157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3343" y="3363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3572" y="3363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3658" y="337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3343" y="3495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573" y="3495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659" y="3506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720" y="3506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b="0" dirty="0" err="1" smtClean="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</a:t>
              </a:r>
              <a:r>
                <a:rPr kumimoji="0" lang="en-US" sz="13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cx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36" name="Group 188"/>
            <p:cNvGrpSpPr>
              <a:grpSpLocks/>
            </p:cNvGrpSpPr>
            <p:nvPr/>
          </p:nvGrpSpPr>
          <p:grpSpPr bwMode="auto">
            <a:xfrm>
              <a:off x="3288" y="1608"/>
              <a:ext cx="1080" cy="2635"/>
              <a:chOff x="3288" y="1608"/>
              <a:chExt cx="1080" cy="2635"/>
            </a:xfrm>
          </p:grpSpPr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12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25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valC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3572" y="3929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3690" y="3933"/>
                <a:ext cx="10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15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3590" y="4069"/>
                <a:ext cx="12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3650" y="4069"/>
                <a:ext cx="18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rax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12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25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valC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572" y="3929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690" y="3933"/>
                <a:ext cx="10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15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rB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3590" y="4069"/>
                <a:ext cx="12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%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650" y="4069"/>
                <a:ext cx="18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rax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4" name="Line 186"/>
              <p:cNvSpPr>
                <a:spLocks noChangeShapeType="1"/>
              </p:cNvSpPr>
              <p:nvPr/>
            </p:nvSpPr>
            <p:spPr bwMode="auto">
              <a:xfrm flipH="1">
                <a:off x="3288" y="1608"/>
                <a:ext cx="388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Line 187"/>
              <p:cNvSpPr>
                <a:spLocks noChangeShapeType="1"/>
              </p:cNvSpPr>
              <p:nvPr/>
            </p:nvSpPr>
            <p:spPr bwMode="auto">
              <a:xfrm>
                <a:off x="3936" y="1608"/>
                <a:ext cx="431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Pipelines: Car Washes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0" y="3886200"/>
            <a:ext cx="4635500" cy="457200"/>
          </a:xfrm>
        </p:spPr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Divide process into independent stages</a:t>
            </a:r>
          </a:p>
          <a:p>
            <a:pPr lvl="1"/>
            <a:r>
              <a:rPr lang="en-US"/>
              <a:t>Move objects through stages in sequence</a:t>
            </a:r>
          </a:p>
          <a:p>
            <a:pPr lvl="1"/>
            <a:r>
              <a:rPr lang="en-US"/>
              <a:t>At any given times, multiple objects being processed</a:t>
            </a: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399366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Sequential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399364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Parallel</a:t>
              </a: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3993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Pipelined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10600" cy="507831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  0x000: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Stack,%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  # </a:t>
            </a:r>
            <a:r>
              <a:rPr lang="en-US" dirty="0" err="1">
                <a:latin typeface="Courier New" pitchFamily="49" charset="0"/>
              </a:rPr>
              <a:t>Intialize</a:t>
            </a:r>
            <a:r>
              <a:rPr lang="en-US" dirty="0">
                <a:latin typeface="Courier New" pitchFamily="49" charset="0"/>
              </a:rPr>
              <a:t> stack pointer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0x00a:    </a:t>
            </a:r>
            <a:r>
              <a:rPr lang="en-US" dirty="0" err="1">
                <a:latin typeface="Courier New" pitchFamily="49" charset="0"/>
              </a:rPr>
              <a:t>nop</a:t>
            </a:r>
            <a:r>
              <a:rPr lang="en-US" dirty="0">
                <a:latin typeface="Courier New" pitchFamily="49" charset="0"/>
              </a:rPr>
              <a:t>                 </a:t>
            </a:r>
            <a:r>
              <a:rPr lang="en-US" dirty="0" smtClean="0">
                <a:latin typeface="Courier New" pitchFamily="49" charset="0"/>
              </a:rPr>
              <a:t> # </a:t>
            </a:r>
            <a:r>
              <a:rPr lang="en-US" dirty="0">
                <a:latin typeface="Courier New" pitchFamily="49" charset="0"/>
              </a:rPr>
              <a:t>Avoid hazard on 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0x00b: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0x00c: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0x00d:    call p             </a:t>
            </a:r>
            <a:r>
              <a:rPr lang="en-US" dirty="0" smtClean="0">
                <a:latin typeface="Courier New" pitchFamily="49" charset="0"/>
              </a:rPr>
              <a:t>  # </a:t>
            </a:r>
            <a:r>
              <a:rPr lang="en-US" dirty="0">
                <a:latin typeface="Courier New" pitchFamily="49" charset="0"/>
              </a:rPr>
              <a:t>Procedure call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0x016: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$5,%rsi    </a:t>
            </a:r>
            <a:r>
              <a:rPr lang="en-US" dirty="0" smtClean="0">
                <a:latin typeface="Courier New" pitchFamily="49" charset="0"/>
              </a:rPr>
              <a:t>   # </a:t>
            </a:r>
            <a:r>
              <a:rPr lang="en-US" dirty="0">
                <a:latin typeface="Courier New" pitchFamily="49" charset="0"/>
              </a:rPr>
              <a:t>Return point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0x020:    halt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0x020: .</a:t>
            </a:r>
            <a:r>
              <a:rPr lang="en-US" dirty="0" err="1">
                <a:latin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</a:rPr>
              <a:t> 0x20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0x020: p: </a:t>
            </a:r>
            <a:r>
              <a:rPr lang="en-US" dirty="0" err="1">
                <a:latin typeface="Courier New" pitchFamily="49" charset="0"/>
              </a:rPr>
              <a:t>nop</a:t>
            </a:r>
            <a:r>
              <a:rPr lang="en-US" dirty="0">
                <a:latin typeface="Courier New" pitchFamily="49" charset="0"/>
              </a:rPr>
              <a:t>                   # procedure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0x021: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0x022:    </a:t>
            </a:r>
            <a:r>
              <a:rPr lang="en-US" dirty="0" err="1">
                <a:latin typeface="Courier New" pitchFamily="49" charset="0"/>
              </a:rPr>
              <a:t>nop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0x023:    ret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0x024: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$1,%rax        # 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0x02e: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$2,%rcx        # 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0x038: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$3,%rdx        # 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0x042:   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$4,%rbx       </a:t>
            </a:r>
            <a:r>
              <a:rPr lang="en-US" dirty="0" smtClean="0">
                <a:latin typeface="Courier New" pitchFamily="49" charset="0"/>
              </a:rPr>
              <a:t> # </a:t>
            </a:r>
            <a:r>
              <a:rPr lang="en-US" dirty="0">
                <a:latin typeface="Courier New" pitchFamily="49" charset="0"/>
              </a:rPr>
              <a:t>Should not be executed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0x100: .</a:t>
            </a:r>
            <a:r>
              <a:rPr lang="en-US" dirty="0" err="1">
                <a:latin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</a:rPr>
              <a:t> 0x100</a:t>
            </a:r>
          </a:p>
          <a:p>
            <a:pPr algn="l">
              <a:lnSpc>
                <a:spcPct val="100000"/>
              </a:lnSpc>
              <a:tabLst>
                <a:tab pos="4116388" algn="l"/>
              </a:tabLst>
            </a:pPr>
            <a:r>
              <a:rPr lang="en-US" dirty="0">
                <a:latin typeface="Courier New" pitchFamily="49" charset="0"/>
              </a:rPr>
              <a:t>0x100: Stack:                </a:t>
            </a:r>
            <a:r>
              <a:rPr lang="en-US" dirty="0" smtClean="0">
                <a:latin typeface="Courier New" pitchFamily="49" charset="0"/>
              </a:rPr>
              <a:t>   # Initial stack </a:t>
            </a:r>
            <a:r>
              <a:rPr lang="en-US" dirty="0">
                <a:latin typeface="Courier New" pitchFamily="49" charset="0"/>
              </a:rPr>
              <a:t>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Example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943600"/>
            <a:ext cx="8294687" cy="488950"/>
          </a:xfrm>
        </p:spPr>
        <p:txBody>
          <a:bodyPr/>
          <a:lstStyle/>
          <a:p>
            <a:pPr lvl="1"/>
            <a:r>
              <a:rPr lang="en-US"/>
              <a:t>Require lots of nops to avoid data hazards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334000" y="304800"/>
            <a:ext cx="159385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latin typeface="Courier New" pitchFamily="49" charset="0"/>
              </a:rPr>
              <a:t>demo-ret.ys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831850"/>
            <a:ext cx="6253320" cy="5899150"/>
          </a:xfrm>
          <a:prstGeom prst="rect">
            <a:avLst/>
          </a:prstGeom>
        </p:spPr>
      </p:pic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0"/>
            <a:ext cx="8704262" cy="779463"/>
          </a:xfrm>
        </p:spPr>
        <p:txBody>
          <a:bodyPr/>
          <a:lstStyle/>
          <a:p>
            <a:r>
              <a:rPr lang="en-US" dirty="0"/>
              <a:t>Incorrect Return Example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81000" y="2743200"/>
            <a:ext cx="464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Incorrectly execute 3 instructions following </a:t>
            </a:r>
            <a:r>
              <a:rPr lang="en-US" sz="2000">
                <a:latin typeface="Courier New" pitchFamily="49" charset="0"/>
              </a:rPr>
              <a:t>ret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</a:t>
            </a:r>
          </a:p>
          <a:p>
            <a:pPr lvl="1"/>
            <a:r>
              <a:rPr lang="en-US"/>
              <a:t>Break instruction execution into 5 stages</a:t>
            </a:r>
          </a:p>
          <a:p>
            <a:pPr lvl="1"/>
            <a:r>
              <a:rPr lang="en-US"/>
              <a:t>Run instructions through in pipelined mode</a:t>
            </a:r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Can’t handle dependencies between instructions when instructions follow too closely</a:t>
            </a:r>
          </a:p>
          <a:p>
            <a:pPr lvl="1"/>
            <a:r>
              <a:rPr lang="en-US"/>
              <a:t>Data dependencies</a:t>
            </a:r>
          </a:p>
          <a:p>
            <a:pPr lvl="2"/>
            <a:r>
              <a:rPr lang="en-US"/>
              <a:t>One instruction writes register, later one reads it</a:t>
            </a:r>
          </a:p>
          <a:p>
            <a:pPr lvl="1"/>
            <a:r>
              <a:rPr lang="en-US"/>
              <a:t>Control dependency</a:t>
            </a:r>
          </a:p>
          <a:p>
            <a:pPr lvl="2"/>
            <a:r>
              <a:rPr lang="en-US"/>
              <a:t>Instruction sets PC in way that pipeline did not predict correctly</a:t>
            </a:r>
          </a:p>
          <a:p>
            <a:pPr lvl="2"/>
            <a:r>
              <a:rPr lang="en-US"/>
              <a:t>Mispredicted branch and return</a:t>
            </a:r>
          </a:p>
          <a:p>
            <a:r>
              <a:rPr lang="en-US"/>
              <a:t>Fixing the Pipeline</a:t>
            </a:r>
          </a:p>
          <a:p>
            <a:pPr lvl="1"/>
            <a:r>
              <a:rPr lang="en-US"/>
              <a:t>We’ll do that next time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Example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Computation requires total of 300 picoseconds</a:t>
            </a:r>
          </a:p>
          <a:p>
            <a:pPr lvl="1"/>
            <a:r>
              <a:rPr lang="en-US" dirty="0"/>
              <a:t>Additional 20 picoseconds to save result in register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have clock cycle of at least 320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1676400" y="1219200"/>
            <a:ext cx="6276975" cy="2238375"/>
            <a:chOff x="1639" y="994"/>
            <a:chExt cx="3954" cy="141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320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3.12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3-Way Pipelined Version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Divide combinational logic into 3 blocks of 100 ps each</a:t>
            </a:r>
          </a:p>
          <a:p>
            <a:pPr lvl="1"/>
            <a:r>
              <a:rPr lang="en-US"/>
              <a:t>Can begin new operation as soon as previous one passes through stage A.</a:t>
            </a:r>
          </a:p>
          <a:p>
            <a:pPr lvl="2"/>
            <a:r>
              <a:rPr lang="en-US"/>
              <a:t>Begin new operation every 120 ps</a:t>
            </a:r>
          </a:p>
          <a:p>
            <a:pPr lvl="1"/>
            <a:r>
              <a:rPr lang="en-US"/>
              <a:t>Overall latency increases</a:t>
            </a:r>
          </a:p>
          <a:p>
            <a:pPr lvl="2"/>
            <a:r>
              <a:rPr lang="en-US"/>
              <a:t>360 ps from start to finish</a:t>
            </a:r>
          </a:p>
        </p:txBody>
      </p:sp>
      <p:grpSp>
        <p:nvGrpSpPr>
          <p:cNvPr id="403494" name="Group 38"/>
          <p:cNvGrpSpPr>
            <a:grpSpLocks/>
          </p:cNvGrpSpPr>
          <p:nvPr/>
        </p:nvGrpSpPr>
        <p:grpSpPr bwMode="auto">
          <a:xfrm>
            <a:off x="588963" y="1219200"/>
            <a:ext cx="8726487" cy="2390775"/>
            <a:chOff x="257" y="720"/>
            <a:chExt cx="5497" cy="1506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360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8.33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Diagrams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Cannot start new operation until previous one completes</a:t>
            </a:r>
          </a:p>
          <a:p>
            <a:r>
              <a:rPr lang="en-US"/>
              <a:t>3-Way 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Up to 3 operations in process simultaneously</a:t>
            </a:r>
          </a:p>
        </p:txBody>
      </p:sp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609600" y="1981200"/>
            <a:ext cx="7239000" cy="1073150"/>
            <a:chOff x="624" y="2396"/>
            <a:chExt cx="4560" cy="676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grpSp>
        <p:nvGrpSpPr>
          <p:cNvPr id="404512" name="Group 32"/>
          <p:cNvGrpSpPr>
            <a:grpSpLocks/>
          </p:cNvGrpSpPr>
          <p:nvPr/>
        </p:nvGrpSpPr>
        <p:grpSpPr bwMode="auto">
          <a:xfrm>
            <a:off x="609600" y="4391025"/>
            <a:ext cx="3886200" cy="1247775"/>
            <a:chOff x="336" y="2766"/>
            <a:chExt cx="2448" cy="786"/>
          </a:xfrm>
        </p:grpSpPr>
        <p:grpSp>
          <p:nvGrpSpPr>
            <p:cNvPr id="40450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503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2895600" y="4191000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a Pipeline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219200"/>
            <a:ext cx="8077200" cy="2168525"/>
            <a:chOff x="968" y="2430"/>
            <a:chExt cx="2688" cy="1366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1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2"/>
              <a:chOff x="816" y="3168"/>
              <a:chExt cx="2256" cy="192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Clock</a:t>
              </a: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762000" y="830263"/>
            <a:ext cx="6400800" cy="5294312"/>
            <a:chOff x="480" y="523"/>
            <a:chExt cx="4032" cy="3335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1776"/>
              <a:chExt cx="4032" cy="1506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71" y="307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1011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671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307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967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603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263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52"/>
            <p:cNvGrpSpPr>
              <a:grpSpLocks/>
            </p:cNvGrpSpPr>
            <p:nvPr/>
          </p:nvGrpSpPr>
          <p:grpSpPr bwMode="auto">
            <a:xfrm>
              <a:off x="2352" y="523"/>
              <a:ext cx="271" cy="1205"/>
              <a:chOff x="2552" y="523"/>
              <a:chExt cx="271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3"/>
            <p:cNvGrpSpPr>
              <a:grpSpLocks/>
            </p:cNvGrpSpPr>
            <p:nvPr/>
          </p:nvGrpSpPr>
          <p:grpSpPr bwMode="auto">
            <a:xfrm>
              <a:off x="2448" y="523"/>
              <a:ext cx="271" cy="1205"/>
              <a:chOff x="2552" y="523"/>
              <a:chExt cx="271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5" name="Group 119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2753" y="523"/>
              <a:ext cx="271" cy="1205"/>
              <a:chOff x="2553" y="523"/>
              <a:chExt cx="271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4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670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59"/>
            <p:cNvGrpSpPr>
              <a:grpSpLocks/>
            </p:cNvGrpSpPr>
            <p:nvPr/>
          </p:nvGrpSpPr>
          <p:grpSpPr bwMode="auto">
            <a:xfrm>
              <a:off x="3089" y="523"/>
              <a:ext cx="271" cy="1205"/>
              <a:chOff x="2553" y="523"/>
              <a:chExt cx="271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359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Nonuniform Delays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76800"/>
            <a:ext cx="8294687" cy="1555750"/>
          </a:xfrm>
        </p:spPr>
        <p:txBody>
          <a:bodyPr/>
          <a:lstStyle/>
          <a:p>
            <a:pPr lvl="1"/>
            <a:r>
              <a:rPr lang="en-US"/>
              <a:t>Throughput limited by slowest stage</a:t>
            </a:r>
          </a:p>
          <a:p>
            <a:pPr lvl="1"/>
            <a:r>
              <a:rPr lang="en-US"/>
              <a:t>Other stages sit idle for much of the time</a:t>
            </a:r>
          </a:p>
          <a:p>
            <a:pPr lvl="1"/>
            <a:r>
              <a:rPr lang="en-US"/>
              <a:t>Challenging to partition system into balanced stages</a:t>
            </a:r>
          </a:p>
        </p:txBody>
      </p:sp>
      <p:grpSp>
        <p:nvGrpSpPr>
          <p:cNvPr id="405532" name="Group 28"/>
          <p:cNvGrpSpPr>
            <a:grpSpLocks/>
          </p:cNvGrpSpPr>
          <p:nvPr/>
        </p:nvGrpSpPr>
        <p:grpSpPr bwMode="auto">
          <a:xfrm>
            <a:off x="407988" y="1143000"/>
            <a:ext cx="8726487" cy="2390775"/>
            <a:chOff x="257" y="720"/>
            <a:chExt cx="5497" cy="1506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510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5.88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05556" name="Group 52"/>
          <p:cNvGrpSpPr>
            <a:grpSpLocks/>
          </p:cNvGrpSpPr>
          <p:nvPr/>
        </p:nvGrpSpPr>
        <p:grpSpPr bwMode="auto">
          <a:xfrm>
            <a:off x="1676400" y="3352800"/>
            <a:ext cx="5791200" cy="1254125"/>
            <a:chOff x="192" y="2396"/>
            <a:chExt cx="3648" cy="790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5538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44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50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Register Overhead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657600"/>
            <a:ext cx="8294687" cy="2774950"/>
          </a:xfrm>
        </p:spPr>
        <p:txBody>
          <a:bodyPr/>
          <a:lstStyle/>
          <a:p>
            <a:pPr lvl="1">
              <a:tabLst>
                <a:tab pos="3486150" algn="dec"/>
              </a:tabLst>
            </a:pPr>
            <a:r>
              <a:rPr lang="en-US"/>
              <a:t>As try to deepen pipeline, overhead of loading registers becomes more significant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Percentage of clock cycle spent loading register: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1-stage pipeline: 	6.25%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3-stage pipeline: 	16.67%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6-stage pipeline: 	28.57%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High speeds of modern processor designs obtained through very deep pipelining</a:t>
            </a:r>
          </a:p>
        </p:txBody>
      </p:sp>
      <p:grpSp>
        <p:nvGrpSpPr>
          <p:cNvPr id="407602" name="Group 50"/>
          <p:cNvGrpSpPr>
            <a:grpSpLocks/>
          </p:cNvGrpSpPr>
          <p:nvPr/>
        </p:nvGrpSpPr>
        <p:grpSpPr bwMode="auto">
          <a:xfrm>
            <a:off x="361950" y="1173163"/>
            <a:ext cx="8447088" cy="2284412"/>
            <a:chOff x="228" y="739"/>
            <a:chExt cx="5321" cy="1439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420 </a:t>
              </a:r>
              <a:r>
                <a:rPr lang="en-US" sz="1600" b="0" dirty="0" err="1">
                  <a:latin typeface="Arial" charset="0"/>
                </a:rPr>
                <a:t>ps</a:t>
              </a:r>
              <a:r>
                <a:rPr lang="en-US" sz="1600" b="0" dirty="0">
                  <a:latin typeface="Arial" charset="0"/>
                </a:rPr>
                <a:t>, Throughput = 14.29 </a:t>
              </a:r>
              <a:r>
                <a:rPr lang="en-US" sz="1600" b="0" dirty="0" smtClean="0">
                  <a:latin typeface="Arial" charset="0"/>
                </a:rPr>
                <a:t>GIPS</a:t>
              </a:r>
              <a:endParaRPr lang="en-US" sz="1600" b="0" dirty="0">
                <a:latin typeface="Arial" charset="0"/>
              </a:endParaRPr>
            </a:p>
          </p:txBody>
        </p:sp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20619</TotalTime>
  <Pages>8</Pages>
  <Words>2375</Words>
  <Application>Microsoft Macintosh PowerPoint</Application>
  <PresentationFormat>Custom</PresentationFormat>
  <Paragraphs>1302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fujitsu-99-02</vt:lpstr>
      <vt:lpstr>PowerPoint Presentation</vt:lpstr>
      <vt:lpstr>Overview</vt:lpstr>
      <vt:lpstr>Real-World Pipelines: Car Washes</vt:lpstr>
      <vt:lpstr>Computational Example</vt:lpstr>
      <vt:lpstr>3-Way Pipelined Version</vt:lpstr>
      <vt:lpstr>Pipeline Diagrams</vt:lpstr>
      <vt:lpstr>Operating a Pipeline</vt:lpstr>
      <vt:lpstr>Limitations: Nonuniform Delays</vt:lpstr>
      <vt:lpstr>Limitations: Register Overhead</vt:lpstr>
      <vt:lpstr>Data Dependencies</vt:lpstr>
      <vt:lpstr>Data Hazards</vt:lpstr>
      <vt:lpstr>Data Dependencies in Processors</vt:lpstr>
      <vt:lpstr>SEQ Hardware</vt:lpstr>
      <vt:lpstr>SEQ+ Hardware</vt:lpstr>
      <vt:lpstr>Adding Pipeline Registers</vt:lpstr>
      <vt:lpstr>Pipeline Stages</vt:lpstr>
      <vt:lpstr>PIPE- Hardware</vt:lpstr>
      <vt:lpstr>Signal Naming Conventions</vt:lpstr>
      <vt:lpstr>Feedback Paths</vt:lpstr>
      <vt:lpstr>Predicting the PC</vt:lpstr>
      <vt:lpstr>Our Prediction Strategy</vt:lpstr>
      <vt:lpstr>Recovering from PC Misprediction</vt:lpstr>
      <vt:lpstr>Pipeline Demonstration</vt:lpstr>
      <vt:lpstr>Data Dependencies: 3 Nop’s</vt:lpstr>
      <vt:lpstr>Data Dependencies: 2 Nop’s</vt:lpstr>
      <vt:lpstr>Data Dependencies: 1 Nop</vt:lpstr>
      <vt:lpstr>Data Dependencies: No Nop</vt:lpstr>
      <vt:lpstr>Branch Misprediction Example</vt:lpstr>
      <vt:lpstr>Branch Misprediction Trace</vt:lpstr>
      <vt:lpstr>Return Example</vt:lpstr>
      <vt:lpstr>Incorrect Return Example</vt:lpstr>
      <vt:lpstr>Pipeline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Randal Bryant</cp:lastModifiedBy>
  <cp:revision>89</cp:revision>
  <cp:lastPrinted>1999-02-26T14:55:35Z</cp:lastPrinted>
  <dcterms:created xsi:type="dcterms:W3CDTF">1998-03-03T17:17:57Z</dcterms:created>
  <dcterms:modified xsi:type="dcterms:W3CDTF">2015-08-11T15:34:07Z</dcterms:modified>
</cp:coreProperties>
</file>