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99E5A-8042-43F7-9C16-CFED2E6178BC}" v="39" dt="2018-09-20T16:42:03.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4C6D3-771B-455E-984B-D8F8B4BDFF33}" type="datetimeFigureOut">
              <a:rPr lang="en-CA"/>
              <a:t>2018-09-21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18068-F833-47BA-B1D3-D78694AEC7D5}" type="slidenum">
              <a:rPr lang="en-CA"/>
              <a:t>‹#›</a:t>
            </a:fld>
            <a:endParaRPr lang="en-US"/>
          </a:p>
        </p:txBody>
      </p:sp>
    </p:spTree>
    <p:extLst>
      <p:ext uri="{BB962C8B-B14F-4D97-AF65-F5344CB8AC3E}">
        <p14:creationId xmlns:p14="http://schemas.microsoft.com/office/powerpoint/2010/main" val="295526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ackaday.io/list/3611-arduino-project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adafruit.com/" TargetMode="External"/><Relationship Id="rId4" Type="http://schemas.openxmlformats.org/officeDocument/2006/relationships/hyperlink" Target="https://www.hackster.io/adafrui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tutorial.arduino1@gmail.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circuit is a series of connections between a power source, an object that uses the power and possibly other items to manipulate the electricity. </a:t>
            </a:r>
          </a:p>
          <a:p>
            <a:r>
              <a:rPr lang="en-US" dirty="0">
                <a:cs typeface="Calibri"/>
              </a:rPr>
              <a:t>Resistors bring the voltage down.</a:t>
            </a:r>
          </a:p>
          <a:p>
            <a:r>
              <a:rPr lang="en-US" dirty="0">
                <a:cs typeface="Calibri"/>
              </a:rPr>
              <a:t>Capacitors store a certain amount of energy and when activated they quickly release their energy</a:t>
            </a:r>
          </a:p>
          <a:p>
            <a:r>
              <a:rPr lang="en-US" dirty="0">
                <a:cs typeface="Calibri"/>
              </a:rPr>
              <a:t>Transistors store information and when a voltage is applied they can store different information.</a:t>
            </a:r>
          </a:p>
        </p:txBody>
      </p:sp>
      <p:sp>
        <p:nvSpPr>
          <p:cNvPr id="4" name="Slide Number Placeholder 3"/>
          <p:cNvSpPr>
            <a:spLocks noGrp="1"/>
          </p:cNvSpPr>
          <p:nvPr>
            <p:ph type="sldNum" sz="quarter" idx="5"/>
          </p:nvPr>
        </p:nvSpPr>
        <p:spPr/>
        <p:txBody>
          <a:bodyPr/>
          <a:lstStyle/>
          <a:p>
            <a:fld id="{A4518068-F833-47BA-B1D3-D78694AEC7D5}" type="slidenum">
              <a:rPr lang="en-CA"/>
              <a:t>2</a:t>
            </a:fld>
            <a:endParaRPr lang="en-US"/>
          </a:p>
        </p:txBody>
      </p:sp>
    </p:spTree>
    <p:extLst>
      <p:ext uri="{BB962C8B-B14F-4D97-AF65-F5344CB8AC3E}">
        <p14:creationId xmlns:p14="http://schemas.microsoft.com/office/powerpoint/2010/main" val="363094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TINKERCAD, click on CIRCUITS, open INTRO3</a:t>
            </a:r>
          </a:p>
          <a:p>
            <a:endParaRPr lang="en-US" dirty="0">
              <a:cs typeface="Calibri"/>
            </a:endParaRPr>
          </a:p>
          <a:p>
            <a:r>
              <a:rPr lang="en-US" dirty="0">
                <a:cs typeface="Calibri"/>
              </a:rPr>
              <a:t>Upload the code and you will see that the external LED will start blinking every second.</a:t>
            </a:r>
            <a:endParaRPr lang="en-US" dirty="0"/>
          </a:p>
          <a:p>
            <a:r>
              <a:rPr lang="en-US" dirty="0">
                <a:cs typeface="Calibri"/>
              </a:rPr>
              <a:t>In the code it says that the </a:t>
            </a:r>
            <a:r>
              <a:rPr lang="en-US" dirty="0" err="1">
                <a:cs typeface="Calibri"/>
              </a:rPr>
              <a:t>led</a:t>
            </a:r>
            <a:r>
              <a:rPr lang="en-US" dirty="0">
                <a:cs typeface="Calibri"/>
              </a:rPr>
              <a:t> will be on for one second and off for one second.</a:t>
            </a:r>
          </a:p>
          <a:p>
            <a:r>
              <a:rPr lang="en-US" dirty="0">
                <a:cs typeface="Calibri"/>
              </a:rPr>
              <a:t>This is where it says delay(1000).</a:t>
            </a:r>
          </a:p>
          <a:p>
            <a:r>
              <a:rPr lang="en-US" dirty="0">
                <a:cs typeface="Calibri"/>
              </a:rPr>
              <a:t>If you change that value it can either blink slower or faster. Try it out.</a:t>
            </a:r>
          </a:p>
          <a:p>
            <a:r>
              <a:rPr lang="en-US" dirty="0">
                <a:cs typeface="Calibri"/>
              </a:rPr>
              <a:t>Also try uploading fade. Again remember to change form LED_BUILTIN to LED and remember to add the code at the top to define LED. "const int LED = 6;"</a:t>
            </a: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2251612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Explain that the control signal for each LED has to be individual. The ground on the other hand will be the same as before. Show them the next slide with the circuit diagram.</a:t>
            </a: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1939423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TINKERCAD, click on CIRCUITS, open INTRO4</a:t>
            </a:r>
          </a:p>
          <a:p>
            <a:endParaRPr lang="en-US" dirty="0">
              <a:cs typeface="Calibri"/>
            </a:endParaRPr>
          </a:p>
          <a:p>
            <a:r>
              <a:rPr lang="en-US" dirty="0">
                <a:cs typeface="Calibri"/>
              </a:rPr>
              <a:t>Upload the code </a:t>
            </a:r>
            <a:r>
              <a:rPr lang="en-US" dirty="0" err="1">
                <a:cs typeface="Calibri"/>
              </a:rPr>
              <a:t>blink_multiLED</a:t>
            </a:r>
            <a:r>
              <a:rPr lang="en-US" dirty="0">
                <a:cs typeface="Calibri"/>
              </a:rPr>
              <a:t> and see how the LED's turn on consecutively.</a:t>
            </a:r>
            <a:endParaRPr lang="en-US"/>
          </a:p>
          <a:p>
            <a:r>
              <a:rPr lang="en-US" dirty="0">
                <a:cs typeface="Calibri"/>
              </a:rPr>
              <a:t>You can change the delay times and play around with how quickly the LED's work.</a:t>
            </a:r>
          </a:p>
          <a:p>
            <a:endParaRPr lang="en-US" dirty="0">
              <a:cs typeface="Calibri"/>
            </a:endParaRPr>
          </a:p>
          <a:p>
            <a:r>
              <a:rPr lang="en-US" dirty="0">
                <a:cs typeface="Calibri"/>
              </a:rPr>
              <a:t>Next upload </a:t>
            </a:r>
            <a:r>
              <a:rPr lang="en-US" dirty="0" err="1">
                <a:cs typeface="Calibri"/>
              </a:rPr>
              <a:t>blink_multiLED_return</a:t>
            </a:r>
            <a:r>
              <a:rPr lang="en-US" dirty="0">
                <a:cs typeface="Calibri"/>
              </a:rPr>
              <a:t> and see how this works.</a:t>
            </a:r>
          </a:p>
          <a:p>
            <a:r>
              <a:rPr lang="en-US" dirty="0">
                <a:cs typeface="Calibri"/>
              </a:rPr>
              <a:t>Again feel free to play around with the delay or even the order of </a:t>
            </a:r>
            <a:r>
              <a:rPr lang="en-US" dirty="0" err="1">
                <a:cs typeface="Calibri"/>
              </a:rPr>
              <a:t>leds</a:t>
            </a:r>
            <a:r>
              <a:rPr lang="en-US" dirty="0">
                <a:cs typeface="Calibri"/>
              </a:rPr>
              <a:t>.</a:t>
            </a: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134215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See what they are interested in and I can tailor future tutorials based around that.</a:t>
            </a: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96679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Arduinos are basically tiny computers that you can use to control anything that's physical like a motor, or an LED, so many different types of sensors, or so many other little electronics.</a:t>
            </a:r>
          </a:p>
          <a:p>
            <a:r>
              <a:rPr lang="en-US" dirty="0">
                <a:cs typeface="Calibri"/>
              </a:rPr>
              <a:t>(</a:t>
            </a:r>
            <a:r>
              <a:rPr lang="en-US" dirty="0" err="1">
                <a:cs typeface="Calibri"/>
              </a:rPr>
              <a:t>I.e</a:t>
            </a:r>
            <a:r>
              <a:rPr lang="en-US" dirty="0">
                <a:cs typeface="Calibri"/>
              </a:rPr>
              <a:t>, humidity sensors, temperature sensors, motion sensors, displays, speakers, and so many more)</a:t>
            </a:r>
          </a:p>
          <a:p>
            <a:r>
              <a:rPr lang="en-US" dirty="0">
                <a:cs typeface="Calibri"/>
              </a:rPr>
              <a:t>We use code to specifically control what we what the </a:t>
            </a:r>
            <a:r>
              <a:rPr lang="en-US" dirty="0" err="1">
                <a:cs typeface="Calibri"/>
              </a:rPr>
              <a:t>arduino</a:t>
            </a:r>
            <a:r>
              <a:rPr lang="en-US" dirty="0">
                <a:cs typeface="Calibri"/>
              </a:rPr>
              <a:t> to do. In these tutorials for the most part we will give you the code for you to use. </a:t>
            </a:r>
          </a:p>
          <a:p>
            <a:r>
              <a:rPr lang="en-US" dirty="0">
                <a:cs typeface="Calibri"/>
              </a:rPr>
              <a:t>The code is very simple to learn and we will do a brief tutorial on this in a future lecture.</a:t>
            </a:r>
          </a:p>
          <a:p>
            <a:r>
              <a:rPr lang="en-US" dirty="0">
                <a:cs typeface="Calibri"/>
              </a:rPr>
              <a:t>There are so many examples online for any and everything you could want </a:t>
            </a:r>
            <a:r>
              <a:rPr lang="en-US" dirty="0" err="1">
                <a:cs typeface="Calibri"/>
              </a:rPr>
              <a:t>ot</a:t>
            </a:r>
            <a:r>
              <a:rPr lang="en-US" dirty="0">
                <a:cs typeface="Calibri"/>
              </a:rPr>
              <a:t> do.</a:t>
            </a:r>
          </a:p>
          <a:p>
            <a:r>
              <a:rPr lang="en-US" dirty="0">
                <a:cs typeface="Calibri"/>
              </a:rPr>
              <a:t>The way the </a:t>
            </a:r>
            <a:r>
              <a:rPr lang="en-US" dirty="0" err="1">
                <a:cs typeface="Calibri"/>
              </a:rPr>
              <a:t>arduino</a:t>
            </a:r>
            <a:r>
              <a:rPr lang="en-US" dirty="0">
                <a:cs typeface="Calibri"/>
              </a:rPr>
              <a:t> controls the physical systems is by sending a particular voltage at a particular time and this informs the system to do a particular task</a:t>
            </a:r>
          </a:p>
          <a:p>
            <a:r>
              <a:rPr lang="en-US" dirty="0">
                <a:cs typeface="Calibri"/>
              </a:rPr>
              <a:t>There are other boards like this such as raspberry pi's and </a:t>
            </a:r>
            <a:r>
              <a:rPr lang="en-US" dirty="0" err="1">
                <a:cs typeface="Calibri"/>
              </a:rPr>
              <a:t>upboards</a:t>
            </a:r>
            <a:r>
              <a:rPr lang="en-US" dirty="0">
                <a:cs typeface="Calibri"/>
              </a:rPr>
              <a:t> and </a:t>
            </a:r>
            <a:r>
              <a:rPr lang="en-US" dirty="0" err="1">
                <a:cs typeface="Calibri"/>
              </a:rPr>
              <a:t>beaglebones</a:t>
            </a:r>
            <a:r>
              <a:rPr lang="en-US" dirty="0">
                <a:cs typeface="Calibri"/>
              </a:rPr>
              <a:t>, but for the purposes of this tutorial, we will use </a:t>
            </a:r>
            <a:r>
              <a:rPr lang="en-US" dirty="0" err="1">
                <a:cs typeface="Calibri"/>
              </a:rPr>
              <a:t>arduinos</a:t>
            </a:r>
            <a:r>
              <a:rPr lang="en-US" dirty="0">
                <a:cs typeface="Calibri"/>
              </a:rPr>
              <a:t>.</a:t>
            </a:r>
          </a:p>
          <a:p>
            <a:endParaRPr lang="en-US" dirty="0">
              <a:cs typeface="Calibri"/>
            </a:endParaRPr>
          </a:p>
          <a:p>
            <a:r>
              <a:rPr lang="en-US" dirty="0">
                <a:cs typeface="Calibri"/>
              </a:rPr>
              <a:t>Check out </a:t>
            </a:r>
            <a:r>
              <a:rPr lang="en-US" dirty="0">
                <a:hlinkClick r:id="rId3"/>
              </a:rPr>
              <a:t>https://hackaday.io/list/3611-arduino-projects</a:t>
            </a:r>
            <a:endParaRPr lang="en-US" dirty="0">
              <a:cs typeface="Calibri"/>
              <a:hlinkClick r:id="rId3"/>
            </a:endParaRPr>
          </a:p>
          <a:p>
            <a:r>
              <a:rPr lang="en-US" dirty="0">
                <a:hlinkClick r:id="rId4"/>
              </a:rPr>
              <a:t>https://www.hackster.io/adafruit</a:t>
            </a:r>
          </a:p>
          <a:p>
            <a:r>
              <a:rPr lang="en-US" dirty="0"/>
              <a:t>And for more projects with </a:t>
            </a:r>
            <a:r>
              <a:rPr lang="en-US" dirty="0" err="1"/>
              <a:t>arduinos</a:t>
            </a:r>
            <a:r>
              <a:rPr lang="en-US" dirty="0">
                <a:cs typeface="Calibri"/>
              </a:rPr>
              <a:t> and tutorials check out </a:t>
            </a:r>
            <a:r>
              <a:rPr lang="en-US" dirty="0">
                <a:hlinkClick r:id="rId5"/>
              </a:rPr>
              <a:t>https://www.adafruit.com/</a:t>
            </a:r>
            <a:endParaRPr lang="en-US" dirty="0">
              <a:cs typeface="Calibri"/>
              <a:hlinkClick r:id="rId5"/>
            </a:endParaRPr>
          </a:p>
          <a:p>
            <a:endParaRPr lang="en-US" dirty="0">
              <a:cs typeface="Calibri"/>
            </a:endParaRP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351375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There are 5 main types of pins on the </a:t>
            </a:r>
            <a:r>
              <a:rPr lang="en-US" dirty="0" err="1">
                <a:cs typeface="Calibri"/>
              </a:rPr>
              <a:t>arduino</a:t>
            </a:r>
            <a:r>
              <a:rPr lang="en-US" dirty="0">
                <a:cs typeface="Calibri"/>
              </a:rPr>
              <a:t>.</a:t>
            </a:r>
          </a:p>
          <a:p>
            <a:r>
              <a:rPr lang="en-US" dirty="0">
                <a:cs typeface="Calibri"/>
              </a:rPr>
              <a:t>1. The Digital Voltage Pins- These pins can either send 0 Volts (LOW) or can send 3.3 Volts (HIGH), or in other words, can either turn something on or off. There are ways to send voltages in between but we don't need to worry about that for now. These are the pins labelled with just the numbers.</a:t>
            </a:r>
          </a:p>
          <a:p>
            <a:r>
              <a:rPr lang="en-US" dirty="0">
                <a:cs typeface="Calibri"/>
              </a:rPr>
              <a:t>2. Then there are analog pins which can send any voltage between 0 Volts and 3.3 Volts. This way we can specifically control a particular object. These are the pins with A0 A1 A2 and so on.</a:t>
            </a:r>
          </a:p>
          <a:p>
            <a:r>
              <a:rPr lang="en-US" dirty="0">
                <a:cs typeface="Calibri"/>
              </a:rPr>
              <a:t>3. The power pins are the pins labelled 3.3V, 5V, GND. They provide power to whatever that needs direct power.</a:t>
            </a:r>
          </a:p>
          <a:p>
            <a:r>
              <a:rPr lang="en-US" dirty="0">
                <a:cs typeface="Calibri"/>
              </a:rPr>
              <a:t>4. The communications pins send data between devices. We won’t use those in the series of these tutorials. These are the pins labelled </a:t>
            </a:r>
            <a:r>
              <a:rPr lang="en-US" dirty="0" err="1">
                <a:cs typeface="Calibri"/>
              </a:rPr>
              <a:t>rx</a:t>
            </a:r>
            <a:r>
              <a:rPr lang="en-US" dirty="0">
                <a:cs typeface="Calibri"/>
              </a:rPr>
              <a:t> and </a:t>
            </a:r>
            <a:r>
              <a:rPr lang="en-US" dirty="0" err="1">
                <a:cs typeface="Calibri"/>
              </a:rPr>
              <a:t>tx</a:t>
            </a:r>
          </a:p>
          <a:p>
            <a:r>
              <a:rPr lang="en-US" dirty="0">
                <a:cs typeface="Calibri"/>
              </a:rPr>
              <a:t>5. ADC/ DAC or Analog-Digital Converter and Digital-Analog </a:t>
            </a:r>
            <a:r>
              <a:rPr lang="en-US" dirty="0" err="1">
                <a:cs typeface="Calibri"/>
              </a:rPr>
              <a:t>COnverter</a:t>
            </a:r>
            <a:r>
              <a:rPr lang="en-US" dirty="0">
                <a:cs typeface="Calibri"/>
              </a:rPr>
              <a:t>. These pins convert between the two using some special knowledge on the board's part.</a:t>
            </a:r>
          </a:p>
          <a:p>
            <a:endParaRPr lang="en-US" dirty="0">
              <a:cs typeface="Calibri"/>
            </a:endParaRP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351680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Login: </a:t>
            </a:r>
            <a:r>
              <a:rPr lang="en-US" dirty="0">
                <a:cs typeface="Calibri"/>
                <a:hlinkClick r:id="rId3"/>
              </a:rPr>
              <a:t>tutorial.arduino1@gmail.com</a:t>
            </a:r>
          </a:p>
          <a:p>
            <a:r>
              <a:rPr lang="en-US" dirty="0">
                <a:cs typeface="Calibri"/>
              </a:rPr>
              <a:t>Password: aberdeen_hall1</a:t>
            </a:r>
          </a:p>
          <a:p>
            <a:endParaRPr lang="en-US" dirty="0">
              <a:cs typeface="Calibri"/>
            </a:endParaRPr>
          </a:p>
          <a:p>
            <a:r>
              <a:rPr lang="en-US" dirty="0">
                <a:cs typeface="Calibri"/>
              </a:rPr>
              <a:t>It would be nice if they could all have an account to play around with. Then they could experiment with circuit simulations. Plus it is also good for 3d design. If not use this account and show them how a circuit works.</a:t>
            </a:r>
          </a:p>
        </p:txBody>
      </p:sp>
      <p:sp>
        <p:nvSpPr>
          <p:cNvPr id="4" name="Slide Number Placeholder 3"/>
          <p:cNvSpPr>
            <a:spLocks noGrp="1"/>
          </p:cNvSpPr>
          <p:nvPr>
            <p:ph type="sldNum" sz="quarter" idx="5"/>
          </p:nvPr>
        </p:nvSpPr>
        <p:spPr/>
        <p:txBody>
          <a:bodyPr/>
          <a:lstStyle/>
          <a:p>
            <a:fld id="{A4518068-F833-47BA-B1D3-D78694AEC7D5}" type="slidenum">
              <a:rPr lang="en-CA"/>
              <a:t>5</a:t>
            </a:fld>
            <a:endParaRPr lang="en-US"/>
          </a:p>
        </p:txBody>
      </p:sp>
    </p:spTree>
    <p:extLst>
      <p:ext uri="{BB962C8B-B14F-4D97-AF65-F5344CB8AC3E}">
        <p14:creationId xmlns:p14="http://schemas.microsoft.com/office/powerpoint/2010/main" val="404874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case we will power the circuit with the 5V power supply.</a:t>
            </a:r>
          </a:p>
          <a:p>
            <a:r>
              <a:rPr lang="en-US" dirty="0">
                <a:cs typeface="Calibri"/>
              </a:rPr>
              <a:t>The led takes 2.5V, if we put too much, the LED will break so we must use a resistor to bring the voltage down. LED's have something called polarity. This means that electricity has to flow in a particular direction. The positive side of the LED (the bent leg, the longer side), and the negative side (the shorter, straight leg). Electricity must flow from the positive voltage through the positive side of the resistor to the negative side and then to the negative voltage.</a:t>
            </a:r>
          </a:p>
          <a:p>
            <a:r>
              <a:rPr lang="en-US" dirty="0">
                <a:cs typeface="Calibri"/>
              </a:rPr>
              <a:t>One special thing about resistors is that it doesn’t matter which way you place them. It will work either way. The term for this is called nonpolar.</a:t>
            </a:r>
          </a:p>
          <a:p>
            <a:r>
              <a:rPr lang="en-US" dirty="0">
                <a:cs typeface="Calibri"/>
              </a:rPr>
              <a:t>The resistor in this case is 1milliOhm. This value is not important for right now, but it means that the LED will get the appropriate amount of voltage.</a:t>
            </a:r>
          </a:p>
          <a:p>
            <a:endParaRPr lang="en-US" dirty="0">
              <a:cs typeface="Calibri"/>
            </a:endParaRPr>
          </a:p>
          <a:p>
            <a:endParaRPr lang="en-US" dirty="0">
              <a:cs typeface="Calibri"/>
            </a:endParaRPr>
          </a:p>
          <a:p>
            <a:r>
              <a:rPr lang="en-US" dirty="0">
                <a:cs typeface="Calibri"/>
              </a:rPr>
              <a:t>What is a breadboard and how does it work.</a:t>
            </a:r>
          </a:p>
          <a:p>
            <a:r>
              <a:rPr lang="en-US" dirty="0">
                <a:cs typeface="Calibri"/>
              </a:rPr>
              <a:t>The bread board allows us to create circuits without having to make them permanent. Allows us to prototype it so that we can change it if something doesn’t work.</a:t>
            </a:r>
          </a:p>
          <a:p>
            <a:r>
              <a:rPr lang="en-US" dirty="0">
                <a:cs typeface="Calibri"/>
              </a:rPr>
              <a:t>The two parts.</a:t>
            </a:r>
          </a:p>
          <a:p>
            <a:r>
              <a:rPr lang="en-US" dirty="0">
                <a:cs typeface="Calibri"/>
              </a:rPr>
              <a:t>1. The power bus.</a:t>
            </a:r>
          </a:p>
          <a:p>
            <a:r>
              <a:rPr lang="en-US" dirty="0">
                <a:cs typeface="Calibri"/>
              </a:rPr>
              <a:t>- The power bus are the two columns that run on the side. The red and blue lines mark them. The red is for the positive voltage, and the blue is for the negative.</a:t>
            </a:r>
          </a:p>
          <a:p>
            <a:r>
              <a:rPr lang="en-US" dirty="0">
                <a:cs typeface="Calibri"/>
              </a:rPr>
              <a:t>In this section, a copper plate runs along the length of each column so that all along the column, there is the same voltage. This means that every row is connected, but the individual columns are isolated.</a:t>
            </a:r>
          </a:p>
          <a:p>
            <a:r>
              <a:rPr lang="en-US" dirty="0">
                <a:cs typeface="Calibri"/>
              </a:rPr>
              <a:t>In the middle section, the circuit section, each row is connected by a copper plate. This means that each  row is connected to itself, but one row and another are isolated.</a:t>
            </a:r>
          </a:p>
          <a:p>
            <a:endParaRPr lang="en-US" dirty="0">
              <a:cs typeface="Calibri"/>
            </a:endParaRPr>
          </a:p>
          <a:p>
            <a:r>
              <a:rPr lang="en-US" dirty="0">
                <a:cs typeface="Calibri"/>
              </a:rPr>
              <a:t>OPEN TINKERCAD, click on CIRCUITS, open INTRO1</a:t>
            </a:r>
          </a:p>
          <a:p>
            <a:endParaRPr lang="en-US" dirty="0">
              <a:cs typeface="Calibri"/>
            </a:endParaRPr>
          </a:p>
          <a:p>
            <a:r>
              <a:rPr lang="en-US" dirty="0">
                <a:cs typeface="Calibri"/>
              </a:rPr>
              <a:t>Let's create our first circuit.</a:t>
            </a:r>
          </a:p>
          <a:p>
            <a:r>
              <a:rPr lang="en-US" dirty="0">
                <a:cs typeface="Calibri"/>
              </a:rPr>
              <a:t>1. Connect the 5V pin on the </a:t>
            </a:r>
            <a:r>
              <a:rPr lang="en-US" dirty="0" err="1">
                <a:cs typeface="Calibri"/>
              </a:rPr>
              <a:t>arduino</a:t>
            </a:r>
            <a:r>
              <a:rPr lang="en-US" dirty="0">
                <a:cs typeface="Calibri"/>
              </a:rPr>
              <a:t> to the </a:t>
            </a:r>
            <a:r>
              <a:rPr lang="en-US" dirty="0" err="1">
                <a:cs typeface="Calibri"/>
              </a:rPr>
              <a:t>positve</a:t>
            </a:r>
            <a:r>
              <a:rPr lang="en-US" dirty="0">
                <a:cs typeface="Calibri"/>
              </a:rPr>
              <a:t> side of the power bus.</a:t>
            </a:r>
          </a:p>
          <a:p>
            <a:r>
              <a:rPr lang="en-US" dirty="0">
                <a:cs typeface="Calibri"/>
              </a:rPr>
              <a:t>2. Connect the GND pin on the </a:t>
            </a:r>
            <a:r>
              <a:rPr lang="en-US" dirty="0" err="1">
                <a:cs typeface="Calibri"/>
              </a:rPr>
              <a:t>arduino</a:t>
            </a:r>
            <a:r>
              <a:rPr lang="en-US" dirty="0">
                <a:cs typeface="Calibri"/>
              </a:rPr>
              <a:t> to the negative side of the power bus. Now our breadboard has power.</a:t>
            </a:r>
          </a:p>
          <a:p>
            <a:r>
              <a:rPr lang="en-US" dirty="0">
                <a:cs typeface="Calibri"/>
              </a:rPr>
              <a:t>3. Place a wire from the positive bus to one of the rows (15)</a:t>
            </a:r>
          </a:p>
          <a:p>
            <a:r>
              <a:rPr lang="en-US" dirty="0">
                <a:cs typeface="Calibri"/>
              </a:rPr>
              <a:t>4. Take a resistor and place one end on the same row as the wire placed previously (15). Connect the other side to a different row. (20)</a:t>
            </a:r>
          </a:p>
          <a:p>
            <a:r>
              <a:rPr lang="en-US" dirty="0">
                <a:cs typeface="Calibri"/>
              </a:rPr>
              <a:t>5. Take the positive side of the LED and connect it to the same row as the resistor (20), and then connect the negative side to a different row (23).</a:t>
            </a:r>
          </a:p>
          <a:p>
            <a:r>
              <a:rPr lang="en-US" dirty="0">
                <a:cs typeface="Calibri"/>
              </a:rPr>
              <a:t>6. Connect a wire from the negative side of the LED (23) to the negative voltage .</a:t>
            </a:r>
          </a:p>
          <a:p>
            <a:endParaRPr lang="en-US" dirty="0">
              <a:cs typeface="Calibri"/>
            </a:endParaRPr>
          </a:p>
          <a:p>
            <a:r>
              <a:rPr lang="en-US" dirty="0">
                <a:cs typeface="Calibri"/>
              </a:rPr>
              <a:t>This should have powered up the LED. This is the basic steps to make an LED work. Now we can play around with this.</a:t>
            </a:r>
          </a:p>
        </p:txBody>
      </p:sp>
      <p:sp>
        <p:nvSpPr>
          <p:cNvPr id="4" name="Slide Number Placeholder 3"/>
          <p:cNvSpPr>
            <a:spLocks noGrp="1"/>
          </p:cNvSpPr>
          <p:nvPr>
            <p:ph type="sldNum" sz="quarter" idx="5"/>
          </p:nvPr>
        </p:nvSpPr>
        <p:spPr/>
        <p:txBody>
          <a:bodyPr/>
          <a:lstStyle/>
          <a:p>
            <a:fld id="{A4518068-F833-47BA-B1D3-D78694AEC7D5}" type="slidenum">
              <a:rPr lang="en-CA"/>
              <a:t>6</a:t>
            </a:fld>
            <a:endParaRPr lang="en-US"/>
          </a:p>
        </p:txBody>
      </p:sp>
    </p:spTree>
    <p:extLst>
      <p:ext uri="{BB962C8B-B14F-4D97-AF65-F5344CB8AC3E}">
        <p14:creationId xmlns:p14="http://schemas.microsoft.com/office/powerpoint/2010/main" val="164136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TINKERCAD, click on CIRCUITS, open INTRO2</a:t>
            </a:r>
          </a:p>
          <a:p>
            <a:endParaRPr lang="en-US" dirty="0">
              <a:cs typeface="Calibri"/>
            </a:endParaRPr>
          </a:p>
          <a:p>
            <a:r>
              <a:rPr lang="en-US" dirty="0">
                <a:cs typeface="Calibri"/>
              </a:rPr>
              <a:t>Buttons work by allowing the voltage through or not.</a:t>
            </a:r>
            <a:endParaRPr lang="en-US" dirty="0"/>
          </a:p>
          <a:p>
            <a:r>
              <a:rPr lang="en-US" dirty="0">
                <a:cs typeface="Calibri"/>
              </a:rPr>
              <a:t>To add a button to the circuit, we must place the button in series (in the same line of voltage) as the rest of the LED. </a:t>
            </a:r>
          </a:p>
          <a:p>
            <a:r>
              <a:rPr lang="en-US" dirty="0">
                <a:cs typeface="Calibri"/>
              </a:rPr>
              <a:t>And then connect it the normal way that we would.</a:t>
            </a: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175199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More examples of basic LED circuits</a:t>
            </a:r>
          </a:p>
          <a:p>
            <a:endParaRPr lang="en-US" dirty="0">
              <a:cs typeface="Calibri"/>
            </a:endParaRPr>
          </a:p>
          <a:p>
            <a:r>
              <a:rPr lang="en-US" dirty="0"/>
              <a:t>OPEN TINKERCAD, click on CIRCUITS, open INTRO2</a:t>
            </a:r>
            <a:endParaRPr lang="en-US" dirty="0">
              <a:cs typeface="Calibri"/>
            </a:endParaRPr>
          </a:p>
          <a:p>
            <a:r>
              <a:rPr lang="en-US" dirty="0">
                <a:cs typeface="Calibri"/>
              </a:rPr>
              <a:t>Show them a tutorial using the power supply and what happens if we provide too much power.</a:t>
            </a:r>
          </a:p>
          <a:p>
            <a:r>
              <a:rPr lang="en-US" dirty="0">
                <a:cs typeface="Calibri"/>
              </a:rPr>
              <a:t>Also show them what happens when a variable resistor is introduced.</a:t>
            </a:r>
          </a:p>
          <a:p>
            <a:r>
              <a:rPr lang="en-US" dirty="0">
                <a:cs typeface="Calibri"/>
              </a:rPr>
              <a:t>Or what if there are two LED's in series</a:t>
            </a: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115926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 Start the program</a:t>
            </a:r>
          </a:p>
          <a:p>
            <a:r>
              <a:rPr lang="en-US" dirty="0">
                <a:cs typeface="Calibri"/>
              </a:rPr>
              <a:t>2. Click on file, go to examples, basic, blink</a:t>
            </a:r>
          </a:p>
          <a:p>
            <a:r>
              <a:rPr lang="en-US" dirty="0">
                <a:cs typeface="Calibri"/>
              </a:rPr>
              <a:t>3.Connect the board to the computer and upload the code.</a:t>
            </a:r>
          </a:p>
          <a:p>
            <a:r>
              <a:rPr lang="en-US" dirty="0">
                <a:cs typeface="Calibri"/>
              </a:rPr>
              <a:t>If you do this, the light on the board itself will blink.</a:t>
            </a:r>
          </a:p>
          <a:p>
            <a:r>
              <a:rPr lang="en-US" dirty="0">
                <a:cs typeface="Calibri"/>
              </a:rPr>
              <a:t>Now to make your LED blink</a:t>
            </a:r>
          </a:p>
          <a:p>
            <a:endParaRPr lang="en-US" dirty="0">
              <a:cs typeface="Calibri"/>
            </a:endParaRP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1432736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const int LED = 6; goes above all the other code. Remember to not capitalize const.</a:t>
            </a:r>
          </a:p>
          <a:p>
            <a:r>
              <a:rPr lang="en-US" dirty="0">
                <a:cs typeface="Calibri"/>
              </a:rPr>
              <a:t>Make sure that there is the semi colon after the command. IT WILL NOT WORK WITHOUT IT.</a:t>
            </a:r>
          </a:p>
          <a:p>
            <a:r>
              <a:rPr lang="en-US" dirty="0">
                <a:cs typeface="Calibri"/>
              </a:rPr>
              <a:t>Remember to change the LED_BUILTIN in the code to LED</a:t>
            </a:r>
          </a:p>
        </p:txBody>
      </p:sp>
      <p:sp>
        <p:nvSpPr>
          <p:cNvPr id="4" name="Slide Number Placeholder 3"/>
          <p:cNvSpPr>
            <a:spLocks noGrp="1"/>
          </p:cNvSpPr>
          <p:nvPr>
            <p:ph type="sldNum" sz="quarter" idx="5"/>
          </p:nvPr>
        </p:nvSpPr>
        <p:spPr/>
        <p:txBody>
          <a:bodyPr/>
          <a:lstStyle/>
          <a:p>
            <a:fld id="{A4518068-F833-47BA-B1D3-D78694AEC7D5}" type="slidenum">
              <a:rPr lang="en-CA"/>
              <a:t>‹#›</a:t>
            </a:fld>
            <a:endParaRPr lang="en-US"/>
          </a:p>
        </p:txBody>
      </p:sp>
    </p:spTree>
    <p:extLst>
      <p:ext uri="{BB962C8B-B14F-4D97-AF65-F5344CB8AC3E}">
        <p14:creationId xmlns:p14="http://schemas.microsoft.com/office/powerpoint/2010/main" val="1670966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C71CAF9-4461-454A-B702-D536C377575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231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12565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93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71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8722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241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283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56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114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38953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708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253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16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45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26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76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3486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FA7AC5-6045-4418-8E60-F48788734473}" type="datetimeFigureOut">
              <a:rPr lang="en-US" smtClean="0"/>
              <a:t>9/21/2018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01425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Introduction to Circuits and Arduinos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0F08-8C57-4656-AD4E-CC6DDEEA57A3}"/>
              </a:ext>
            </a:extLst>
          </p:cNvPr>
          <p:cNvSpPr>
            <a:spLocks noGrp="1"/>
          </p:cNvSpPr>
          <p:nvPr>
            <p:ph type="title"/>
          </p:nvPr>
        </p:nvSpPr>
        <p:spPr/>
        <p:txBody>
          <a:bodyPr/>
          <a:lstStyle/>
          <a:p>
            <a:r>
              <a:rPr lang="en-US" dirty="0"/>
              <a:t>Making an External LED blink</a:t>
            </a:r>
          </a:p>
        </p:txBody>
      </p:sp>
      <p:sp>
        <p:nvSpPr>
          <p:cNvPr id="3" name="Content Placeholder 2">
            <a:extLst>
              <a:ext uri="{FF2B5EF4-FFF2-40B4-BE49-F238E27FC236}">
                <a16:creationId xmlns:a16="http://schemas.microsoft.com/office/drawing/2014/main" id="{2832826C-B4C8-461C-88BE-18BF90608C3B}"/>
              </a:ext>
            </a:extLst>
          </p:cNvPr>
          <p:cNvSpPr>
            <a:spLocks noGrp="1"/>
          </p:cNvSpPr>
          <p:nvPr>
            <p:ph idx="1"/>
          </p:nvPr>
        </p:nvSpPr>
        <p:spPr/>
        <p:txBody>
          <a:bodyPr/>
          <a:lstStyle/>
          <a:p>
            <a:r>
              <a:rPr lang="en-US" dirty="0"/>
              <a:t>To the code add:</a:t>
            </a:r>
          </a:p>
          <a:p>
            <a:r>
              <a:rPr lang="en-US" dirty="0"/>
              <a:t>"const int LED = 6;"</a:t>
            </a:r>
          </a:p>
          <a:p>
            <a:r>
              <a:rPr lang="en-US" dirty="0"/>
              <a:t>Where it says </a:t>
            </a:r>
            <a:r>
              <a:rPr lang="en-US" dirty="0" err="1"/>
              <a:t>pinMode</a:t>
            </a:r>
            <a:r>
              <a:rPr lang="en-US" dirty="0"/>
              <a:t>(LED_BUILTIN,OUTPUT), change the LED_BUILTIN to LED</a:t>
            </a:r>
          </a:p>
          <a:p>
            <a:r>
              <a:rPr lang="en-US" dirty="0"/>
              <a:t>Do that everywhere else it says LED_BUILTIN</a:t>
            </a:r>
          </a:p>
        </p:txBody>
      </p:sp>
    </p:spTree>
    <p:extLst>
      <p:ext uri="{BB962C8B-B14F-4D97-AF65-F5344CB8AC3E}">
        <p14:creationId xmlns:p14="http://schemas.microsoft.com/office/powerpoint/2010/main" val="3949468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8B64-17EE-45DF-94BD-5481E346C86D}"/>
              </a:ext>
            </a:extLst>
          </p:cNvPr>
          <p:cNvSpPr>
            <a:spLocks noGrp="1"/>
          </p:cNvSpPr>
          <p:nvPr>
            <p:ph type="title"/>
          </p:nvPr>
        </p:nvSpPr>
        <p:spPr/>
        <p:txBody>
          <a:bodyPr/>
          <a:lstStyle/>
          <a:p>
            <a:r>
              <a:rPr lang="en-US" dirty="0"/>
              <a:t>What the code will look like</a:t>
            </a:r>
          </a:p>
        </p:txBody>
      </p:sp>
      <p:pic>
        <p:nvPicPr>
          <p:cNvPr id="4" name="Picture 4" descr="A screenshot of a cell phone&#10;&#10;Description generated with very high confidence">
            <a:extLst>
              <a:ext uri="{FF2B5EF4-FFF2-40B4-BE49-F238E27FC236}">
                <a16:creationId xmlns:a16="http://schemas.microsoft.com/office/drawing/2014/main" id="{5FA1BFAC-071E-4FD5-B055-6CF1D400F89F}"/>
              </a:ext>
            </a:extLst>
          </p:cNvPr>
          <p:cNvPicPr>
            <a:picLocks noGrp="1" noChangeAspect="1"/>
          </p:cNvPicPr>
          <p:nvPr>
            <p:ph idx="1"/>
          </p:nvPr>
        </p:nvPicPr>
        <p:blipFill>
          <a:blip r:embed="rId2"/>
          <a:stretch>
            <a:fillRect/>
          </a:stretch>
        </p:blipFill>
        <p:spPr>
          <a:xfrm>
            <a:off x="1656204" y="2692460"/>
            <a:ext cx="9043565" cy="3240790"/>
          </a:xfrm>
          <a:prstGeom prst="rect">
            <a:avLst/>
          </a:prstGeom>
        </p:spPr>
      </p:pic>
    </p:spTree>
    <p:extLst>
      <p:ext uri="{BB962C8B-B14F-4D97-AF65-F5344CB8AC3E}">
        <p14:creationId xmlns:p14="http://schemas.microsoft.com/office/powerpoint/2010/main" val="152046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948E-759C-41F2-83E3-D6038A03A241}"/>
              </a:ext>
            </a:extLst>
          </p:cNvPr>
          <p:cNvSpPr>
            <a:spLocks noGrp="1"/>
          </p:cNvSpPr>
          <p:nvPr>
            <p:ph type="title"/>
          </p:nvPr>
        </p:nvSpPr>
        <p:spPr/>
        <p:txBody>
          <a:bodyPr/>
          <a:lstStyle/>
          <a:p>
            <a:r>
              <a:rPr lang="en-US" dirty="0"/>
              <a:t>New Circuit</a:t>
            </a:r>
          </a:p>
        </p:txBody>
      </p:sp>
      <p:pic>
        <p:nvPicPr>
          <p:cNvPr id="4" name="Picture 4" descr="A circuit board&#10;&#10;Description generated with high confidence">
            <a:extLst>
              <a:ext uri="{FF2B5EF4-FFF2-40B4-BE49-F238E27FC236}">
                <a16:creationId xmlns:a16="http://schemas.microsoft.com/office/drawing/2014/main" id="{AB4B5546-7F7E-48D0-BC0B-CA3BE9DC7E36}"/>
              </a:ext>
            </a:extLst>
          </p:cNvPr>
          <p:cNvPicPr>
            <a:picLocks noGrp="1" noChangeAspect="1"/>
          </p:cNvPicPr>
          <p:nvPr>
            <p:ph idx="1"/>
          </p:nvPr>
        </p:nvPicPr>
        <p:blipFill>
          <a:blip r:embed="rId3"/>
          <a:stretch>
            <a:fillRect/>
          </a:stretch>
        </p:blipFill>
        <p:spPr>
          <a:xfrm>
            <a:off x="3550506" y="2634097"/>
            <a:ext cx="5187443" cy="3318936"/>
          </a:xfrm>
          <a:prstGeom prst="rect">
            <a:avLst/>
          </a:prstGeom>
        </p:spPr>
      </p:pic>
    </p:spTree>
    <p:extLst>
      <p:ext uri="{BB962C8B-B14F-4D97-AF65-F5344CB8AC3E}">
        <p14:creationId xmlns:p14="http://schemas.microsoft.com/office/powerpoint/2010/main" val="150586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A0ED-EDD6-477B-8101-9B4A7236CF82}"/>
              </a:ext>
            </a:extLst>
          </p:cNvPr>
          <p:cNvSpPr>
            <a:spLocks noGrp="1"/>
          </p:cNvSpPr>
          <p:nvPr>
            <p:ph type="title"/>
          </p:nvPr>
        </p:nvSpPr>
        <p:spPr/>
        <p:txBody>
          <a:bodyPr/>
          <a:lstStyle/>
          <a:p>
            <a:r>
              <a:rPr lang="en-US" dirty="0"/>
              <a:t>Controlling Multiple LED's</a:t>
            </a:r>
          </a:p>
        </p:txBody>
      </p:sp>
      <p:sp>
        <p:nvSpPr>
          <p:cNvPr id="3" name="Content Placeholder 2">
            <a:extLst>
              <a:ext uri="{FF2B5EF4-FFF2-40B4-BE49-F238E27FC236}">
                <a16:creationId xmlns:a16="http://schemas.microsoft.com/office/drawing/2014/main" id="{F12B5006-CF96-4C0D-9D90-7DE52C6F526B}"/>
              </a:ext>
            </a:extLst>
          </p:cNvPr>
          <p:cNvSpPr>
            <a:spLocks noGrp="1"/>
          </p:cNvSpPr>
          <p:nvPr>
            <p:ph idx="1"/>
          </p:nvPr>
        </p:nvSpPr>
        <p:spPr/>
        <p:txBody>
          <a:bodyPr/>
          <a:lstStyle/>
          <a:p>
            <a:r>
              <a:rPr lang="en-US" dirty="0"/>
              <a:t>This is just extending what we did to multiple LED's.</a:t>
            </a:r>
          </a:p>
          <a:p>
            <a:r>
              <a:rPr lang="en-US" dirty="0"/>
              <a:t>The positive voltage in this case will come from one the </a:t>
            </a:r>
            <a:r>
              <a:rPr lang="en-US" dirty="0" err="1"/>
              <a:t>the</a:t>
            </a:r>
            <a:r>
              <a:rPr lang="en-US" dirty="0"/>
              <a:t> digital voltage pins. These are the ones that are just numbers.</a:t>
            </a:r>
          </a:p>
          <a:p>
            <a:r>
              <a:rPr lang="en-US" dirty="0"/>
              <a:t>The ground will be common for all of them</a:t>
            </a:r>
          </a:p>
        </p:txBody>
      </p:sp>
    </p:spTree>
    <p:extLst>
      <p:ext uri="{BB962C8B-B14F-4D97-AF65-F5344CB8AC3E}">
        <p14:creationId xmlns:p14="http://schemas.microsoft.com/office/powerpoint/2010/main" val="167665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ircuit board&#10;&#10;Description generated with very high confidence">
            <a:extLst>
              <a:ext uri="{FF2B5EF4-FFF2-40B4-BE49-F238E27FC236}">
                <a16:creationId xmlns:a16="http://schemas.microsoft.com/office/drawing/2014/main" id="{72C0E50C-44A1-4DE0-84AC-411845C4FF8E}"/>
              </a:ext>
            </a:extLst>
          </p:cNvPr>
          <p:cNvPicPr>
            <a:picLocks noChangeAspect="1"/>
          </p:cNvPicPr>
          <p:nvPr/>
        </p:nvPicPr>
        <p:blipFill>
          <a:blip r:embed="rId3"/>
          <a:stretch>
            <a:fillRect/>
          </a:stretch>
        </p:blipFill>
        <p:spPr>
          <a:xfrm>
            <a:off x="2592729" y="961548"/>
            <a:ext cx="6678592" cy="5012070"/>
          </a:xfrm>
          <a:prstGeom prst="rect">
            <a:avLst/>
          </a:prstGeom>
        </p:spPr>
      </p:pic>
    </p:spTree>
    <p:extLst>
      <p:ext uri="{BB962C8B-B14F-4D97-AF65-F5344CB8AC3E}">
        <p14:creationId xmlns:p14="http://schemas.microsoft.com/office/powerpoint/2010/main" val="41535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7E03-B8D4-4C72-B03F-50AE38AEB562}"/>
              </a:ext>
            </a:extLst>
          </p:cNvPr>
          <p:cNvSpPr>
            <a:spLocks noGrp="1"/>
          </p:cNvSpPr>
          <p:nvPr>
            <p:ph type="title"/>
          </p:nvPr>
        </p:nvSpPr>
        <p:spPr/>
        <p:txBody>
          <a:bodyPr/>
          <a:lstStyle/>
          <a:p>
            <a:r>
              <a:rPr lang="en-US" dirty="0"/>
              <a:t>What do you want to be able to do</a:t>
            </a:r>
          </a:p>
        </p:txBody>
      </p:sp>
      <p:sp>
        <p:nvSpPr>
          <p:cNvPr id="3" name="Content Placeholder 2">
            <a:extLst>
              <a:ext uri="{FF2B5EF4-FFF2-40B4-BE49-F238E27FC236}">
                <a16:creationId xmlns:a16="http://schemas.microsoft.com/office/drawing/2014/main" id="{B91C0F45-EE71-4028-8130-4B63D900C747}"/>
              </a:ext>
            </a:extLst>
          </p:cNvPr>
          <p:cNvSpPr>
            <a:spLocks noGrp="1"/>
          </p:cNvSpPr>
          <p:nvPr>
            <p:ph idx="1"/>
          </p:nvPr>
        </p:nvSpPr>
        <p:spPr/>
        <p:txBody>
          <a:bodyPr/>
          <a:lstStyle/>
          <a:p>
            <a:r>
              <a:rPr lang="en-US" dirty="0"/>
              <a:t>Give us Ideas on what you want to do with an </a:t>
            </a:r>
            <a:r>
              <a:rPr lang="en-US" dirty="0" err="1"/>
              <a:t>arduino</a:t>
            </a:r>
            <a:r>
              <a:rPr lang="en-US" dirty="0"/>
              <a:t> and we can play around with that</a:t>
            </a:r>
          </a:p>
        </p:txBody>
      </p:sp>
    </p:spTree>
    <p:extLst>
      <p:ext uri="{BB962C8B-B14F-4D97-AF65-F5344CB8AC3E}">
        <p14:creationId xmlns:p14="http://schemas.microsoft.com/office/powerpoint/2010/main" val="299141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23CE-429C-420F-924B-92523300D7B3}"/>
              </a:ext>
            </a:extLst>
          </p:cNvPr>
          <p:cNvSpPr>
            <a:spLocks noGrp="1"/>
          </p:cNvSpPr>
          <p:nvPr>
            <p:ph type="title"/>
          </p:nvPr>
        </p:nvSpPr>
        <p:spPr/>
        <p:txBody>
          <a:bodyPr/>
          <a:lstStyle/>
          <a:p>
            <a:r>
              <a:rPr lang="en-US" dirty="0">
                <a:cs typeface="Calibri Light"/>
              </a:rPr>
              <a:t>What is a circuit</a:t>
            </a:r>
            <a:endParaRPr lang="en-US" dirty="0"/>
          </a:p>
        </p:txBody>
      </p:sp>
      <p:sp>
        <p:nvSpPr>
          <p:cNvPr id="3" name="Content Placeholder 2">
            <a:extLst>
              <a:ext uri="{FF2B5EF4-FFF2-40B4-BE49-F238E27FC236}">
                <a16:creationId xmlns:a16="http://schemas.microsoft.com/office/drawing/2014/main" id="{61A669E8-5374-4E07-A99C-D79355DCEB54}"/>
              </a:ext>
            </a:extLst>
          </p:cNvPr>
          <p:cNvSpPr>
            <a:spLocks noGrp="1"/>
          </p:cNvSpPr>
          <p:nvPr>
            <p:ph idx="1"/>
          </p:nvPr>
        </p:nvSpPr>
        <p:spPr/>
        <p:txBody>
          <a:bodyPr vert="horz" lIns="91440" tIns="45720" rIns="91440" bIns="45720" rtlCol="0" anchor="t">
            <a:normAutofit/>
          </a:bodyPr>
          <a:lstStyle/>
          <a:p>
            <a:r>
              <a:rPr lang="en-US" dirty="0">
                <a:cs typeface="Calibri"/>
              </a:rPr>
              <a:t>2main parts</a:t>
            </a:r>
          </a:p>
          <a:p>
            <a:pPr lvl="1"/>
            <a:r>
              <a:rPr lang="en-US" dirty="0">
                <a:cs typeface="Calibri"/>
              </a:rPr>
              <a:t>Power source</a:t>
            </a:r>
          </a:p>
          <a:p>
            <a:pPr lvl="1"/>
            <a:r>
              <a:rPr lang="en-US" dirty="0">
                <a:cs typeface="Calibri"/>
              </a:rPr>
              <a:t>Something to use the power</a:t>
            </a:r>
          </a:p>
          <a:p>
            <a:r>
              <a:rPr lang="en-US" dirty="0">
                <a:cs typeface="Calibri"/>
              </a:rPr>
              <a:t>Other parts</a:t>
            </a:r>
          </a:p>
          <a:p>
            <a:pPr lvl="1"/>
            <a:r>
              <a:rPr lang="en-US" dirty="0">
                <a:cs typeface="Calibri"/>
              </a:rPr>
              <a:t>Resistors</a:t>
            </a:r>
          </a:p>
          <a:p>
            <a:pPr lvl="1"/>
            <a:r>
              <a:rPr lang="en-US" dirty="0">
                <a:cs typeface="Calibri"/>
              </a:rPr>
              <a:t>Capacitors</a:t>
            </a:r>
          </a:p>
          <a:p>
            <a:pPr lvl="1"/>
            <a:r>
              <a:rPr lang="en-US" dirty="0">
                <a:cs typeface="Calibri"/>
              </a:rPr>
              <a:t>Transistors</a:t>
            </a:r>
          </a:p>
        </p:txBody>
      </p:sp>
    </p:spTree>
    <p:extLst>
      <p:ext uri="{BB962C8B-B14F-4D97-AF65-F5344CB8AC3E}">
        <p14:creationId xmlns:p14="http://schemas.microsoft.com/office/powerpoint/2010/main" val="372958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AAF6-E9AE-4BF4-911E-B6BD7A828E6A}"/>
              </a:ext>
            </a:extLst>
          </p:cNvPr>
          <p:cNvSpPr>
            <a:spLocks noGrp="1"/>
          </p:cNvSpPr>
          <p:nvPr>
            <p:ph type="title"/>
          </p:nvPr>
        </p:nvSpPr>
        <p:spPr/>
        <p:txBody>
          <a:bodyPr/>
          <a:lstStyle/>
          <a:p>
            <a:r>
              <a:rPr lang="en-US" dirty="0">
                <a:cs typeface="Calibri Light"/>
              </a:rPr>
              <a:t>Intro to Arduino</a:t>
            </a:r>
            <a:endParaRPr lang="en-US" dirty="0"/>
          </a:p>
        </p:txBody>
      </p:sp>
      <p:pic>
        <p:nvPicPr>
          <p:cNvPr id="4" name="Picture 4" descr="A circuit board&#10;&#10;Description generated with very high confidence">
            <a:extLst>
              <a:ext uri="{FF2B5EF4-FFF2-40B4-BE49-F238E27FC236}">
                <a16:creationId xmlns:a16="http://schemas.microsoft.com/office/drawing/2014/main" id="{80AE112E-3B77-4F69-AD24-23CA0A2E2FCA}"/>
              </a:ext>
            </a:extLst>
          </p:cNvPr>
          <p:cNvPicPr>
            <a:picLocks noGrp="1" noChangeAspect="1"/>
          </p:cNvPicPr>
          <p:nvPr>
            <p:ph idx="1"/>
          </p:nvPr>
        </p:nvPicPr>
        <p:blipFill>
          <a:blip r:embed="rId3"/>
          <a:stretch>
            <a:fillRect/>
          </a:stretch>
        </p:blipFill>
        <p:spPr>
          <a:xfrm>
            <a:off x="8125188" y="619316"/>
            <a:ext cx="3465170" cy="3455525"/>
          </a:xfrm>
          <a:prstGeom prst="rect">
            <a:avLst/>
          </a:prstGeom>
        </p:spPr>
      </p:pic>
      <p:sp>
        <p:nvSpPr>
          <p:cNvPr id="8" name="Content Placeholder 2">
            <a:extLst>
              <a:ext uri="{FF2B5EF4-FFF2-40B4-BE49-F238E27FC236}">
                <a16:creationId xmlns:a16="http://schemas.microsoft.com/office/drawing/2014/main" id="{F314F030-9162-4AA5-A64D-F1E9C9282182}"/>
              </a:ext>
            </a:extLst>
          </p:cNvPr>
          <p:cNvSpPr txBox="1">
            <a:spLocks/>
          </p:cNvSpPr>
          <p:nvPr/>
        </p:nvSpPr>
        <p:spPr>
          <a:xfrm>
            <a:off x="433084" y="2452586"/>
            <a:ext cx="11161854" cy="37243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cs typeface="Calibri"/>
              </a:rPr>
              <a:t>Arduinos are microcontrollers</a:t>
            </a:r>
          </a:p>
          <a:p>
            <a:pPr lvl="2"/>
            <a:r>
              <a:rPr lang="en-US" dirty="0">
                <a:cs typeface="Calibri"/>
              </a:rPr>
              <a:t>Mini computers that you can command using code.</a:t>
            </a:r>
          </a:p>
          <a:p>
            <a:pPr lvl="2"/>
            <a:r>
              <a:rPr lang="en-US" dirty="0">
                <a:cs typeface="Calibri"/>
              </a:rPr>
              <a:t>Can interact with physical systems</a:t>
            </a:r>
          </a:p>
          <a:p>
            <a:pPr lvl="2"/>
            <a:r>
              <a:rPr lang="en-US" dirty="0">
                <a:cs typeface="Calibri"/>
              </a:rPr>
              <a:t>Many different types for different functions</a:t>
            </a:r>
          </a:p>
          <a:p>
            <a:pPr lvl="1"/>
            <a:r>
              <a:rPr lang="en-US" dirty="0">
                <a:cs typeface="Calibri"/>
              </a:rPr>
              <a:t>To control them we use code</a:t>
            </a:r>
          </a:p>
          <a:p>
            <a:pPr lvl="2"/>
            <a:r>
              <a:rPr lang="en-US" dirty="0">
                <a:cs typeface="Calibri"/>
              </a:rPr>
              <a:t>Language called C</a:t>
            </a:r>
          </a:p>
          <a:p>
            <a:pPr lvl="2"/>
            <a:r>
              <a:rPr lang="en-US" dirty="0">
                <a:cs typeface="Calibri"/>
              </a:rPr>
              <a:t>We program through the Arduino IDE (Integrated Development Environment)</a:t>
            </a:r>
          </a:p>
          <a:p>
            <a:pPr lvl="2"/>
            <a:r>
              <a:rPr lang="en-US" dirty="0">
                <a:cs typeface="Calibri"/>
              </a:rPr>
              <a:t>Lots of examples and documentation online</a:t>
            </a:r>
          </a:p>
          <a:p>
            <a:pPr lvl="1"/>
            <a:r>
              <a:rPr lang="en-US" dirty="0">
                <a:cs typeface="Calibri"/>
              </a:rPr>
              <a:t>Can control physical systems</a:t>
            </a:r>
          </a:p>
          <a:p>
            <a:pPr lvl="2"/>
            <a:r>
              <a:rPr lang="en-US" dirty="0">
                <a:cs typeface="Calibri"/>
              </a:rPr>
              <a:t>It does this by sending a voltage of a certain value or reading a voltage of a certain value</a:t>
            </a:r>
          </a:p>
        </p:txBody>
      </p:sp>
    </p:spTree>
    <p:extLst>
      <p:ext uri="{BB962C8B-B14F-4D97-AF65-F5344CB8AC3E}">
        <p14:creationId xmlns:p14="http://schemas.microsoft.com/office/powerpoint/2010/main" val="138942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CFC6-EF88-4A43-BDAA-4C1CCB7E96E9}"/>
              </a:ext>
            </a:extLst>
          </p:cNvPr>
          <p:cNvSpPr>
            <a:spLocks noGrp="1"/>
          </p:cNvSpPr>
          <p:nvPr>
            <p:ph type="title"/>
          </p:nvPr>
        </p:nvSpPr>
        <p:spPr/>
        <p:txBody>
          <a:bodyPr/>
          <a:lstStyle/>
          <a:p>
            <a:r>
              <a:rPr lang="en-US" dirty="0">
                <a:cs typeface="Calibri Light"/>
              </a:rPr>
              <a:t>Important Sections of an Arduino</a:t>
            </a:r>
            <a:endParaRPr lang="en-US" dirty="0" err="1"/>
          </a:p>
        </p:txBody>
      </p:sp>
      <p:sp>
        <p:nvSpPr>
          <p:cNvPr id="3" name="Content Placeholder 2">
            <a:extLst>
              <a:ext uri="{FF2B5EF4-FFF2-40B4-BE49-F238E27FC236}">
                <a16:creationId xmlns:a16="http://schemas.microsoft.com/office/drawing/2014/main" id="{C31954A0-EAF6-4C2A-B501-FBE7B7663D7E}"/>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5Different types of pins</a:t>
            </a:r>
            <a:endParaRPr lang="en-US" dirty="0" err="1">
              <a:cs typeface="Calibri"/>
            </a:endParaRPr>
          </a:p>
          <a:p>
            <a:pPr marL="0" indent="0">
              <a:buNone/>
            </a:pPr>
            <a:r>
              <a:rPr lang="en-US" dirty="0">
                <a:cs typeface="Calibri"/>
              </a:rPr>
              <a:t>1. Digital Voltage</a:t>
            </a:r>
          </a:p>
          <a:p>
            <a:pPr marL="0" indent="0">
              <a:buNone/>
            </a:pPr>
            <a:r>
              <a:rPr lang="en-US" dirty="0">
                <a:cs typeface="Calibri"/>
              </a:rPr>
              <a:t>2. Analog Voltage</a:t>
            </a:r>
          </a:p>
          <a:p>
            <a:pPr marL="0" indent="0">
              <a:buNone/>
            </a:pPr>
            <a:r>
              <a:rPr lang="en-US" dirty="0">
                <a:cs typeface="Calibri"/>
              </a:rPr>
              <a:t>3. Power Pins</a:t>
            </a:r>
          </a:p>
          <a:p>
            <a:pPr marL="0" indent="0">
              <a:buNone/>
            </a:pPr>
            <a:r>
              <a:rPr lang="en-US" dirty="0">
                <a:cs typeface="Calibri"/>
              </a:rPr>
              <a:t>4. Communication Pins</a:t>
            </a:r>
          </a:p>
          <a:p>
            <a:pPr marL="0" indent="0">
              <a:buNone/>
            </a:pPr>
            <a:r>
              <a:rPr lang="en-US" dirty="0">
                <a:cs typeface="Calibri"/>
              </a:rPr>
              <a:t>5. ADC / DAC</a:t>
            </a:r>
          </a:p>
        </p:txBody>
      </p:sp>
      <p:pic>
        <p:nvPicPr>
          <p:cNvPr id="6" name="Picture 6" descr="A circuit board&#10;&#10;Description generated with very high confidence">
            <a:extLst>
              <a:ext uri="{FF2B5EF4-FFF2-40B4-BE49-F238E27FC236}">
                <a16:creationId xmlns:a16="http://schemas.microsoft.com/office/drawing/2014/main" id="{A9E0D60E-62B0-431D-BEF0-8CE66B8C28AD}"/>
              </a:ext>
            </a:extLst>
          </p:cNvPr>
          <p:cNvPicPr>
            <a:picLocks noChangeAspect="1"/>
          </p:cNvPicPr>
          <p:nvPr/>
        </p:nvPicPr>
        <p:blipFill>
          <a:blip r:embed="rId3"/>
          <a:stretch>
            <a:fillRect/>
          </a:stretch>
        </p:blipFill>
        <p:spPr>
          <a:xfrm>
            <a:off x="6509493" y="1964741"/>
            <a:ext cx="4217646" cy="3565124"/>
          </a:xfrm>
          <a:prstGeom prst="rect">
            <a:avLst/>
          </a:prstGeom>
        </p:spPr>
      </p:pic>
    </p:spTree>
    <p:extLst>
      <p:ext uri="{BB962C8B-B14F-4D97-AF65-F5344CB8AC3E}">
        <p14:creationId xmlns:p14="http://schemas.microsoft.com/office/powerpoint/2010/main" val="160668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B920-6212-4B09-AD24-128CF92CC699}"/>
              </a:ext>
            </a:extLst>
          </p:cNvPr>
          <p:cNvSpPr>
            <a:spLocks noGrp="1"/>
          </p:cNvSpPr>
          <p:nvPr>
            <p:ph type="title"/>
          </p:nvPr>
        </p:nvSpPr>
        <p:spPr/>
        <p:txBody>
          <a:bodyPr/>
          <a:lstStyle/>
          <a:p>
            <a:r>
              <a:rPr lang="en-US" dirty="0" err="1">
                <a:cs typeface="Calibri Light"/>
              </a:rPr>
              <a:t>TinkerCad</a:t>
            </a:r>
            <a:endParaRPr lang="en-US" dirty="0" err="1"/>
          </a:p>
        </p:txBody>
      </p:sp>
      <p:sp>
        <p:nvSpPr>
          <p:cNvPr id="3" name="Content Placeholder 2">
            <a:extLst>
              <a:ext uri="{FF2B5EF4-FFF2-40B4-BE49-F238E27FC236}">
                <a16:creationId xmlns:a16="http://schemas.microsoft.com/office/drawing/2014/main" id="{15319692-67C4-4F63-B0DB-4ECE03E130AA}"/>
              </a:ext>
            </a:extLst>
          </p:cNvPr>
          <p:cNvSpPr>
            <a:spLocks noGrp="1"/>
          </p:cNvSpPr>
          <p:nvPr>
            <p:ph idx="1"/>
          </p:nvPr>
        </p:nvSpPr>
        <p:spPr>
          <a:xfrm>
            <a:off x="847846" y="2587625"/>
            <a:ext cx="4670385" cy="4968654"/>
          </a:xfrm>
        </p:spPr>
        <p:txBody>
          <a:bodyPr vert="horz" lIns="91440" tIns="45720" rIns="91440" bIns="45720" rtlCol="0" anchor="t">
            <a:normAutofit/>
          </a:bodyPr>
          <a:lstStyle/>
          <a:p>
            <a:r>
              <a:rPr lang="en-US" dirty="0">
                <a:cs typeface="Calibri"/>
              </a:rPr>
              <a:t>Online Simulation of circuits</a:t>
            </a:r>
          </a:p>
          <a:p>
            <a:pPr lvl="1"/>
            <a:r>
              <a:rPr lang="en-US" dirty="0">
                <a:cs typeface="Calibri"/>
              </a:rPr>
              <a:t>Allows us to demonstrate how a circuit will behave</a:t>
            </a:r>
          </a:p>
          <a:p>
            <a:pPr lvl="1"/>
            <a:r>
              <a:rPr lang="en-US" dirty="0">
                <a:cs typeface="Calibri"/>
              </a:rPr>
              <a:t>Allows for proper planning without breaking certain material</a:t>
            </a:r>
          </a:p>
          <a:p>
            <a:pPr lvl="1"/>
            <a:r>
              <a:rPr lang="en-US" dirty="0">
                <a:cs typeface="Calibri"/>
              </a:rPr>
              <a:t>Can input code and see how a particular system will behave</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D9626FE-CD83-4456-82B5-3183556E5729}"/>
              </a:ext>
            </a:extLst>
          </p:cNvPr>
          <p:cNvPicPr>
            <a:picLocks noChangeAspect="1"/>
          </p:cNvPicPr>
          <p:nvPr/>
        </p:nvPicPr>
        <p:blipFill>
          <a:blip r:embed="rId3"/>
          <a:stretch>
            <a:fillRect/>
          </a:stretch>
        </p:blipFill>
        <p:spPr>
          <a:xfrm>
            <a:off x="5447818" y="2835631"/>
            <a:ext cx="5694744" cy="3029044"/>
          </a:xfrm>
          <a:prstGeom prst="rect">
            <a:avLst/>
          </a:prstGeom>
        </p:spPr>
      </p:pic>
    </p:spTree>
    <p:extLst>
      <p:ext uri="{BB962C8B-B14F-4D97-AF65-F5344CB8AC3E}">
        <p14:creationId xmlns:p14="http://schemas.microsoft.com/office/powerpoint/2010/main" val="81907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21C3-29BF-469D-977C-2D7989836E0E}"/>
              </a:ext>
            </a:extLst>
          </p:cNvPr>
          <p:cNvSpPr>
            <a:spLocks noGrp="1"/>
          </p:cNvSpPr>
          <p:nvPr>
            <p:ph type="title"/>
          </p:nvPr>
        </p:nvSpPr>
        <p:spPr/>
        <p:txBody>
          <a:bodyPr/>
          <a:lstStyle/>
          <a:p>
            <a:r>
              <a:rPr lang="en-US" dirty="0">
                <a:cs typeface="Calibri Light"/>
              </a:rPr>
              <a:t>Basics of Circuits - LED</a:t>
            </a:r>
            <a:endParaRPr lang="en-US" dirty="0"/>
          </a:p>
        </p:txBody>
      </p:sp>
      <p:sp>
        <p:nvSpPr>
          <p:cNvPr id="3" name="Content Placeholder 2">
            <a:extLst>
              <a:ext uri="{FF2B5EF4-FFF2-40B4-BE49-F238E27FC236}">
                <a16:creationId xmlns:a16="http://schemas.microsoft.com/office/drawing/2014/main" id="{CCB4CA81-576D-4E4A-B017-57A5A5802878}"/>
              </a:ext>
            </a:extLst>
          </p:cNvPr>
          <p:cNvSpPr>
            <a:spLocks noGrp="1"/>
          </p:cNvSpPr>
          <p:nvPr>
            <p:ph idx="1"/>
          </p:nvPr>
        </p:nvSpPr>
        <p:spPr/>
        <p:txBody>
          <a:bodyPr vert="horz" lIns="91440" tIns="45720" rIns="91440" bIns="45720" rtlCol="0" anchor="t">
            <a:normAutofit/>
          </a:bodyPr>
          <a:lstStyle/>
          <a:p>
            <a:r>
              <a:rPr lang="en-US" dirty="0">
                <a:cs typeface="Calibri"/>
              </a:rPr>
              <a:t>3 Parts to an LED circuit</a:t>
            </a:r>
          </a:p>
          <a:p>
            <a:pPr lvl="1">
              <a:buFont typeface="Courier New" panose="020B0604020202020204" pitchFamily="34" charset="0"/>
              <a:buChar char="o"/>
            </a:pPr>
            <a:r>
              <a:rPr lang="en-US" dirty="0">
                <a:cs typeface="Calibri"/>
              </a:rPr>
              <a:t>Power Supply</a:t>
            </a:r>
          </a:p>
          <a:p>
            <a:pPr lvl="1">
              <a:buFont typeface="Courier New" panose="020B0604020202020204" pitchFamily="34" charset="0"/>
              <a:buChar char="o"/>
            </a:pPr>
            <a:r>
              <a:rPr lang="en-US" dirty="0">
                <a:cs typeface="Calibri"/>
              </a:rPr>
              <a:t>LED</a:t>
            </a:r>
          </a:p>
          <a:p>
            <a:pPr lvl="1">
              <a:buFont typeface="Courier New" panose="020B0604020202020204" pitchFamily="34" charset="0"/>
              <a:buChar char="o"/>
            </a:pPr>
            <a:r>
              <a:rPr lang="en-US" dirty="0">
                <a:cs typeface="Calibri"/>
              </a:rPr>
              <a:t>Resistor</a:t>
            </a:r>
          </a:p>
          <a:p>
            <a:pPr lvl="1">
              <a:buFont typeface="Courier New" panose="020B0604020202020204" pitchFamily="34" charset="0"/>
              <a:buChar char="o"/>
            </a:pPr>
            <a:endParaRPr lang="en-US" dirty="0">
              <a:cs typeface="Calibri"/>
            </a:endParaRPr>
          </a:p>
          <a:p>
            <a:r>
              <a:rPr lang="en-US" dirty="0">
                <a:cs typeface="Calibri"/>
              </a:rPr>
              <a:t>The Breadboard 2 Parts-</a:t>
            </a:r>
          </a:p>
          <a:p>
            <a:pPr lvl="1">
              <a:buFont typeface="Courier New" panose="020B0604020202020204" pitchFamily="34" charset="0"/>
              <a:buChar char="o"/>
            </a:pPr>
            <a:r>
              <a:rPr lang="en-US" dirty="0">
                <a:cs typeface="Calibri"/>
              </a:rPr>
              <a:t>Power bus</a:t>
            </a:r>
          </a:p>
          <a:p>
            <a:pPr lvl="1">
              <a:buFont typeface="Courier New" panose="020B0604020202020204" pitchFamily="34" charset="0"/>
              <a:buChar char="o"/>
            </a:pPr>
            <a:r>
              <a:rPr lang="en-US" dirty="0">
                <a:cs typeface="Calibri"/>
              </a:rPr>
              <a:t>Circuit board</a:t>
            </a:r>
          </a:p>
          <a:p>
            <a:pPr>
              <a:buFont typeface="Courier New" panose="020B0604020202020204" pitchFamily="34" charset="0"/>
              <a:buChar char="o"/>
            </a:pPr>
            <a:endParaRPr lang="en-US" dirty="0">
              <a:cs typeface="Calibri"/>
            </a:endParaRPr>
          </a:p>
        </p:txBody>
      </p:sp>
      <p:pic>
        <p:nvPicPr>
          <p:cNvPr id="4" name="Picture 4" descr="A circuit board&#10;&#10;Description generated with very high confidence">
            <a:extLst>
              <a:ext uri="{FF2B5EF4-FFF2-40B4-BE49-F238E27FC236}">
                <a16:creationId xmlns:a16="http://schemas.microsoft.com/office/drawing/2014/main" id="{3C107D48-CDD9-483C-8170-0CB26F07E315}"/>
              </a:ext>
            </a:extLst>
          </p:cNvPr>
          <p:cNvPicPr>
            <a:picLocks noChangeAspect="1"/>
          </p:cNvPicPr>
          <p:nvPr/>
        </p:nvPicPr>
        <p:blipFill>
          <a:blip r:embed="rId3"/>
          <a:stretch>
            <a:fillRect/>
          </a:stretch>
        </p:blipFill>
        <p:spPr>
          <a:xfrm>
            <a:off x="6422020" y="1306863"/>
            <a:ext cx="4932744" cy="4311794"/>
          </a:xfrm>
          <a:prstGeom prst="rect">
            <a:avLst/>
          </a:prstGeom>
        </p:spPr>
      </p:pic>
    </p:spTree>
    <p:extLst>
      <p:ext uri="{BB962C8B-B14F-4D97-AF65-F5344CB8AC3E}">
        <p14:creationId xmlns:p14="http://schemas.microsoft.com/office/powerpoint/2010/main" val="344885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950-7268-4EC7-B8F2-1A98C1D30E0B}"/>
              </a:ext>
            </a:extLst>
          </p:cNvPr>
          <p:cNvSpPr>
            <a:spLocks noGrp="1"/>
          </p:cNvSpPr>
          <p:nvPr>
            <p:ph type="title"/>
          </p:nvPr>
        </p:nvSpPr>
        <p:spPr/>
        <p:txBody>
          <a:bodyPr/>
          <a:lstStyle/>
          <a:p>
            <a:r>
              <a:rPr lang="en-US" dirty="0">
                <a:cs typeface="Calibri Light"/>
              </a:rPr>
              <a:t>What happens if we add a Button</a:t>
            </a:r>
            <a:endParaRPr lang="en-US" dirty="0"/>
          </a:p>
        </p:txBody>
      </p:sp>
      <p:sp>
        <p:nvSpPr>
          <p:cNvPr id="3" name="Content Placeholder 2">
            <a:extLst>
              <a:ext uri="{FF2B5EF4-FFF2-40B4-BE49-F238E27FC236}">
                <a16:creationId xmlns:a16="http://schemas.microsoft.com/office/drawing/2014/main" id="{A9262AD0-689A-4518-B89A-5C555BD22EAA}"/>
              </a:ext>
            </a:extLst>
          </p:cNvPr>
          <p:cNvSpPr>
            <a:spLocks noGrp="1"/>
          </p:cNvSpPr>
          <p:nvPr>
            <p:ph idx="1"/>
          </p:nvPr>
        </p:nvSpPr>
        <p:spPr>
          <a:xfrm>
            <a:off x="1291542" y="2568333"/>
            <a:ext cx="4892233" cy="4341693"/>
          </a:xfrm>
        </p:spPr>
        <p:txBody>
          <a:bodyPr vert="horz" lIns="91440" tIns="45720" rIns="91440" bIns="45720" rtlCol="0" anchor="t">
            <a:normAutofit/>
          </a:bodyPr>
          <a:lstStyle/>
          <a:p>
            <a:r>
              <a:rPr lang="en-US" dirty="0">
                <a:cs typeface="Calibri"/>
              </a:rPr>
              <a:t>Buttons also have a polarity.</a:t>
            </a:r>
            <a:endParaRPr lang="en-US" dirty="0" err="1">
              <a:cs typeface="Calibri"/>
            </a:endParaRPr>
          </a:p>
          <a:p>
            <a:pPr lvl="1"/>
            <a:r>
              <a:rPr lang="en-US" dirty="0">
                <a:cs typeface="Calibri"/>
              </a:rPr>
              <a:t>If it doesn’t work one way, rotate it and try again</a:t>
            </a:r>
          </a:p>
          <a:p>
            <a:pPr lvl="1"/>
            <a:endParaRPr lang="en-US" dirty="0">
              <a:cs typeface="Calibri"/>
            </a:endParaRPr>
          </a:p>
        </p:txBody>
      </p:sp>
      <p:pic>
        <p:nvPicPr>
          <p:cNvPr id="4" name="Picture 4" descr="A screenshot of a circuit board&#10;&#10;Description generated with high confidence">
            <a:extLst>
              <a:ext uri="{FF2B5EF4-FFF2-40B4-BE49-F238E27FC236}">
                <a16:creationId xmlns:a16="http://schemas.microsoft.com/office/drawing/2014/main" id="{8378583E-27ED-4491-8568-3CF6F2581F57}"/>
              </a:ext>
            </a:extLst>
          </p:cNvPr>
          <p:cNvPicPr>
            <a:picLocks noChangeAspect="1"/>
          </p:cNvPicPr>
          <p:nvPr/>
        </p:nvPicPr>
        <p:blipFill>
          <a:blip r:embed="rId3"/>
          <a:stretch>
            <a:fillRect/>
          </a:stretch>
        </p:blipFill>
        <p:spPr>
          <a:xfrm>
            <a:off x="7087564" y="2496850"/>
            <a:ext cx="4440821" cy="3426881"/>
          </a:xfrm>
          <a:prstGeom prst="rect">
            <a:avLst/>
          </a:prstGeom>
        </p:spPr>
      </p:pic>
    </p:spTree>
    <p:extLst>
      <p:ext uri="{BB962C8B-B14F-4D97-AF65-F5344CB8AC3E}">
        <p14:creationId xmlns:p14="http://schemas.microsoft.com/office/powerpoint/2010/main" val="67136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5ABE-7930-4E51-AF7B-E2EF01685631}"/>
              </a:ext>
            </a:extLst>
          </p:cNvPr>
          <p:cNvSpPr>
            <a:spLocks noGrp="1"/>
          </p:cNvSpPr>
          <p:nvPr>
            <p:ph type="title"/>
          </p:nvPr>
        </p:nvSpPr>
        <p:spPr/>
        <p:txBody>
          <a:bodyPr/>
          <a:lstStyle/>
          <a:p>
            <a:r>
              <a:rPr lang="en-US" dirty="0">
                <a:cs typeface="Calibri Light"/>
              </a:rPr>
              <a:t>More Circuits</a:t>
            </a:r>
            <a:endParaRPr lang="en-US" dirty="0"/>
          </a:p>
        </p:txBody>
      </p:sp>
      <p:sp>
        <p:nvSpPr>
          <p:cNvPr id="3" name="Content Placeholder 2">
            <a:extLst>
              <a:ext uri="{FF2B5EF4-FFF2-40B4-BE49-F238E27FC236}">
                <a16:creationId xmlns:a16="http://schemas.microsoft.com/office/drawing/2014/main" id="{91636356-573C-45E1-8631-E8C68470F79B}"/>
              </a:ext>
            </a:extLst>
          </p:cNvPr>
          <p:cNvSpPr>
            <a:spLocks noGrp="1"/>
          </p:cNvSpPr>
          <p:nvPr>
            <p:ph idx="1"/>
          </p:nvPr>
        </p:nvSpPr>
        <p:spPr>
          <a:xfrm>
            <a:off x="1349415" y="2645498"/>
            <a:ext cx="4091651" cy="4573186"/>
          </a:xfrm>
        </p:spPr>
        <p:txBody>
          <a:bodyPr vert="horz" lIns="91440" tIns="45720" rIns="91440" bIns="45720" rtlCol="0" anchor="t">
            <a:normAutofit/>
          </a:bodyPr>
          <a:lstStyle/>
          <a:p>
            <a:pPr marL="0" indent="0">
              <a:buNone/>
            </a:pPr>
            <a:r>
              <a:rPr lang="en-US" dirty="0">
                <a:cs typeface="Calibri"/>
              </a:rPr>
              <a:t>There are ways to break LEDs by providing too much power</a:t>
            </a:r>
          </a:p>
          <a:p>
            <a:pPr marL="0" indent="0">
              <a:buNone/>
            </a:pPr>
            <a:r>
              <a:rPr lang="en-US" dirty="0">
                <a:cs typeface="Calibri"/>
              </a:rPr>
              <a:t>We can also use variable resistors, basically dimmer switches to change the brightness of the LED</a:t>
            </a:r>
          </a:p>
        </p:txBody>
      </p:sp>
      <p:pic>
        <p:nvPicPr>
          <p:cNvPr id="8" name="Picture 8" descr="A circuit board&#10;&#10;Description generated with very high confidence">
            <a:extLst>
              <a:ext uri="{FF2B5EF4-FFF2-40B4-BE49-F238E27FC236}">
                <a16:creationId xmlns:a16="http://schemas.microsoft.com/office/drawing/2014/main" id="{1F429513-9089-45EB-A1ED-FF16A719C35B}"/>
              </a:ext>
            </a:extLst>
          </p:cNvPr>
          <p:cNvPicPr>
            <a:picLocks noChangeAspect="1"/>
          </p:cNvPicPr>
          <p:nvPr/>
        </p:nvPicPr>
        <p:blipFill>
          <a:blip r:embed="rId3"/>
          <a:stretch>
            <a:fillRect/>
          </a:stretch>
        </p:blipFill>
        <p:spPr>
          <a:xfrm>
            <a:off x="5611792" y="2644742"/>
            <a:ext cx="5482541" cy="3487985"/>
          </a:xfrm>
          <a:prstGeom prst="rect">
            <a:avLst/>
          </a:prstGeom>
        </p:spPr>
      </p:pic>
    </p:spTree>
    <p:extLst>
      <p:ext uri="{BB962C8B-B14F-4D97-AF65-F5344CB8AC3E}">
        <p14:creationId xmlns:p14="http://schemas.microsoft.com/office/powerpoint/2010/main" val="264591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E796-23A6-44E5-88FA-768CE0C01D67}"/>
              </a:ext>
            </a:extLst>
          </p:cNvPr>
          <p:cNvSpPr>
            <a:spLocks noGrp="1"/>
          </p:cNvSpPr>
          <p:nvPr>
            <p:ph type="title"/>
          </p:nvPr>
        </p:nvSpPr>
        <p:spPr/>
        <p:txBody>
          <a:bodyPr/>
          <a:lstStyle/>
          <a:p>
            <a:r>
              <a:rPr lang="en-US" dirty="0">
                <a:cs typeface="Calibri Light"/>
              </a:rPr>
              <a:t>Using Code to control LED's</a:t>
            </a:r>
            <a:endParaRPr lang="en-US" dirty="0"/>
          </a:p>
        </p:txBody>
      </p:sp>
      <p:sp>
        <p:nvSpPr>
          <p:cNvPr id="3" name="Content Placeholder 2">
            <a:extLst>
              <a:ext uri="{FF2B5EF4-FFF2-40B4-BE49-F238E27FC236}">
                <a16:creationId xmlns:a16="http://schemas.microsoft.com/office/drawing/2014/main" id="{D85FEF7C-8187-4164-9FBC-C5DE687AB354}"/>
              </a:ext>
            </a:extLst>
          </p:cNvPr>
          <p:cNvSpPr>
            <a:spLocks noGrp="1"/>
          </p:cNvSpPr>
          <p:nvPr>
            <p:ph idx="1"/>
          </p:nvPr>
        </p:nvSpPr>
        <p:spPr>
          <a:xfrm>
            <a:off x="1295401" y="2556932"/>
            <a:ext cx="4103222" cy="3560075"/>
          </a:xfrm>
        </p:spPr>
        <p:txBody>
          <a:bodyPr vert="horz" lIns="91440" tIns="45720" rIns="91440" bIns="45720" rtlCol="0" anchor="t">
            <a:normAutofit/>
          </a:bodyPr>
          <a:lstStyle/>
          <a:p>
            <a:r>
              <a:rPr lang="en-US" dirty="0">
                <a:cs typeface="Calibri"/>
              </a:rPr>
              <a:t>Now we are going to start using the Arduino IDE</a:t>
            </a:r>
          </a:p>
          <a:p>
            <a:r>
              <a:rPr lang="en-US" dirty="0"/>
              <a:t>Open the Blink Example</a:t>
            </a:r>
          </a:p>
          <a:p>
            <a:r>
              <a:rPr lang="en-US" dirty="0"/>
              <a:t>Upload this to the board</a:t>
            </a:r>
          </a:p>
          <a:p>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F455D450-62E9-4DCF-AEAC-22882FCEC562}"/>
              </a:ext>
            </a:extLst>
          </p:cNvPr>
          <p:cNvPicPr>
            <a:picLocks noChangeAspect="1"/>
          </p:cNvPicPr>
          <p:nvPr/>
        </p:nvPicPr>
        <p:blipFill>
          <a:blip r:embed="rId3"/>
          <a:stretch>
            <a:fillRect/>
          </a:stretch>
        </p:blipFill>
        <p:spPr>
          <a:xfrm>
            <a:off x="7483033" y="2605367"/>
            <a:ext cx="3341225" cy="3460633"/>
          </a:xfrm>
          <a:prstGeom prst="rect">
            <a:avLst/>
          </a:prstGeom>
        </p:spPr>
      </p:pic>
    </p:spTree>
    <p:extLst>
      <p:ext uri="{BB962C8B-B14F-4D97-AF65-F5344CB8AC3E}">
        <p14:creationId xmlns:p14="http://schemas.microsoft.com/office/powerpoint/2010/main" val="9858176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Widescreen</PresentationFormat>
  <Paragraphs>0</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Introduction to Circuits and Arduinos</vt:lpstr>
      <vt:lpstr>What is a circuit</vt:lpstr>
      <vt:lpstr>Intro to Arduino</vt:lpstr>
      <vt:lpstr>Important Sections of an Arduino</vt:lpstr>
      <vt:lpstr>TinkerCad</vt:lpstr>
      <vt:lpstr>Basics of Circuits - LED</vt:lpstr>
      <vt:lpstr>What happens if we add a Button</vt:lpstr>
      <vt:lpstr>More Circuits</vt:lpstr>
      <vt:lpstr>Using Code to control LED's</vt:lpstr>
      <vt:lpstr>Making an External LED blink</vt:lpstr>
      <vt:lpstr>What the code will look like</vt:lpstr>
      <vt:lpstr>New Circuit</vt:lpstr>
      <vt:lpstr>Controlling Multiple LED's</vt:lpstr>
      <vt:lpstr>PowerPoint Presentation</vt:lpstr>
      <vt:lpstr>What do you want to be able 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
  <cp:lastModifiedBy/>
  <cp:revision>843</cp:revision>
  <dcterms:created xsi:type="dcterms:W3CDTF">2012-07-27T01:16:44Z</dcterms:created>
  <dcterms:modified xsi:type="dcterms:W3CDTF">2018-09-21T03:33:52Z</dcterms:modified>
</cp:coreProperties>
</file>