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5" r:id="rId10"/>
    <p:sldId id="264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92D1-1747-460A-A432-4B0C7DD11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FFB47-C2A9-47C6-81D1-5A8A9925D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53F72-7858-41E3-9E53-FA1DC180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6706-BEFD-406D-BDFF-20C0A03627C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A3BAA-CC95-4DC8-8884-ECA9E2DA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9992F-E5E8-4047-860A-A660B954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49A1-773E-4874-B7CF-310CA0275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94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0E5C-B210-41C0-9BC2-3B77973C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3FC31-6F04-4863-BFB6-6BD5A455B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05FC2-1F66-4596-B4E9-42C4533A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6706-BEFD-406D-BDFF-20C0A03627C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636D-576A-4AB5-82E6-EDBA52EC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6A86-CA4E-4B65-8F25-DD14401A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49A1-773E-4874-B7CF-310CA0275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24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CD609-6E3E-4E3B-A600-AD4ECDA39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052D8-32EE-4556-B0EA-5DCD74B6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DF55F-784C-4D58-888E-B396C6B4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6706-BEFD-406D-BDFF-20C0A03627C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CE524-654B-4785-98D4-4B03EEAD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596FD-7DD4-4603-A546-4796030D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49A1-773E-4874-B7CF-310CA0275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24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7C8C-0A68-4934-83D0-DD4056B8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6F7EB-CF9C-46BE-8D6E-B01B6A4D1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E6D29-A4C5-494C-BB24-2ECA502C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6706-BEFD-406D-BDFF-20C0A03627C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19113-AD56-4CCD-A13E-84E227B2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FC5AA-F802-465F-BDF1-99BDC75F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49A1-773E-4874-B7CF-310CA0275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44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F0BD-AF6F-4D27-BBBA-34C94181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88584-E0BC-454E-944A-F3FF866DC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C537D-FC33-4237-A345-8F885288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6706-BEFD-406D-BDFF-20C0A03627C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9BE5B-737E-42DB-849B-5DE009A3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5FAF6-53E9-404F-80AB-A1D1D4B1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49A1-773E-4874-B7CF-310CA0275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99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AEB8-D615-4727-9E91-9D6F6A14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780D4-F53A-4D0E-9A99-0C58C5EA8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1642E-7ABF-430E-A138-55770A15E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3F634-B0DD-4C0B-AE7B-30D9188B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6706-BEFD-406D-BDFF-20C0A03627C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AB536-2B04-4C31-A2C5-48D3BF60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5DA10-5420-4BE7-91C9-042976BE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49A1-773E-4874-B7CF-310CA0275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99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6409-3E17-4971-98AE-C0C6117F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33FA-78A1-48D7-A222-DAE0F242C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BE819-D6EA-4FFB-B669-31A882061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4DE27-51CC-4BDA-9145-F83ED5AC5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34AA1-F379-4D66-9109-D50DA6A49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D0EFF-543B-4771-A340-FE433559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6706-BEFD-406D-BDFF-20C0A03627C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32C38-7D7F-4BDF-8C18-AB071DAF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345C1-1E5A-4152-B9FF-071437A1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49A1-773E-4874-B7CF-310CA0275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37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E6C7-5567-4C95-9E41-8A308E16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8326E-1517-4EC5-9A5E-0586D3D4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6706-BEFD-406D-BDFF-20C0A03627C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64C1B-8046-48AD-B43B-FFD5EE84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4DAAC-8715-40DD-B897-27C5F949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49A1-773E-4874-B7CF-310CA0275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2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83A37E-DAD0-4AA5-94A7-606B417A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6706-BEFD-406D-BDFF-20C0A03627C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902AD-D493-46D4-9412-C809135D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A2460-ED2A-44A2-8E04-082F93A0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49A1-773E-4874-B7CF-310CA0275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57A3-CEDD-4B67-ACCE-05F4EFC2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89FC-E7D1-4386-99D0-7B6125784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68287-DCDF-4BE2-ACA2-9E54CF492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39273-1B2E-4DCA-9867-8FC1F92A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6706-BEFD-406D-BDFF-20C0A03627C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612DF-581E-4644-87F9-36D4E421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6B001-11FB-440B-B756-F6D627DB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49A1-773E-4874-B7CF-310CA0275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53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530A-1142-463D-B1B6-F1375A688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D951C-4216-4F69-A731-E3310D9EC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CF35B-2E93-4DEA-A18B-465040B2B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BB403-F180-4575-B5C5-4D66F660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6706-BEFD-406D-BDFF-20C0A03627C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94698-B0BE-47BD-9C55-A310B66C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D2C47-2973-490B-BB4B-250A65ED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49A1-773E-4874-B7CF-310CA0275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23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3BE973-B219-4D59-BE00-27C6D784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F3DB9-4E2C-4AE9-B6D3-C421ADCB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125AB-4EB9-43C9-8597-1B4022A90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F6706-BEFD-406D-BDFF-20C0A03627C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E81A-335E-4291-84B3-7864CACC7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9797B-8A70-4D97-9A81-EDE6D3127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F49A1-773E-4874-B7CF-310CA0275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20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C7B1-24D2-4E39-AB25-C31D644D5B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Lingvo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7DAE8-FE4F-49C8-8B93-23AE8AAC7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30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7633-ACFC-4951-BB55-62C13732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DB09-6596-44EE-8673-A7221286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4F160-A707-4546-8391-0820A30A0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2" y="228701"/>
            <a:ext cx="5480431" cy="640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5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1027-5899-4EA3-904E-94D4266D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Gpipe</a:t>
            </a:r>
            <a:r>
              <a:rPr lang="en-US" dirty="0"/>
              <a:t> scenario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CF26-3C68-4113-9C73-A83445BA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55C535-AE4B-413E-9516-877DD1BAA17C}"/>
              </a:ext>
            </a:extLst>
          </p:cNvPr>
          <p:cNvSpPr/>
          <p:nvPr/>
        </p:nvSpPr>
        <p:spPr>
          <a:xfrm>
            <a:off x="1048624" y="1825625"/>
            <a:ext cx="2508308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0C59A3-7CC5-4C19-A4F9-76BC86F01ED9}"/>
              </a:ext>
            </a:extLst>
          </p:cNvPr>
          <p:cNvSpPr/>
          <p:nvPr/>
        </p:nvSpPr>
        <p:spPr>
          <a:xfrm>
            <a:off x="2302778" y="2413567"/>
            <a:ext cx="2508308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Pipelining layer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9770E2-A9E2-4D74-BBBA-B58017078935}"/>
              </a:ext>
            </a:extLst>
          </p:cNvPr>
          <p:cNvSpPr/>
          <p:nvPr/>
        </p:nvSpPr>
        <p:spPr>
          <a:xfrm>
            <a:off x="3587692" y="3091395"/>
            <a:ext cx="2508308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layer1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B32C66-5B30-4893-973A-FFA953459253}"/>
              </a:ext>
            </a:extLst>
          </p:cNvPr>
          <p:cNvSpPr/>
          <p:nvPr/>
        </p:nvSpPr>
        <p:spPr>
          <a:xfrm>
            <a:off x="3587692" y="3769223"/>
            <a:ext cx="2508308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layer2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5507E9-2602-4702-A752-16919584511F}"/>
              </a:ext>
            </a:extLst>
          </p:cNvPr>
          <p:cNvSpPr/>
          <p:nvPr/>
        </p:nvSpPr>
        <p:spPr>
          <a:xfrm>
            <a:off x="3587692" y="4443875"/>
            <a:ext cx="2508308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396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A306-2620-468B-8491-ADBCD423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8F5B-7259-4839-96FE-CF1A93F51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80DF0-219A-4BEA-AD29-932DA1214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33" y="120022"/>
            <a:ext cx="8219027" cy="52153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D033A7-D32B-4FF0-9E23-7350817AC55B}"/>
              </a:ext>
            </a:extLst>
          </p:cNvPr>
          <p:cNvCxnSpPr/>
          <p:nvPr/>
        </p:nvCxnSpPr>
        <p:spPr>
          <a:xfrm>
            <a:off x="2021747" y="5335397"/>
            <a:ext cx="562062" cy="54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EFE5D4-0BDF-4E78-ABF7-7610201AB27E}"/>
              </a:ext>
            </a:extLst>
          </p:cNvPr>
          <p:cNvSpPr txBox="1"/>
          <p:nvPr/>
        </p:nvSpPr>
        <p:spPr>
          <a:xfrm>
            <a:off x="2617365" y="5729681"/>
            <a:ext cx="474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one child ‘</a:t>
            </a:r>
            <a:r>
              <a:rPr lang="en-US" dirty="0" err="1"/>
              <a:t>pipelinedmodel</a:t>
            </a:r>
            <a:r>
              <a:rPr lang="en-US" dirty="0"/>
              <a:t>’ at Task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00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BAFA-3658-4832-9DD5-DFCA30EC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C6B7A-496D-4381-B357-A4C094B9B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B57B3-EF58-47A5-B699-28FEE86E5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05" y="79695"/>
            <a:ext cx="6074229" cy="677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95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02DF-3A22-4607-A549-123A6FF9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Modifications to GPipe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5667-79A2-4936-BC10-DAE90DD32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Gpipe</a:t>
            </a:r>
            <a:r>
              <a:rPr lang="en-US" dirty="0"/>
              <a:t> auto-partitions a model based on </a:t>
            </a:r>
            <a:r>
              <a:rPr lang="en-US" dirty="0" err="1"/>
              <a:t>Fprop</a:t>
            </a:r>
            <a:r>
              <a:rPr lang="en-US" dirty="0"/>
              <a:t> costs.</a:t>
            </a:r>
          </a:p>
          <a:p>
            <a:r>
              <a:rPr lang="en-US" dirty="0"/>
              <a:t>Uses a function called </a:t>
            </a:r>
            <a:r>
              <a:rPr lang="en-US" dirty="0" err="1"/>
              <a:t>Fpropmeta</a:t>
            </a:r>
            <a:r>
              <a:rPr lang="en-US" dirty="0"/>
              <a:t>()</a:t>
            </a:r>
          </a:p>
          <a:p>
            <a:r>
              <a:rPr lang="en-US" dirty="0"/>
              <a:t>This has not been implemented for all layers, so had to be added.</a:t>
            </a:r>
          </a:p>
          <a:p>
            <a:r>
              <a:rPr lang="en-US" dirty="0"/>
              <a:t>Manual partitioning is also possible (which is what has been done)</a:t>
            </a:r>
          </a:p>
          <a:p>
            <a:r>
              <a:rPr lang="en-US" dirty="0"/>
              <a:t>For example see (gpipe_test.py) in core folder of Lingvo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41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DCAB-864E-4B5C-BB29-86B1293A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0574-0970-40DD-B1F5-968083455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Bazel</a:t>
            </a:r>
            <a:r>
              <a:rPr lang="en-US" dirty="0"/>
              <a:t> or Python</a:t>
            </a:r>
          </a:p>
          <a:p>
            <a:r>
              <a:rPr lang="en-US" dirty="0"/>
              <a:t>Example execution on Python: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1C42DAA-E40C-42CE-A250-0D06EF61D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3001231"/>
            <a:ext cx="111328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python3 -m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lingvo.trainer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--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run_locally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cpu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--mode=sync --model=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mnist.LeNet5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--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logdir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tmp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mnist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/log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3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7C9C-833F-4F33-AD4E-47EC1735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trainer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E79D8-A0AC-4430-9064-5AA4FAD8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in the initial directory of Lingvo</a:t>
            </a:r>
          </a:p>
          <a:p>
            <a:r>
              <a:rPr lang="en-US" dirty="0"/>
              <a:t>Handles the high-level execution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F5C0B-C293-42B0-8E55-8A32B17D6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75" y="2902024"/>
            <a:ext cx="6496050" cy="3825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30536E-309F-404E-ACED-0AE90499D737}"/>
              </a:ext>
            </a:extLst>
          </p:cNvPr>
          <p:cNvSpPr txBox="1"/>
          <p:nvPr/>
        </p:nvSpPr>
        <p:spPr>
          <a:xfrm>
            <a:off x="7734650" y="2986481"/>
            <a:ext cx="36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Flags are present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48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FCFF-A249-4A91-9A60-59D0F18A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training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EC6FF1-400C-4E56-9763-06EA90E76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DDB613-E40B-494B-AAA2-7B9BB56B5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28" y="1690688"/>
            <a:ext cx="60483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7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AD37-A61A-43CD-8E92-29DECB89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models?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6E8A-EEE9-4F34-B55E-B62A4461F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Basic explanation is provided in the Lingvo paper (See section 3.5)</a:t>
            </a:r>
          </a:p>
          <a:p>
            <a:pPr marL="0" indent="0">
              <a:buNone/>
            </a:pPr>
            <a:r>
              <a:rPr lang="en-IN" dirty="0"/>
              <a:t>Examples are provided in the tasks folder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Three main files are present when creating the model.</a:t>
            </a:r>
          </a:p>
          <a:p>
            <a:pPr marL="514350" indent="-514350">
              <a:buAutoNum type="arabicPeriod"/>
            </a:pPr>
            <a:r>
              <a:rPr lang="en-IN" dirty="0"/>
              <a:t>The model registration file (inherits from the classifier).</a:t>
            </a:r>
          </a:p>
          <a:p>
            <a:pPr marL="514350" indent="-514350">
              <a:buAutoNum type="arabicPeriod"/>
            </a:pPr>
            <a:r>
              <a:rPr lang="en-IN" dirty="0"/>
              <a:t>Base classifier file</a:t>
            </a:r>
          </a:p>
          <a:p>
            <a:pPr marL="514350" indent="-514350">
              <a:buAutoNum type="arabicPeriod"/>
            </a:pPr>
            <a:r>
              <a:rPr lang="en-IN" dirty="0"/>
              <a:t>Input generator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6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70EF-2EF6-4E07-B606-18084B9F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registration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4964A-924A-4F13-AA08-0741FD81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functions are implemented:</a:t>
            </a:r>
          </a:p>
          <a:p>
            <a:r>
              <a:rPr lang="en-US" dirty="0"/>
              <a:t>Task, Train, and Test</a:t>
            </a:r>
          </a:p>
          <a:p>
            <a:r>
              <a:rPr lang="en-US" dirty="0"/>
              <a:t>All the model parameters/hyperparameters are defined here.</a:t>
            </a:r>
          </a:p>
          <a:p>
            <a:r>
              <a:rPr lang="en-US" dirty="0"/>
              <a:t>After parameter definition, the final creation happens once __</a:t>
            </a:r>
            <a:r>
              <a:rPr lang="en-US" dirty="0" err="1"/>
              <a:t>init</a:t>
            </a:r>
            <a:r>
              <a:rPr lang="en-US" dirty="0"/>
              <a:t>__ function is called.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73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F767-1A7A-47E5-B93A-4A74C0F6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FA6177-12EE-45C9-B17E-667F498F3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286" y="466608"/>
            <a:ext cx="48339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2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2822-234B-4372-9D13-91E489F1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creation in Lingvo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3DEC4-EFCA-490D-BBD5-FDE8B82F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layer can be composed of child layers. (refer Lingvo 2.2)</a:t>
            </a:r>
          </a:p>
          <a:p>
            <a:r>
              <a:rPr lang="en-US" dirty="0"/>
              <a:t>In the non-</a:t>
            </a:r>
            <a:r>
              <a:rPr lang="en-US" dirty="0" err="1"/>
              <a:t>gpipe</a:t>
            </a:r>
            <a:r>
              <a:rPr lang="en-US" dirty="0"/>
              <a:t> scenario, children are created at the uppermost level itself. (See classifier.py (__</a:t>
            </a:r>
            <a:r>
              <a:rPr lang="en-US" dirty="0" err="1"/>
              <a:t>init</a:t>
            </a:r>
            <a:r>
              <a:rPr lang="en-US" dirty="0"/>
              <a:t>__ function)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89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9582-6A4F-4324-9F34-5E0E9A62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</a:t>
            </a:r>
            <a:r>
              <a:rPr lang="en-US" dirty="0" err="1"/>
              <a:t>gpipe</a:t>
            </a:r>
            <a:r>
              <a:rPr lang="en-US" dirty="0"/>
              <a:t> scenario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06932-7359-4588-B184-D9C411C6F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281C20-4E4C-4E46-B2F6-49FA6A65184C}"/>
              </a:ext>
            </a:extLst>
          </p:cNvPr>
          <p:cNvSpPr/>
          <p:nvPr/>
        </p:nvSpPr>
        <p:spPr>
          <a:xfrm>
            <a:off x="1149292" y="1929468"/>
            <a:ext cx="2508308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23E080-27B2-4894-8B99-B5ACF1C13449}"/>
              </a:ext>
            </a:extLst>
          </p:cNvPr>
          <p:cNvSpPr/>
          <p:nvPr/>
        </p:nvSpPr>
        <p:spPr>
          <a:xfrm>
            <a:off x="2291593" y="2534873"/>
            <a:ext cx="2508308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layer1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DA6E7D-46C9-40B7-BE0F-5599E63EE667}"/>
              </a:ext>
            </a:extLst>
          </p:cNvPr>
          <p:cNvSpPr/>
          <p:nvPr/>
        </p:nvSpPr>
        <p:spPr>
          <a:xfrm>
            <a:off x="2291593" y="3273040"/>
            <a:ext cx="2508308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layer2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5818AF-E76E-4C0B-BA93-466622FFD09A}"/>
              </a:ext>
            </a:extLst>
          </p:cNvPr>
          <p:cNvSpPr/>
          <p:nvPr/>
        </p:nvSpPr>
        <p:spPr>
          <a:xfrm>
            <a:off x="2291593" y="3986834"/>
            <a:ext cx="2508308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layer3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AC22D6-A17B-42F7-825D-18B8180A3EF1}"/>
              </a:ext>
            </a:extLst>
          </p:cNvPr>
          <p:cNvCxnSpPr/>
          <p:nvPr/>
        </p:nvCxnSpPr>
        <p:spPr>
          <a:xfrm>
            <a:off x="5050172" y="2827090"/>
            <a:ext cx="1308683" cy="16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6AC96E-3154-4FB3-BC9F-154DE274FBCA}"/>
              </a:ext>
            </a:extLst>
          </p:cNvPr>
          <p:cNvSpPr txBox="1"/>
          <p:nvPr/>
        </p:nvSpPr>
        <p:spPr>
          <a:xfrm>
            <a:off x="6484690" y="2835479"/>
            <a:ext cx="29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layers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46FC67-FD01-49B7-AB46-C98F6873045E}"/>
              </a:ext>
            </a:extLst>
          </p:cNvPr>
          <p:cNvCxnSpPr/>
          <p:nvPr/>
        </p:nvCxnSpPr>
        <p:spPr>
          <a:xfrm flipV="1">
            <a:off x="5050172" y="3204811"/>
            <a:ext cx="1140903" cy="39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B42FE6-C52D-4448-8E2E-2D86C74882FE}"/>
              </a:ext>
            </a:extLst>
          </p:cNvPr>
          <p:cNvCxnSpPr/>
          <p:nvPr/>
        </p:nvCxnSpPr>
        <p:spPr>
          <a:xfrm flipV="1">
            <a:off x="5093516" y="3365599"/>
            <a:ext cx="1265339" cy="84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66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285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Office Theme</vt:lpstr>
      <vt:lpstr>Working with Lingvo</vt:lpstr>
      <vt:lpstr>How to execute?</vt:lpstr>
      <vt:lpstr>The trainer file</vt:lpstr>
      <vt:lpstr>Life cycle of training</vt:lpstr>
      <vt:lpstr>How to register models?</vt:lpstr>
      <vt:lpstr>Model registration</vt:lpstr>
      <vt:lpstr>PowerPoint Presentation</vt:lpstr>
      <vt:lpstr>Layer creation in Lingvo</vt:lpstr>
      <vt:lpstr>Non gpipe scenario</vt:lpstr>
      <vt:lpstr>PowerPoint Presentation</vt:lpstr>
      <vt:lpstr>Gpipe scenario</vt:lpstr>
      <vt:lpstr>PowerPoint Presentation</vt:lpstr>
      <vt:lpstr>PowerPoint Presentation</vt:lpstr>
      <vt:lpstr>Modifications to GPipe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Lingvo</dc:title>
  <dc:creator>Aditya Shankar</dc:creator>
  <cp:lastModifiedBy>Aditya Shankar</cp:lastModifiedBy>
  <cp:revision>8</cp:revision>
  <dcterms:created xsi:type="dcterms:W3CDTF">2021-06-13T06:18:57Z</dcterms:created>
  <dcterms:modified xsi:type="dcterms:W3CDTF">2021-06-13T10:30:28Z</dcterms:modified>
</cp:coreProperties>
</file>