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85" r:id="rId9"/>
    <p:sldId id="263" r:id="rId10"/>
    <p:sldId id="264" r:id="rId11"/>
    <p:sldId id="265" r:id="rId12"/>
    <p:sldId id="266" r:id="rId13"/>
    <p:sldId id="267" r:id="rId14"/>
    <p:sldId id="281" r:id="rId15"/>
    <p:sldId id="282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83" r:id="rId29"/>
    <p:sldId id="284" r:id="rId30"/>
    <p:sldId id="27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424C-3788-4E61-8269-BC1D20AFB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D8CA8-E5BB-4DCA-AE2E-760AC53D5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6EC48-1ADA-40B8-8558-195129C5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DD75-1E33-49D2-9689-A690EA135ED8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6CEEC-3EFA-4243-9D7A-BFA54C61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5CEC1-3D43-40AA-88E2-8DF711FA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297F-B7F5-4CFD-90C8-B53E0AB1D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56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C31C-BA0A-4666-AA1D-6FF0100B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0820C-7CAB-4FAF-93C5-87D944FD7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43599-51AD-44C3-BF88-0AEB9882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DD75-1E33-49D2-9689-A690EA135ED8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8CB6-E040-406B-8ACF-75A6F95C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C51FC-6FFF-4819-8831-5F0489BF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297F-B7F5-4CFD-90C8-B53E0AB1D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01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D30D0-8782-4FB3-9FFE-5ADBC9DD2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1B659-7506-44CD-95FD-91C3F99A8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BD1E2-5C65-4EA4-982F-AA22A740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DD75-1E33-49D2-9689-A690EA135ED8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114F5-74BF-44A5-86E4-3A3A739D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0B0F-25F0-4771-9526-7D58A669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297F-B7F5-4CFD-90C8-B53E0AB1D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68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0B50-0ACB-4E2E-B258-1A5F76F6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DA5D2-7381-4EAE-A02E-987D275D8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3815-01BF-46F9-9E40-CAB6BFC4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DD75-1E33-49D2-9689-A690EA135ED8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2D16B-1343-4C3A-A0AD-025CA1F5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69A3B-AA93-4978-AF54-CF3D456A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297F-B7F5-4CFD-90C8-B53E0AB1D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99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5CD9-AC41-4E34-82DF-DF8DA974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F6F42-E2A5-4774-9E92-8B21A774B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71CD2-D7FC-496F-9869-93C19EE2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DD75-1E33-49D2-9689-A690EA135ED8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6C776-9B74-4B01-9637-0013E1EE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CEB85-F3D6-4762-AAC6-87B67CF1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297F-B7F5-4CFD-90C8-B53E0AB1D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08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BBB6-438F-4D6E-B693-EBAD440E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FF77-B8AF-419B-9310-478C55762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D41BF-4DAF-44D7-85CB-F5AF5BDCF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0DF9C-02E1-43B3-A703-4D4D1D2A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DD75-1E33-49D2-9689-A690EA135ED8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4DD5A-9BC1-4B28-9C29-B9FCFA2D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5A6CF-B75C-48D7-BDF8-548DEC91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297F-B7F5-4CFD-90C8-B53E0AB1D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04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ACA9-93B0-488C-9E1D-C2C1000C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4CF21-3713-4A28-BDD3-1D7D6716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2DA53-BC4D-4568-B175-89837A818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AC7D4-22BB-4A30-A359-8CD0E2F93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CAF71-DC63-4D84-A29F-0415CAE33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32D58-DB6A-441B-9EDA-FE208AF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DD75-1E33-49D2-9689-A690EA135ED8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81555-C74C-42FD-BBD7-06CFC11B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C5717-5568-4F04-91C9-62D61D69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297F-B7F5-4CFD-90C8-B53E0AB1D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06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4CAA-50C5-4F1A-902B-5AB5FE07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E71E2-06DB-468A-AB05-408317EF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DD75-1E33-49D2-9689-A690EA135ED8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42F7A-E11B-45EE-9BEF-2BE54A4F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7869C-8E8D-46B5-BC35-284FCE70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297F-B7F5-4CFD-90C8-B53E0AB1D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63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530B9-04D8-44ED-B148-F3CBB2A2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DD75-1E33-49D2-9689-A690EA135ED8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8E224-280B-4233-A280-7925DD43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060A5-0E8B-4BAA-A2ED-16645524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297F-B7F5-4CFD-90C8-B53E0AB1D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37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C85E-D631-4B31-BAAB-DB48C751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C7230-4A7A-4B4A-83A8-C4BA1745E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EB7AB-0943-4769-AC4D-5AB8E3601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B3D29-950A-4FBB-8569-BD035B50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DD75-1E33-49D2-9689-A690EA135ED8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56106-D5EA-4654-995B-46D6DB49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F4871-0CC2-4998-A90A-8AC32C68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297F-B7F5-4CFD-90C8-B53E0AB1D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93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C6C4-2598-412C-B04A-E3F0443A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DCBE2-4E68-4DAC-A2E0-55F237B6A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E696B-3DDB-4CAB-B641-CB4878002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D1B50-EEB3-402F-85FA-F6B8953D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DD75-1E33-49D2-9689-A690EA135ED8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C98CB-4C2E-4450-81C6-09E8B213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A31EC-B81C-4497-8AEF-2156148E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297F-B7F5-4CFD-90C8-B53E0AB1D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3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DAA25-BAF5-443B-98DB-74568F02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21FB7-FF08-431D-A27D-034E1E708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008B2-AE58-4909-B317-3E2D7DA43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DD75-1E33-49D2-9689-A690EA135ED8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CCF02-E686-41F1-AE16-2D7A1C31F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B9C9-60EB-4E6D-AA37-5AF159DFD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2297F-B7F5-4CFD-90C8-B53E0AB1D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12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5C8E-F459-4639-8865-0F20442DC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 GPU performance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A2379-F5CB-46D4-94AC-981D51838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157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3E21-D5BF-414D-B10E-194AE951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batch size increases?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BB0A-0498-43F9-B037-A4D5D18CC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Avg compute times also do not flatten out as much</a:t>
            </a:r>
          </a:p>
          <a:p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31455-50DC-454C-B08F-E95A2BEE7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5437"/>
            <a:ext cx="5953125" cy="41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9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0FB3-AA66-46FE-BFE9-55B976B3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3FD0-30C3-48D8-AB39-91D9855C5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Choose the number of micro-batches in such as way that the size does not go smaller than a limit (32 in this case)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For batch size of 1024, 1,2 and 4 micro-batches give hardly any difference (see previous slides), in the total compute time.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So try to keep the micro-batch size at least 1024/4 = 256 as a safety net. But the number may vary from operation to operation too.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4370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D37A-1440-4F7E-80AF-89A51092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files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83AB0-7886-431F-99C7-4F7F1D0B3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parallelism (4 GPUS in parallel)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Avg time per minibatch = 105.115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36C37-6DD2-4FE1-9493-98467B3E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0867"/>
            <a:ext cx="6703503" cy="272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5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3F51-E73B-447D-BE25-B8F145E5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+ </a:t>
            </a:r>
            <a:r>
              <a:rPr lang="en-US"/>
              <a:t>pipeline parallelism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1F0E-B484-45F4-AE91-49712C54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+ pipeline parallelism (GPUS 1,2  and 3,4 pipeline parallel. But each couple processes a different minibatch in parallel)</a:t>
            </a:r>
          </a:p>
          <a:p>
            <a:r>
              <a:rPr lang="en-IN" dirty="0"/>
              <a:t>   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B41CE-8006-425C-AC05-D368D6A94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2" y="2737839"/>
            <a:ext cx="7796169" cy="3755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09BFC7-763C-4469-B66A-17E81D0706C5}"/>
              </a:ext>
            </a:extLst>
          </p:cNvPr>
          <p:cNvSpPr txBox="1"/>
          <p:nvPr/>
        </p:nvSpPr>
        <p:spPr>
          <a:xfrm>
            <a:off x="8962847" y="2737839"/>
            <a:ext cx="299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time per minibatch = 132.13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409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7D30-B0F6-4D25-A98D-2C82F02A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+ pipeline parallelism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8E943-8FE6-4754-8359-FA3051989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3680"/>
            <a:ext cx="10280451" cy="435133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99EB981-8B84-4A1D-8C0D-189110C9D527}"/>
              </a:ext>
            </a:extLst>
          </p:cNvPr>
          <p:cNvSpPr/>
          <p:nvPr/>
        </p:nvSpPr>
        <p:spPr>
          <a:xfrm>
            <a:off x="6627303" y="3137483"/>
            <a:ext cx="704675" cy="385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9262D1-B3E7-402F-944C-3A68B855AD41}"/>
              </a:ext>
            </a:extLst>
          </p:cNvPr>
          <p:cNvSpPr/>
          <p:nvPr/>
        </p:nvSpPr>
        <p:spPr>
          <a:xfrm>
            <a:off x="7826928" y="5335398"/>
            <a:ext cx="578841" cy="285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259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968B-9242-456E-9868-69DE8101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+ pipeline parallelism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DCE35C-C3B7-44BD-ADEF-FB60947FB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2" y="1783640"/>
            <a:ext cx="10515600" cy="3478963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98C6689-A269-4327-B57F-FCC999E31BCD}"/>
              </a:ext>
            </a:extLst>
          </p:cNvPr>
          <p:cNvSpPr/>
          <p:nvPr/>
        </p:nvSpPr>
        <p:spPr>
          <a:xfrm>
            <a:off x="6451134" y="2751589"/>
            <a:ext cx="679508" cy="3942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E31F2E-EEF2-45E2-9CB2-24C28A7D6888}"/>
              </a:ext>
            </a:extLst>
          </p:cNvPr>
          <p:cNvSpPr/>
          <p:nvPr/>
        </p:nvSpPr>
        <p:spPr>
          <a:xfrm>
            <a:off x="7550092" y="4848837"/>
            <a:ext cx="503339" cy="3020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403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5A54-81ED-4DDA-B6BF-F4C8B7AB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compare with standard case?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BE7EC-1352-4530-9790-57F4649E6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GPU, no GPipe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EBCF2-E4DD-4604-A62C-8ACF912D1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01" y="2323750"/>
            <a:ext cx="7887121" cy="35934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990E2E-8E91-45D8-8D2F-387775D9B24E}"/>
              </a:ext>
            </a:extLst>
          </p:cNvPr>
          <p:cNvSpPr txBox="1"/>
          <p:nvPr/>
        </p:nvSpPr>
        <p:spPr>
          <a:xfrm>
            <a:off x="8725321" y="2323749"/>
            <a:ext cx="33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= 105.09. 4 </a:t>
            </a:r>
            <a:r>
              <a:rPr lang="en-US" dirty="0" err="1"/>
              <a:t>gpu</a:t>
            </a:r>
            <a:r>
              <a:rPr lang="en-US" dirty="0"/>
              <a:t> data parallel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98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1CA4-F123-4FE5-B962-3C68EF45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case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2E41B-ED1F-47A7-A50F-1CFC4D991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56" y="1602297"/>
            <a:ext cx="8039194" cy="39363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C48D6C-77BF-4423-8982-826EBAB7562A}"/>
              </a:ext>
            </a:extLst>
          </p:cNvPr>
          <p:cNvSpPr txBox="1"/>
          <p:nvPr/>
        </p:nvSpPr>
        <p:spPr>
          <a:xfrm>
            <a:off x="8478474" y="1602297"/>
            <a:ext cx="357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Slightly worse than data parallelism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299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62D8-D6AC-4856-AC4C-7A340DC9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 (same number of partitions)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41B8-52B2-41F6-87A0-69C843F09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can make the total compute times in each layer for both the GPipe and non-GPipe models almost same by choosing appropriate micro-batch size/number</a:t>
            </a:r>
          </a:p>
          <a:p>
            <a:endParaRPr lang="en-US" dirty="0"/>
          </a:p>
          <a:p>
            <a:r>
              <a:rPr lang="en-US" dirty="0"/>
              <a:t>But how does GPipe perform even when this is done?</a:t>
            </a:r>
          </a:p>
          <a:p>
            <a:endParaRPr lang="en-US" dirty="0"/>
          </a:p>
          <a:p>
            <a:r>
              <a:rPr lang="en-US" dirty="0"/>
              <a:t>Ideally pipelining multiple micro-batches across GPUS should be better than pipelining the entire minibatch as one unit across the same number of GPUS.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07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7187-D241-46D5-92E5-6150A850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example..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922BA6-D275-4867-8833-461554FEB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341" y="1690688"/>
            <a:ext cx="7692682" cy="4164828"/>
          </a:xfrm>
        </p:spPr>
      </p:pic>
    </p:spTree>
    <p:extLst>
      <p:ext uri="{BB962C8B-B14F-4D97-AF65-F5344CB8AC3E}">
        <p14:creationId xmlns:p14="http://schemas.microsoft.com/office/powerpoint/2010/main" val="412847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541C-ACB9-48A7-979E-92E26F57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to </a:t>
            </a:r>
            <a:r>
              <a:rPr lang="en-US" dirty="0" err="1"/>
              <a:t>LeNet</a:t>
            </a:r>
            <a:r>
              <a:rPr lang="en-US" dirty="0"/>
              <a:t>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74E6-89C9-4FE0-B138-88F657FE1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Added additional fully connected layer.</a:t>
            </a:r>
          </a:p>
          <a:p>
            <a:r>
              <a:rPr lang="en-US" dirty="0">
                <a:latin typeface="+mj-lt"/>
              </a:rPr>
              <a:t>Pooling layer cannot be placed alone in a diff split. (graph error, maybe because layer has no actual parameters)</a:t>
            </a:r>
          </a:p>
          <a:p>
            <a:r>
              <a:rPr lang="en-US" dirty="0">
                <a:latin typeface="+mj-lt"/>
              </a:rPr>
              <a:t>Architecture is now conv1-&gt;pool1-&gt;conv2-&gt;pool2-&gt;fc1-&gt;fc2-&gt;sm1</a:t>
            </a:r>
          </a:p>
          <a:p>
            <a:r>
              <a:rPr lang="en-US" dirty="0">
                <a:latin typeface="+mj-lt"/>
              </a:rPr>
              <a:t>2.7 million params approx. (earlier 763000)</a:t>
            </a:r>
          </a:p>
          <a:p>
            <a:pPr marL="0" indent="0">
              <a:buNone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2737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244C-9ABB-42A6-8420-EDB06DF4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395CF3-72E5-4838-81C9-D07AEF97A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829" y="1372620"/>
            <a:ext cx="7882528" cy="4351338"/>
          </a:xfrm>
        </p:spPr>
      </p:pic>
    </p:spTree>
    <p:extLst>
      <p:ext uri="{BB962C8B-B14F-4D97-AF65-F5344CB8AC3E}">
        <p14:creationId xmlns:p14="http://schemas.microsoft.com/office/powerpoint/2010/main" val="749975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99CF-80B5-4778-9CA3-5EA95474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78C5-4E0E-4E58-8331-34D2A7391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in general the accumulated compute times at each layer are the same. (Some slight difference may be there because different operation can flatten out for different micro-batch sizes.)</a:t>
            </a:r>
          </a:p>
          <a:p>
            <a:endParaRPr lang="en-US" dirty="0"/>
          </a:p>
          <a:p>
            <a:r>
              <a:rPr lang="en-US" dirty="0"/>
              <a:t>But how does their overall performance compare?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762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7C28-A5BA-482F-85B7-BE1E1787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56016B-210A-4DDD-8F0D-3CBDF66F2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1748"/>
            <a:ext cx="10515600" cy="3905417"/>
          </a:xfrm>
        </p:spPr>
      </p:pic>
    </p:spTree>
    <p:extLst>
      <p:ext uri="{BB962C8B-B14F-4D97-AF65-F5344CB8AC3E}">
        <p14:creationId xmlns:p14="http://schemas.microsoft.com/office/powerpoint/2010/main" val="474914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0FC6-0788-41C5-B6C0-2B7A34B0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F07ABE-91BE-4B28-AC2A-9F2415062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903" y="302004"/>
            <a:ext cx="9912561" cy="4205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57AE4C-5835-443B-905F-34109DA76FC2}"/>
              </a:ext>
            </a:extLst>
          </p:cNvPr>
          <p:cNvSpPr txBox="1"/>
          <p:nvPr/>
        </p:nvSpPr>
        <p:spPr>
          <a:xfrm>
            <a:off x="645952" y="4823670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increasing micro-batch number improves performance for same number of splits as expected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21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9F59-F00F-4149-844F-45C4661D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 for different splits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67D4-778D-4036-B70B-F7106AEEE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average step times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154B9-07FC-4E15-B0FD-206FC141A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5357"/>
            <a:ext cx="6200775" cy="443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15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BE39-CAE9-4E38-9B34-985C99FD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operations (4 micro-batch)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B0C88-F2F2-45AF-8098-0A283A2D0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times are not differing significantly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E2966-BD0A-4FBE-BD39-7E24AAF79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13" y="2480552"/>
            <a:ext cx="5408829" cy="393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06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E926-89AB-44CF-B49A-C7D77A17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0955E8-18F1-4484-B048-4DAB1F9A1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57021" cy="4351338"/>
          </a:xfrm>
        </p:spPr>
      </p:pic>
    </p:spTree>
    <p:extLst>
      <p:ext uri="{BB962C8B-B14F-4D97-AF65-F5344CB8AC3E}">
        <p14:creationId xmlns:p14="http://schemas.microsoft.com/office/powerpoint/2010/main" val="1592509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68F6-C8B5-4D2D-B064-89D66604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performance worsen with more splits?</a:t>
            </a:r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2E41A7D-EC0C-4DB7-90FB-8C8A82586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8279"/>
            <a:ext cx="10515600" cy="4091137"/>
          </a:xfr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745AC0-ED72-4F34-8CE9-07E7080D17D4}"/>
              </a:ext>
            </a:extLst>
          </p:cNvPr>
          <p:cNvCxnSpPr/>
          <p:nvPr/>
        </p:nvCxnSpPr>
        <p:spPr>
          <a:xfrm>
            <a:off x="5159229" y="2332139"/>
            <a:ext cx="763399" cy="145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678188-E195-4977-B395-22966FA879FA}"/>
              </a:ext>
            </a:extLst>
          </p:cNvPr>
          <p:cNvCxnSpPr/>
          <p:nvPr/>
        </p:nvCxnSpPr>
        <p:spPr>
          <a:xfrm>
            <a:off x="5939406" y="3951215"/>
            <a:ext cx="1107346" cy="148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67A423-CAB6-44A3-8ED0-85E63E44BC00}"/>
              </a:ext>
            </a:extLst>
          </p:cNvPr>
          <p:cNvSpPr txBox="1"/>
          <p:nvPr/>
        </p:nvSpPr>
        <p:spPr>
          <a:xfrm>
            <a:off x="838200" y="5929416"/>
            <a:ext cx="1061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split has almost finished computation for all micro-batches before second even starts. (Poor partitioning)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486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41CC-3B2C-43CF-9ED8-771453E0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performance worsen with more splits?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D4D7AC-0BF2-4DAD-AA25-56F68A53C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75" y="1888392"/>
            <a:ext cx="10515600" cy="335335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49EF30-AED9-4040-8E65-F9DA956D7E3A}"/>
              </a:ext>
            </a:extLst>
          </p:cNvPr>
          <p:cNvCxnSpPr/>
          <p:nvPr/>
        </p:nvCxnSpPr>
        <p:spPr>
          <a:xfrm>
            <a:off x="7029974" y="3429000"/>
            <a:ext cx="293615" cy="150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01A5B23-E826-4FE3-AB2A-47420E3CEED6}"/>
              </a:ext>
            </a:extLst>
          </p:cNvPr>
          <p:cNvSpPr/>
          <p:nvPr/>
        </p:nvSpPr>
        <p:spPr>
          <a:xfrm>
            <a:off x="7206143" y="4932727"/>
            <a:ext cx="218114" cy="1677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964E4B-EAB3-47E6-8F6D-9E824C504D35}"/>
              </a:ext>
            </a:extLst>
          </p:cNvPr>
          <p:cNvCxnSpPr>
            <a:stCxn id="8" idx="4"/>
          </p:cNvCxnSpPr>
          <p:nvPr/>
        </p:nvCxnSpPr>
        <p:spPr>
          <a:xfrm flipH="1">
            <a:off x="5134062" y="5100506"/>
            <a:ext cx="2181138" cy="76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AAAB2B-02B0-4C76-B0A8-59FB2414B481}"/>
              </a:ext>
            </a:extLst>
          </p:cNvPr>
          <p:cNvSpPr txBox="1"/>
          <p:nvPr/>
        </p:nvSpPr>
        <p:spPr>
          <a:xfrm>
            <a:off x="3486325" y="5972961"/>
            <a:ext cx="3442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Fc2 layer + </a:t>
            </a:r>
            <a:r>
              <a:rPr lang="en-US" dirty="0" err="1"/>
              <a:t>softmax</a:t>
            </a:r>
            <a:r>
              <a:rPr lang="en-US" dirty="0"/>
              <a:t> (too small). Again bad partitioning, but skew is less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046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0964-B021-476C-8FBD-3C60C3C2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as </a:t>
            </a:r>
            <a:r>
              <a:rPr lang="en-US" dirty="0" err="1"/>
              <a:t>prev</a:t>
            </a:r>
            <a:r>
              <a:rPr lang="en-US" dirty="0"/>
              <a:t> except 3 splits..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9A2F35-09C0-43C3-A4EB-F135E89FF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3076"/>
            <a:ext cx="10515600" cy="3676436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060B75-42DC-4DCA-9B50-467A21AF570D}"/>
              </a:ext>
            </a:extLst>
          </p:cNvPr>
          <p:cNvCxnSpPr/>
          <p:nvPr/>
        </p:nvCxnSpPr>
        <p:spPr>
          <a:xfrm>
            <a:off x="5008228" y="2994870"/>
            <a:ext cx="922789" cy="84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18CE53-FF12-41A2-9319-4568F614DEB7}"/>
              </a:ext>
            </a:extLst>
          </p:cNvPr>
          <p:cNvCxnSpPr/>
          <p:nvPr/>
        </p:nvCxnSpPr>
        <p:spPr>
          <a:xfrm>
            <a:off x="5276675" y="3003259"/>
            <a:ext cx="2004969" cy="81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9FF07-5A18-4B0F-BEF6-6F02B46DFCFA}"/>
              </a:ext>
            </a:extLst>
          </p:cNvPr>
          <p:cNvCxnSpPr/>
          <p:nvPr/>
        </p:nvCxnSpPr>
        <p:spPr>
          <a:xfrm>
            <a:off x="5595457" y="2994870"/>
            <a:ext cx="2978092" cy="84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FB7E00-5568-4EA6-A9D4-5DF69AF35990}"/>
              </a:ext>
            </a:extLst>
          </p:cNvPr>
          <p:cNvCxnSpPr/>
          <p:nvPr/>
        </p:nvCxnSpPr>
        <p:spPr>
          <a:xfrm>
            <a:off x="5931017" y="2994870"/>
            <a:ext cx="3892491" cy="8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0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3C0D-408A-48F4-953C-5BFF838D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problem identified?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DEFE-EC07-4CA7-9435-5C96EB969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Accumulated compute time increased with increase in micro-batch count</a:t>
            </a: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IN" dirty="0">
                <a:latin typeface="+mj-lt"/>
              </a:rPr>
              <a:t>Ideally we expect the operation to take 16 times lesser, </a:t>
            </a:r>
            <a:r>
              <a:rPr lang="en-IN" dirty="0" err="1">
                <a:latin typeface="+mj-lt"/>
              </a:rPr>
              <a:t>i.e</a:t>
            </a:r>
            <a:r>
              <a:rPr lang="en-IN" dirty="0">
                <a:latin typeface="+mj-lt"/>
              </a:rPr>
              <a:t> 1026692/16 ~ 64168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66E6A38-19CB-469D-8539-8C4424D67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361"/>
          <a:stretch/>
        </p:blipFill>
        <p:spPr>
          <a:xfrm>
            <a:off x="607357" y="2719840"/>
            <a:ext cx="5227606" cy="308587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F51440F-558C-40A1-BB99-38E7A2D7A5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895"/>
          <a:stretch/>
        </p:blipFill>
        <p:spPr>
          <a:xfrm>
            <a:off x="6065806" y="2619323"/>
            <a:ext cx="5518837" cy="56010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ADE8B40-08AA-4EDE-9E7E-8A1CC6D6EA0E}"/>
              </a:ext>
            </a:extLst>
          </p:cNvPr>
          <p:cNvSpPr/>
          <p:nvPr/>
        </p:nvSpPr>
        <p:spPr>
          <a:xfrm>
            <a:off x="4664279" y="2719840"/>
            <a:ext cx="528506" cy="3085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FD97FC-88B5-41D2-B0A6-8A5C946C30FF}"/>
              </a:ext>
            </a:extLst>
          </p:cNvPr>
          <p:cNvSpPr/>
          <p:nvPr/>
        </p:nvSpPr>
        <p:spPr>
          <a:xfrm>
            <a:off x="10276514" y="2927909"/>
            <a:ext cx="595618" cy="2515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10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6C5A-BE6C-45BB-A26C-0779980E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improve?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27C53-7023-499C-B19D-992EE90E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partitioning algorithm (currently manual)</a:t>
            </a:r>
          </a:p>
          <a:p>
            <a:r>
              <a:rPr lang="en-US" dirty="0"/>
              <a:t>Any rescheduling of operations? Possibly reschedule re-computations such that parallelism is maximized</a:t>
            </a:r>
          </a:p>
          <a:p>
            <a:r>
              <a:rPr lang="en-US" dirty="0"/>
              <a:t>Try placing most complex operations in first and last partitions?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43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0246-1791-457C-BF39-47575C1B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in </a:t>
            </a:r>
            <a:r>
              <a:rPr lang="en-US" dirty="0" err="1"/>
              <a:t>microbatches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747AA-C0D8-4CC3-91AA-A276A5714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Chose number of </a:t>
            </a:r>
            <a:r>
              <a:rPr lang="en-US" dirty="0" err="1">
                <a:latin typeface="+mj-lt"/>
              </a:rPr>
              <a:t>microbatches</a:t>
            </a:r>
            <a:r>
              <a:rPr lang="en-US" dirty="0">
                <a:latin typeface="+mj-lt"/>
              </a:rPr>
              <a:t> as 1,2,4,8,16,32</a:t>
            </a:r>
          </a:p>
          <a:p>
            <a:r>
              <a:rPr lang="en-US" dirty="0">
                <a:latin typeface="+mj-lt"/>
              </a:rPr>
              <a:t>Minibatch size = 256</a:t>
            </a:r>
          </a:p>
          <a:p>
            <a:endParaRPr lang="en-US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2F062-642B-4513-8BD7-38F646FEA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05" y="3228524"/>
            <a:ext cx="6174996" cy="354978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D5C69B2-B43A-435F-8D0C-9B6AB64476B0}"/>
              </a:ext>
            </a:extLst>
          </p:cNvPr>
          <p:cNvSpPr/>
          <p:nvPr/>
        </p:nvSpPr>
        <p:spPr>
          <a:xfrm>
            <a:off x="3565321" y="4630723"/>
            <a:ext cx="595618" cy="1546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C4159C-EF1F-4427-87AC-246B0FD4BA76}"/>
              </a:ext>
            </a:extLst>
          </p:cNvPr>
          <p:cNvCxnSpPr>
            <a:stCxn id="6" idx="6"/>
          </p:cNvCxnSpPr>
          <p:nvPr/>
        </p:nvCxnSpPr>
        <p:spPr>
          <a:xfrm flipV="1">
            <a:off x="4160939" y="3665989"/>
            <a:ext cx="3909270" cy="173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EF52EC-72FC-4F32-BCE7-ECCAC81EE2CC}"/>
              </a:ext>
            </a:extLst>
          </p:cNvPr>
          <p:cNvSpPr txBox="1"/>
          <p:nvPr/>
        </p:nvSpPr>
        <p:spPr>
          <a:xfrm>
            <a:off x="8070209" y="3254928"/>
            <a:ext cx="305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the sudden spike for large micro-batch numbers?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75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5A00-36F8-459E-A39C-180D87DB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in </a:t>
            </a:r>
            <a:r>
              <a:rPr lang="en-US" dirty="0" err="1"/>
              <a:t>microbatches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180E-FA19-4C0C-B0CA-379C3F5B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For small micro-batch sizes, the performance does not differ by much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58345-EAE2-4BCC-BA37-471BE767A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31" y="2432515"/>
            <a:ext cx="6124575" cy="406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0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96C8-0140-44AC-B383-1976A1CE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in micro-batches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59EA5-E233-415C-901E-52162B02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But the number of operations increases exponentially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E548E-9DCB-4B68-B769-70E55B85C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63" y="2290282"/>
            <a:ext cx="58959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7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068B-AA24-4002-9BD8-3FC98A4D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in micro-batches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9ECDB-D545-46CC-AC83-FC672DBBF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5246"/>
            <a:ext cx="5746352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C910F2-15AF-4EC1-971A-C4B9AAAD8D35}"/>
              </a:ext>
            </a:extLst>
          </p:cNvPr>
          <p:cNvCxnSpPr>
            <a:cxnSpLocks/>
          </p:cNvCxnSpPr>
          <p:nvPr/>
        </p:nvCxnSpPr>
        <p:spPr>
          <a:xfrm flipV="1">
            <a:off x="5033394" y="4311941"/>
            <a:ext cx="2508309" cy="84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B1777D-1450-42F3-9128-91A9A7C6F293}"/>
              </a:ext>
            </a:extLst>
          </p:cNvPr>
          <p:cNvSpPr txBox="1"/>
          <p:nvPr/>
        </p:nvSpPr>
        <p:spPr>
          <a:xfrm>
            <a:off x="7608815" y="3959604"/>
            <a:ext cx="3951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Dividing further does not improve performance after a point</a:t>
            </a:r>
            <a:endParaRPr lang="en-IN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9636F0-D897-418E-B8E8-C7A89CAF2A06}"/>
              </a:ext>
            </a:extLst>
          </p:cNvPr>
          <p:cNvSpPr/>
          <p:nvPr/>
        </p:nvSpPr>
        <p:spPr>
          <a:xfrm>
            <a:off x="4756558" y="5461233"/>
            <a:ext cx="1339442" cy="4110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17DA85-0501-4AEF-81EA-EFCEA3524B08}"/>
              </a:ext>
            </a:extLst>
          </p:cNvPr>
          <p:cNvCxnSpPr/>
          <p:nvPr/>
        </p:nvCxnSpPr>
        <p:spPr>
          <a:xfrm flipV="1">
            <a:off x="6096000" y="5603846"/>
            <a:ext cx="1445703" cy="9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3CBEA3-820E-4689-BED9-6B1A0BB5EDD0}"/>
              </a:ext>
            </a:extLst>
          </p:cNvPr>
          <p:cNvSpPr txBox="1"/>
          <p:nvPr/>
        </p:nvSpPr>
        <p:spPr>
          <a:xfrm>
            <a:off x="7608815" y="5427677"/>
            <a:ext cx="3816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Correspond to micro-batch size of 16 and 8 respectively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1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6594-4208-403D-A1B4-ECCB7D34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flatten?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FA9B-F09A-41BB-889A-C73435F57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has parallel component x that varies with micro-batch size and constant time c (independent of size).</a:t>
            </a:r>
          </a:p>
          <a:p>
            <a:endParaRPr lang="en-US" dirty="0"/>
          </a:p>
          <a:p>
            <a:r>
              <a:rPr lang="en-US" dirty="0"/>
              <a:t>For m micro-batches, time for each is x/m + c</a:t>
            </a:r>
          </a:p>
          <a:p>
            <a:endParaRPr lang="en-US" dirty="0"/>
          </a:p>
          <a:p>
            <a:r>
              <a:rPr lang="en-US" dirty="0"/>
              <a:t>If x/m is already small, then x/2m, x/4m</a:t>
            </a:r>
            <a:r>
              <a:rPr lang="en-US"/>
              <a:t>, etc. </a:t>
            </a:r>
            <a:r>
              <a:rPr lang="en-US" dirty="0"/>
              <a:t>will also be small and c becomes dominant.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37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8454-33E7-47EB-93A3-ED940109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batch size increases?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024A3-235A-4812-8397-6D3A47C44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to minibatch size of 1024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96719-DF69-4E75-AA04-20279B9B4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4134"/>
            <a:ext cx="6362700" cy="447386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4B3B0AE-CB98-4BF0-B254-615019E6C513}"/>
              </a:ext>
            </a:extLst>
          </p:cNvPr>
          <p:cNvSpPr/>
          <p:nvPr/>
        </p:nvSpPr>
        <p:spPr>
          <a:xfrm>
            <a:off x="5276675" y="3758268"/>
            <a:ext cx="1518408" cy="29109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46EA09-A535-43BA-95A0-951A01E7EDCB}"/>
              </a:ext>
            </a:extLst>
          </p:cNvPr>
          <p:cNvCxnSpPr/>
          <p:nvPr/>
        </p:nvCxnSpPr>
        <p:spPr>
          <a:xfrm flipV="1">
            <a:off x="6795083" y="3892492"/>
            <a:ext cx="1409350" cy="129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3B3DE2-5051-419A-BB0D-3CFB25333B58}"/>
              </a:ext>
            </a:extLst>
          </p:cNvPr>
          <p:cNvSpPr txBox="1"/>
          <p:nvPr/>
        </p:nvSpPr>
        <p:spPr>
          <a:xfrm>
            <a:off x="8204433" y="3489820"/>
            <a:ext cx="363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Rise is not as significant now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794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671</Words>
  <Application>Microsoft Office PowerPoint</Application>
  <PresentationFormat>Widescreen</PresentationFormat>
  <Paragraphs>88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4 GPU performance analysis</vt:lpstr>
      <vt:lpstr>Modification to LeNet model</vt:lpstr>
      <vt:lpstr>What was the problem identified?</vt:lpstr>
      <vt:lpstr>Variations in microbatches</vt:lpstr>
      <vt:lpstr>Variations in microbatches</vt:lpstr>
      <vt:lpstr>Variations in micro-batches</vt:lpstr>
      <vt:lpstr>Variations in micro-batches</vt:lpstr>
      <vt:lpstr>Why flatten?</vt:lpstr>
      <vt:lpstr>What happens when batch size increases?</vt:lpstr>
      <vt:lpstr>What happens when batch size increases?</vt:lpstr>
      <vt:lpstr>Takeaways</vt:lpstr>
      <vt:lpstr>Trace files </vt:lpstr>
      <vt:lpstr>Data + pipeline parallelism</vt:lpstr>
      <vt:lpstr>Data + pipeline parallelism</vt:lpstr>
      <vt:lpstr>Data + pipeline parallelism</vt:lpstr>
      <vt:lpstr>How does this compare with standard case?</vt:lpstr>
      <vt:lpstr>Standard case</vt:lpstr>
      <vt:lpstr>Performance eval (same number of partitions) </vt:lpstr>
      <vt:lpstr>For example..</vt:lpstr>
      <vt:lpstr>Contd.</vt:lpstr>
      <vt:lpstr>Performance eval</vt:lpstr>
      <vt:lpstr>Performance eval</vt:lpstr>
      <vt:lpstr>PowerPoint Presentation</vt:lpstr>
      <vt:lpstr>Performance analysis for different splits</vt:lpstr>
      <vt:lpstr>Breaking down operations (4 micro-batch)</vt:lpstr>
      <vt:lpstr>PowerPoint Presentation</vt:lpstr>
      <vt:lpstr>Why does performance worsen with more splits?</vt:lpstr>
      <vt:lpstr>Why does performance worsen with more splits?</vt:lpstr>
      <vt:lpstr>Same as prev except 3 splits..</vt:lpstr>
      <vt:lpstr>Where to improve?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GPU performance analysis</dc:title>
  <dc:creator>Aditya Shankar</dc:creator>
  <cp:lastModifiedBy>Aditya Shankar</cp:lastModifiedBy>
  <cp:revision>37</cp:revision>
  <dcterms:created xsi:type="dcterms:W3CDTF">2021-04-20T08:00:45Z</dcterms:created>
  <dcterms:modified xsi:type="dcterms:W3CDTF">2021-05-27T05:21:35Z</dcterms:modified>
</cp:coreProperties>
</file>