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0" r:id="rId6"/>
    <p:sldId id="260" r:id="rId7"/>
    <p:sldId id="261" r:id="rId8"/>
    <p:sldId id="262" r:id="rId9"/>
    <p:sldId id="263" r:id="rId10"/>
    <p:sldId id="265" r:id="rId11"/>
    <p:sldId id="287" r:id="rId12"/>
    <p:sldId id="292" r:id="rId13"/>
    <p:sldId id="288" r:id="rId14"/>
    <p:sldId id="293" r:id="rId15"/>
    <p:sldId id="289" r:id="rId16"/>
    <p:sldId id="294" r:id="rId17"/>
    <p:sldId id="266" r:id="rId18"/>
    <p:sldId id="267" r:id="rId19"/>
    <p:sldId id="268" r:id="rId20"/>
    <p:sldId id="269" r:id="rId21"/>
    <p:sldId id="270" r:id="rId22"/>
    <p:sldId id="272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6" r:id="rId34"/>
    <p:sldId id="291" r:id="rId35"/>
    <p:sldId id="27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VGG_16%20performance%20analysis%20T4%20%20128%20minabatch%20siz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performance%20analysis%20T4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VGG_16%20performance%20analysis%20T4%20%20128%20minabatch%20siz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VGG_16%20performance%20analysis%20T4%20%20128%20minabatch%20siz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VGG_16%20performance%20analysis%20T4%20%20128%20minabatch%20siz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VGG_16%20performance%20analysis%20T4%20%20128%20minabatch%20size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VGG_16%20performance%20analysis%20T4%20%20128%20minabatch%20size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VGG_16%20performance%20analysis%20T4%20%20128%20minabatch%20size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VGG_16%20performance%20analysis%20T4%20%20128%20minabatch%20size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performance%20analysis%20T4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VGG_16%20performance%20analysis%20T4%20%20128%20minabatch%20size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performance%20analysis%20T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performance%20analysis%20T4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VGG_16%20performance%20analysis%20T4%20%20128%20minabatch%20size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performance%20analysis%20T4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VGG_16%20performance%20analysis%20T4%20%20128%20minabatch%20size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performance%20analysis%20T4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VGG_16%20performance%20analysis%20T4%20%20128%20minabatch%20size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VGG_16%20performance%20analysis%20T4%20%20128%20minabatch%20size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VGG_16%20performance%20analysis%20T4%20%20128%20minabatch%20size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VGG_16%20performance%20analysis%20T4%20%20128%20minabatch%20size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VGG_16%20performance%20analysis%20T4%20%20128%20minabatch%20size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performance%20analysis%20T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VGG_16%20performance%20analysis%20T4%20%20128%20minabatch%20size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VGG_16%20performance%20analysis%20T4%20%20128%20minabatch%20size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VGG_16%20performance%20analysis%20T4%20%20128%20minabatch%20size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VGG_16%20performance%20analysis%20T4%20%20128%20minabatch%20size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performance%20analysis%20T4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VGG_16%20performance%20analysis%20T4%20%20128%20minabatch%20size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performance%20analysis%20T4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VGG_16%20performance%20analysis%20T4%20%20128%20minabatch%20siz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VGG_16%20performance%20analysis%20T4%20%20128%20minabatch%20siz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performance%20analysis%20T4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performance%20analysis%20T4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VGG_16%20performance%20analysis%20T4%20%20128%20minabatch%20siz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VGG_16%20performance%20analysis%20T4%20%20128%20minabatch%20siz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VGG 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1 microbatch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2438</c:v>
                </c:pt>
                <c:pt idx="1">
                  <c:v>2617</c:v>
                </c:pt>
                <c:pt idx="2">
                  <c:v>2618</c:v>
                </c:pt>
                <c:pt idx="3">
                  <c:v>1994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DA-4DEE-98A4-D992CCB6D0C9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2 microbatch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1684</c:v>
                </c:pt>
                <c:pt idx="1">
                  <c:v>1870</c:v>
                </c:pt>
                <c:pt idx="2">
                  <c:v>2024</c:v>
                </c:pt>
                <c:pt idx="3">
                  <c:v>2572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DA-4DEE-98A4-D992CCB6D0C9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4 microbatch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1354</c:v>
                </c:pt>
                <c:pt idx="1">
                  <c:v>1753</c:v>
                </c:pt>
                <c:pt idx="2">
                  <c:v>1852</c:v>
                </c:pt>
                <c:pt idx="3">
                  <c:v>2568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DA-4DEE-98A4-D992CCB6D0C9}"/>
            </c:ext>
          </c:extLst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8 microbatch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Sheet1!$E$3:$E$6</c:f>
              <c:numCache>
                <c:formatCode>General</c:formatCode>
                <c:ptCount val="4"/>
                <c:pt idx="0">
                  <c:v>1273</c:v>
                </c:pt>
                <c:pt idx="1">
                  <c:v>1623</c:v>
                </c:pt>
                <c:pt idx="2">
                  <c:v>1943</c:v>
                </c:pt>
                <c:pt idx="3">
                  <c:v>2725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DDA-4DEE-98A4-D992CCB6D0C9}"/>
            </c:ext>
          </c:extLst>
        </c:ser>
        <c:ser>
          <c:idx val="4"/>
          <c:order val="4"/>
          <c:tx>
            <c:strRef>
              <c:f>Sheet1!$F$2</c:f>
              <c:strCache>
                <c:ptCount val="1"/>
                <c:pt idx="0">
                  <c:v>16 microbatch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Sheet1!$F$3:$F$6</c:f>
              <c:numCache>
                <c:formatCode>General</c:formatCode>
                <c:ptCount val="4"/>
                <c:pt idx="0">
                  <c:v>1436</c:v>
                </c:pt>
                <c:pt idx="1">
                  <c:v>1644</c:v>
                </c:pt>
                <c:pt idx="2">
                  <c:v>2418</c:v>
                </c:pt>
                <c:pt idx="3">
                  <c:v>3592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DA-4DEE-98A4-D992CCB6D0C9}"/>
            </c:ext>
          </c:extLst>
        </c:ser>
        <c:ser>
          <c:idx val="5"/>
          <c:order val="5"/>
          <c:tx>
            <c:strRef>
              <c:f>Sheet1!$G$2</c:f>
              <c:strCache>
                <c:ptCount val="1"/>
                <c:pt idx="0">
                  <c:v>32 microbatch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Sheet1!$G$3:$G$6</c:f>
              <c:numCache>
                <c:formatCode>General</c:formatCode>
                <c:ptCount val="4"/>
                <c:pt idx="0">
                  <c:v>1922</c:v>
                </c:pt>
                <c:pt idx="1">
                  <c:v>2150</c:v>
                </c:pt>
                <c:pt idx="2">
                  <c:v>2885</c:v>
                </c:pt>
                <c:pt idx="3">
                  <c:v>4070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DDA-4DEE-98A4-D992CCB6D0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4005744"/>
        <c:axId val="424004784"/>
      </c:barChart>
      <c:catAx>
        <c:axId val="42400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004784"/>
        <c:crosses val="autoZero"/>
        <c:auto val="1"/>
        <c:lblAlgn val="ctr"/>
        <c:lblOffset val="100"/>
        <c:noMultiLvlLbl val="0"/>
      </c:catAx>
      <c:valAx>
        <c:axId val="42400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00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baseline="0" dirty="0">
                <a:effectLst/>
              </a:rPr>
              <a:t>2 split costs </a:t>
            </a:r>
            <a:r>
              <a:rPr lang="en-IN" sz="1800" b="0" i="0" baseline="0" dirty="0" err="1">
                <a:effectLst/>
              </a:rPr>
              <a:t>LeNet</a:t>
            </a:r>
            <a:endParaRPr lang="en-I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Sheet1!$A$372</c:f>
              <c:strCache>
                <c:ptCount val="1"/>
                <c:pt idx="0">
                  <c:v>split1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Sheet1!$B$370:$G$371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Sheet1!$B$372:$G$372</c:f>
              <c:numCache>
                <c:formatCode>General</c:formatCode>
                <c:ptCount val="6"/>
                <c:pt idx="0">
                  <c:v>4.3170000000000002</c:v>
                </c:pt>
                <c:pt idx="1">
                  <c:v>2.2025000000000001</c:v>
                </c:pt>
                <c:pt idx="2">
                  <c:v>1.1619999999999999</c:v>
                </c:pt>
                <c:pt idx="3">
                  <c:v>0.62729999999999997</c:v>
                </c:pt>
                <c:pt idx="4">
                  <c:v>0.44800000000000001</c:v>
                </c:pt>
                <c:pt idx="5">
                  <c:v>0.28100000000000003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5-43ED-8F48-308FEAAD1C42}"/>
            </c:ext>
          </c:extLst>
        </c:ser>
        <c:ser>
          <c:idx val="1"/>
          <c:order val="1"/>
          <c:tx>
            <c:strRef>
              <c:f>Sheet1!$A$373</c:f>
              <c:strCache>
                <c:ptCount val="1"/>
                <c:pt idx="0">
                  <c:v>split2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Sheet1!$B$370:$G$371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Sheet1!$B$373:$G$373</c:f>
              <c:numCache>
                <c:formatCode>General</c:formatCode>
                <c:ptCount val="6"/>
                <c:pt idx="0">
                  <c:v>3.601</c:v>
                </c:pt>
                <c:pt idx="1">
                  <c:v>1.8875</c:v>
                </c:pt>
                <c:pt idx="2">
                  <c:v>1.1072</c:v>
                </c:pt>
                <c:pt idx="3">
                  <c:v>0.67300000000000004</c:v>
                </c:pt>
                <c:pt idx="4">
                  <c:v>0.378</c:v>
                </c:pt>
                <c:pt idx="5">
                  <c:v>0.28177999999999997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E5-43ED-8F48-308FEAAD1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513400"/>
        <c:axId val="106521720"/>
      </c:barChart>
      <c:catAx>
        <c:axId val="106513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21720"/>
        <c:crosses val="autoZero"/>
        <c:auto val="1"/>
        <c:lblAlgn val="ctr"/>
        <c:lblOffset val="100"/>
        <c:noMultiLvlLbl val="0"/>
      </c:catAx>
      <c:valAx>
        <c:axId val="106521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13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4 split comm</a:t>
            </a:r>
            <a:r>
              <a:rPr lang="en-IN" baseline="0"/>
              <a:t> costs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Sheet1!$A$173</c:f>
              <c:strCache>
                <c:ptCount val="1"/>
                <c:pt idx="0">
                  <c:v>split1-&gt;2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Sheet1!$B$172:$G$172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Sheet1!$B$173:$G$173</c:f>
              <c:numCache>
                <c:formatCode>General</c:formatCode>
                <c:ptCount val="6"/>
                <c:pt idx="0">
                  <c:v>67.078000000000003</c:v>
                </c:pt>
                <c:pt idx="1">
                  <c:v>34.35</c:v>
                </c:pt>
                <c:pt idx="2">
                  <c:v>16.866</c:v>
                </c:pt>
                <c:pt idx="3">
                  <c:v>8.6319999999999997</c:v>
                </c:pt>
                <c:pt idx="4">
                  <c:v>4.2469999999999999</c:v>
                </c:pt>
                <c:pt idx="5">
                  <c:v>2.1339999999999999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56-4608-ACC4-411256047325}"/>
            </c:ext>
          </c:extLst>
        </c:ser>
        <c:ser>
          <c:idx val="1"/>
          <c:order val="1"/>
          <c:tx>
            <c:strRef>
              <c:f>Sheet1!$A$174</c:f>
              <c:strCache>
                <c:ptCount val="1"/>
                <c:pt idx="0">
                  <c:v>split2-&gt;3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Sheet1!$B$172:$G$172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Sheet1!$B$174:$G$174</c:f>
              <c:numCache>
                <c:formatCode>General</c:formatCode>
                <c:ptCount val="6"/>
                <c:pt idx="0">
                  <c:v>33.58</c:v>
                </c:pt>
                <c:pt idx="1">
                  <c:v>17.8</c:v>
                </c:pt>
                <c:pt idx="2">
                  <c:v>8.7919999999999998</c:v>
                </c:pt>
                <c:pt idx="3">
                  <c:v>4.2249999999999996</c:v>
                </c:pt>
                <c:pt idx="4">
                  <c:v>2.09</c:v>
                </c:pt>
                <c:pt idx="5">
                  <c:v>1.0389999999999999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56-4608-ACC4-411256047325}"/>
            </c:ext>
          </c:extLst>
        </c:ser>
        <c:ser>
          <c:idx val="2"/>
          <c:order val="2"/>
          <c:tx>
            <c:strRef>
              <c:f>Sheet1!$A$175</c:f>
              <c:strCache>
                <c:ptCount val="1"/>
                <c:pt idx="0">
                  <c:v>split3-&gt;4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Sheet1!$B$172:$G$172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Sheet1!$B$175:$G$175</c:f>
              <c:numCache>
                <c:formatCode>General</c:formatCode>
                <c:ptCount val="6"/>
                <c:pt idx="0">
                  <c:v>33.536000000000001</c:v>
                </c:pt>
                <c:pt idx="1">
                  <c:v>16.73</c:v>
                </c:pt>
                <c:pt idx="2">
                  <c:v>8.3719999999999999</c:v>
                </c:pt>
                <c:pt idx="3">
                  <c:v>4.1859999999999999</c:v>
                </c:pt>
                <c:pt idx="4">
                  <c:v>2.117</c:v>
                </c:pt>
                <c:pt idx="5">
                  <c:v>1.046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56-4608-ACC4-4112560473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2764560"/>
        <c:axId val="472761040"/>
      </c:barChart>
      <c:catAx>
        <c:axId val="47276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761040"/>
        <c:crosses val="autoZero"/>
        <c:auto val="1"/>
        <c:lblAlgn val="ctr"/>
        <c:lblOffset val="100"/>
        <c:noMultiLvlLbl val="0"/>
      </c:catAx>
      <c:valAx>
        <c:axId val="47276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76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split interface</a:t>
            </a:r>
            <a:r>
              <a:rPr lang="en-IN" baseline="0"/>
              <a:t> comm sizes 4 split (bytes)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Sheet1!$I$173</c:f>
              <c:strCache>
                <c:ptCount val="1"/>
                <c:pt idx="0">
                  <c:v>split1-&gt;2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Sheet1!$J$172:$O$172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Sheet1!$J$173:$O$173</c:f>
              <c:numCache>
                <c:formatCode>General</c:formatCode>
                <c:ptCount val="6"/>
                <c:pt idx="0">
                  <c:v>411041792</c:v>
                </c:pt>
                <c:pt idx="1">
                  <c:v>205520896</c:v>
                </c:pt>
                <c:pt idx="2">
                  <c:v>102760448</c:v>
                </c:pt>
                <c:pt idx="3">
                  <c:v>51380224</c:v>
                </c:pt>
                <c:pt idx="4">
                  <c:v>25690112</c:v>
                </c:pt>
                <c:pt idx="5">
                  <c:v>12845056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BE-4EDE-9EC9-8663A70C6D7D}"/>
            </c:ext>
          </c:extLst>
        </c:ser>
        <c:ser>
          <c:idx val="1"/>
          <c:order val="1"/>
          <c:tx>
            <c:strRef>
              <c:f>Sheet1!$I$174</c:f>
              <c:strCache>
                <c:ptCount val="1"/>
                <c:pt idx="0">
                  <c:v>split2-&gt;3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Sheet1!$J$172:$O$172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Sheet1!$J$174:$O$174</c:f>
              <c:numCache>
                <c:formatCode>General</c:formatCode>
                <c:ptCount val="6"/>
                <c:pt idx="0">
                  <c:v>205520896</c:v>
                </c:pt>
                <c:pt idx="1">
                  <c:v>102760448</c:v>
                </c:pt>
                <c:pt idx="2">
                  <c:v>51380224</c:v>
                </c:pt>
                <c:pt idx="3">
                  <c:v>25690112</c:v>
                </c:pt>
                <c:pt idx="4">
                  <c:v>12845056</c:v>
                </c:pt>
                <c:pt idx="5">
                  <c:v>6422528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BE-4EDE-9EC9-8663A70C6D7D}"/>
            </c:ext>
          </c:extLst>
        </c:ser>
        <c:ser>
          <c:idx val="2"/>
          <c:order val="2"/>
          <c:tx>
            <c:strRef>
              <c:f>Sheet1!$I$175</c:f>
              <c:strCache>
                <c:ptCount val="1"/>
                <c:pt idx="0">
                  <c:v>split3-&gt;4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Sheet1!$J$172:$O$172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Sheet1!$J$175:$O$175</c:f>
              <c:numCache>
                <c:formatCode>General</c:formatCode>
                <c:ptCount val="6"/>
                <c:pt idx="0">
                  <c:v>205520896</c:v>
                </c:pt>
                <c:pt idx="1">
                  <c:v>102760448</c:v>
                </c:pt>
                <c:pt idx="2">
                  <c:v>51380224</c:v>
                </c:pt>
                <c:pt idx="3">
                  <c:v>25690112</c:v>
                </c:pt>
                <c:pt idx="4">
                  <c:v>12845056</c:v>
                </c:pt>
                <c:pt idx="5">
                  <c:v>6422528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BE-4EDE-9EC9-8663A70C6D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9543728"/>
        <c:axId val="439545008"/>
      </c:barChart>
      <c:catAx>
        <c:axId val="43954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545008"/>
        <c:crosses val="autoZero"/>
        <c:auto val="1"/>
        <c:lblAlgn val="ctr"/>
        <c:lblOffset val="100"/>
        <c:noMultiLvlLbl val="0"/>
      </c:catAx>
      <c:valAx>
        <c:axId val="43954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54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3 split comm costs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Sheet1!$A$180</c:f>
              <c:strCache>
                <c:ptCount val="1"/>
                <c:pt idx="0">
                  <c:v>split1-&gt;2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Sheet1!$B$178:$G$179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Sheet1!$B$180:$G$180</c:f>
              <c:numCache>
                <c:formatCode>General</c:formatCode>
                <c:ptCount val="6"/>
                <c:pt idx="0">
                  <c:v>133.596</c:v>
                </c:pt>
                <c:pt idx="1">
                  <c:v>68.272000000000006</c:v>
                </c:pt>
                <c:pt idx="2">
                  <c:v>34.182000000000002</c:v>
                </c:pt>
                <c:pt idx="3">
                  <c:v>17.114000000000001</c:v>
                </c:pt>
                <c:pt idx="4">
                  <c:v>8.4779999999999998</c:v>
                </c:pt>
                <c:pt idx="5">
                  <c:v>4.2359999999999998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F2-433D-9764-350E0AA57167}"/>
            </c:ext>
          </c:extLst>
        </c:ser>
        <c:ser>
          <c:idx val="1"/>
          <c:order val="1"/>
          <c:tx>
            <c:strRef>
              <c:f>Sheet1!$A$181</c:f>
              <c:strCache>
                <c:ptCount val="1"/>
                <c:pt idx="0">
                  <c:v>split2-&gt;3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Sheet1!$B$178:$G$179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Sheet1!$B$181:$G$181</c:f>
              <c:numCache>
                <c:formatCode>General</c:formatCode>
                <c:ptCount val="6"/>
                <c:pt idx="0">
                  <c:v>67.010000000000005</c:v>
                </c:pt>
                <c:pt idx="1">
                  <c:v>33.688000000000002</c:v>
                </c:pt>
                <c:pt idx="2">
                  <c:v>16.919</c:v>
                </c:pt>
                <c:pt idx="3">
                  <c:v>8.3569999999999993</c:v>
                </c:pt>
                <c:pt idx="4">
                  <c:v>4.3239999999999998</c:v>
                </c:pt>
                <c:pt idx="5">
                  <c:v>2.0950000000000002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F2-433D-9764-350E0AA57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2773520"/>
        <c:axId val="472773840"/>
      </c:barChart>
      <c:catAx>
        <c:axId val="47277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773840"/>
        <c:crosses val="autoZero"/>
        <c:auto val="1"/>
        <c:lblAlgn val="ctr"/>
        <c:lblOffset val="100"/>
        <c:noMultiLvlLbl val="0"/>
      </c:catAx>
      <c:valAx>
        <c:axId val="47277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773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223979307382878"/>
          <c:y val="0.92187445319335082"/>
          <c:w val="0.21552024402914369"/>
          <c:h val="5.4977398658501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3 split communication</a:t>
            </a:r>
            <a:r>
              <a:rPr lang="en-IN" baseline="0"/>
              <a:t> sizes (bytes)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Sheet1!$I$180</c:f>
              <c:strCache>
                <c:ptCount val="1"/>
                <c:pt idx="0">
                  <c:v>split1-&gt;2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Sheet1!$J$178:$O$179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Sheet1!$J$180:$O$180</c:f>
              <c:numCache>
                <c:formatCode>General</c:formatCode>
                <c:ptCount val="6"/>
                <c:pt idx="0">
                  <c:v>822083584</c:v>
                </c:pt>
                <c:pt idx="1">
                  <c:v>411041792</c:v>
                </c:pt>
                <c:pt idx="2">
                  <c:v>205520896</c:v>
                </c:pt>
                <c:pt idx="3">
                  <c:v>102760448</c:v>
                </c:pt>
                <c:pt idx="4">
                  <c:v>51380224</c:v>
                </c:pt>
                <c:pt idx="5">
                  <c:v>25690112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CC-4316-AEF4-5E53934B3AB2}"/>
            </c:ext>
          </c:extLst>
        </c:ser>
        <c:ser>
          <c:idx val="1"/>
          <c:order val="1"/>
          <c:tx>
            <c:strRef>
              <c:f>Sheet1!$I$181</c:f>
              <c:strCache>
                <c:ptCount val="1"/>
                <c:pt idx="0">
                  <c:v>split2-&gt;3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Sheet1!$J$178:$O$179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Sheet1!$J$181:$O$181</c:f>
              <c:numCache>
                <c:formatCode>General</c:formatCode>
                <c:ptCount val="6"/>
                <c:pt idx="0">
                  <c:v>411041792</c:v>
                </c:pt>
                <c:pt idx="1">
                  <c:v>205520896</c:v>
                </c:pt>
                <c:pt idx="2">
                  <c:v>102760448</c:v>
                </c:pt>
                <c:pt idx="3">
                  <c:v>51380224</c:v>
                </c:pt>
                <c:pt idx="4">
                  <c:v>25690112</c:v>
                </c:pt>
                <c:pt idx="5">
                  <c:v>12845056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CC-4316-AEF4-5E53934B3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9986488"/>
        <c:axId val="439989048"/>
      </c:barChart>
      <c:catAx>
        <c:axId val="439986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989048"/>
        <c:crosses val="autoZero"/>
        <c:auto val="1"/>
        <c:lblAlgn val="ctr"/>
        <c:lblOffset val="100"/>
        <c:noMultiLvlLbl val="0"/>
      </c:catAx>
      <c:valAx>
        <c:axId val="439989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986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2 split comm costs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Sheet1!$A$186</c:f>
              <c:strCache>
                <c:ptCount val="1"/>
                <c:pt idx="0">
                  <c:v>split1-&gt;2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Sheet1!$B$185:$G$185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Sheet1!$B$186:$G$186</c:f>
              <c:numCache>
                <c:formatCode>General</c:formatCode>
                <c:ptCount val="6"/>
                <c:pt idx="0">
                  <c:v>133.80500000000001</c:v>
                </c:pt>
                <c:pt idx="1">
                  <c:v>68.031999999999996</c:v>
                </c:pt>
                <c:pt idx="2">
                  <c:v>34.067999999999998</c:v>
                </c:pt>
                <c:pt idx="3">
                  <c:v>17.277000000000001</c:v>
                </c:pt>
                <c:pt idx="4">
                  <c:v>8.4979999999999993</c:v>
                </c:pt>
                <c:pt idx="5">
                  <c:v>4.2750000000000004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5A-4B0D-A68D-F2CDC60C3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2772560"/>
        <c:axId val="472773200"/>
      </c:barChart>
      <c:catAx>
        <c:axId val="47277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773200"/>
        <c:crosses val="autoZero"/>
        <c:auto val="1"/>
        <c:lblAlgn val="ctr"/>
        <c:lblOffset val="100"/>
        <c:noMultiLvlLbl val="0"/>
      </c:catAx>
      <c:valAx>
        <c:axId val="47277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772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2 split comm sizes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Sheet1!$K$37</c:f>
              <c:strCache>
                <c:ptCount val="1"/>
                <c:pt idx="0">
                  <c:v>2 split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Sheet1!$L$35:$Q$36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Sheet1!$L$37:$Q$37</c:f>
              <c:numCache>
                <c:formatCode>General</c:formatCode>
                <c:ptCount val="6"/>
                <c:pt idx="0">
                  <c:v>822083584</c:v>
                </c:pt>
                <c:pt idx="1">
                  <c:v>411041792</c:v>
                </c:pt>
                <c:pt idx="2">
                  <c:v>205520896</c:v>
                </c:pt>
                <c:pt idx="3">
                  <c:v>102760448</c:v>
                </c:pt>
                <c:pt idx="4">
                  <c:v>51380224</c:v>
                </c:pt>
                <c:pt idx="5">
                  <c:v>25690112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8-4590-848E-420EAAB9B4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9984888"/>
        <c:axId val="439981368"/>
      </c:barChart>
      <c:catAx>
        <c:axId val="439984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981368"/>
        <c:crosses val="autoZero"/>
        <c:auto val="1"/>
        <c:lblAlgn val="ctr"/>
        <c:lblOffset val="100"/>
        <c:noMultiLvlLbl val="0"/>
      </c:catAx>
      <c:valAx>
        <c:axId val="439981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984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VGG16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Sheet1!$B$52</c:f>
              <c:strCache>
                <c:ptCount val="1"/>
                <c:pt idx="0">
                  <c:v>1 microbatch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Sheet1!$A$53:$A$56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Sheet1!$B$53:$B$56</c:f>
              <c:numCache>
                <c:formatCode>General</c:formatCode>
                <c:ptCount val="4"/>
                <c:pt idx="0">
                  <c:v>1736</c:v>
                </c:pt>
                <c:pt idx="1">
                  <c:v>1848</c:v>
                </c:pt>
                <c:pt idx="2">
                  <c:v>1905</c:v>
                </c:pt>
                <c:pt idx="3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CF-475D-B8CF-6E0D065EAC78}"/>
            </c:ext>
          </c:extLst>
        </c:ser>
        <c:ser>
          <c:idx val="1"/>
          <c:order val="1"/>
          <c:tx>
            <c:strRef>
              <c:f>Sheet1!$C$52</c:f>
              <c:strCache>
                <c:ptCount val="1"/>
                <c:pt idx="0">
                  <c:v>2 microbatch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Sheet1!$A$53:$A$56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Sheet1!$C$53:$C$56</c:f>
              <c:numCache>
                <c:formatCode>General</c:formatCode>
                <c:ptCount val="4"/>
                <c:pt idx="0">
                  <c:v>1217</c:v>
                </c:pt>
                <c:pt idx="1">
                  <c:v>1302</c:v>
                </c:pt>
                <c:pt idx="2">
                  <c:v>1429</c:v>
                </c:pt>
                <c:pt idx="3">
                  <c:v>2004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CF-475D-B8CF-6E0D065EAC78}"/>
            </c:ext>
          </c:extLst>
        </c:ser>
        <c:ser>
          <c:idx val="2"/>
          <c:order val="2"/>
          <c:tx>
            <c:strRef>
              <c:f>Sheet1!$D$52</c:f>
              <c:strCache>
                <c:ptCount val="1"/>
                <c:pt idx="0">
                  <c:v>4 microbatch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Sheet1!$A$53:$A$56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Sheet1!$D$53:$D$56</c:f>
              <c:numCache>
                <c:formatCode>General</c:formatCode>
                <c:ptCount val="4"/>
                <c:pt idx="0">
                  <c:v>964.03899999999999</c:v>
                </c:pt>
                <c:pt idx="1">
                  <c:v>1237</c:v>
                </c:pt>
                <c:pt idx="2">
                  <c:v>1297</c:v>
                </c:pt>
                <c:pt idx="3">
                  <c:v>1991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CF-475D-B8CF-6E0D065EAC78}"/>
            </c:ext>
          </c:extLst>
        </c:ser>
        <c:ser>
          <c:idx val="3"/>
          <c:order val="3"/>
          <c:tx>
            <c:strRef>
              <c:f>Sheet1!$E$52</c:f>
              <c:strCache>
                <c:ptCount val="1"/>
                <c:pt idx="0">
                  <c:v>8 microbatch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Sheet1!$A$53:$A$56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Sheet1!$E$53:$E$56</c:f>
              <c:numCache>
                <c:formatCode>General</c:formatCode>
                <c:ptCount val="4"/>
                <c:pt idx="0">
                  <c:v>901.44600000000003</c:v>
                </c:pt>
                <c:pt idx="1">
                  <c:v>1167</c:v>
                </c:pt>
                <c:pt idx="2">
                  <c:v>1371</c:v>
                </c:pt>
                <c:pt idx="3">
                  <c:v>2104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CF-475D-B8CF-6E0D065EAC78}"/>
            </c:ext>
          </c:extLst>
        </c:ser>
        <c:ser>
          <c:idx val="4"/>
          <c:order val="4"/>
          <c:tx>
            <c:strRef>
              <c:f>Sheet1!$F$52</c:f>
              <c:strCache>
                <c:ptCount val="1"/>
                <c:pt idx="0">
                  <c:v>16 microbatch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Sheet1!$A$53:$A$56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Sheet1!$F$53:$F$56</c:f>
              <c:numCache>
                <c:formatCode>General</c:formatCode>
                <c:ptCount val="4"/>
                <c:pt idx="0">
                  <c:v>1041</c:v>
                </c:pt>
                <c:pt idx="1">
                  <c:v>1146</c:v>
                </c:pt>
                <c:pt idx="2">
                  <c:v>1695</c:v>
                </c:pt>
                <c:pt idx="3">
                  <c:v>2748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CF-475D-B8CF-6E0D065EAC78}"/>
            </c:ext>
          </c:extLst>
        </c:ser>
        <c:ser>
          <c:idx val="5"/>
          <c:order val="5"/>
          <c:tx>
            <c:strRef>
              <c:f>Sheet1!$G$52</c:f>
              <c:strCache>
                <c:ptCount val="1"/>
                <c:pt idx="0">
                  <c:v>32 microbatch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Sheet1!$A$53:$A$56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Sheet1!$G$53:$G$56</c:f>
              <c:numCache>
                <c:formatCode>General</c:formatCode>
                <c:ptCount val="4"/>
                <c:pt idx="0">
                  <c:v>1503</c:v>
                </c:pt>
                <c:pt idx="1">
                  <c:v>1420</c:v>
                </c:pt>
                <c:pt idx="2">
                  <c:v>2083</c:v>
                </c:pt>
                <c:pt idx="3">
                  <c:v>3057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FCF-475D-B8CF-6E0D065EA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3691184"/>
        <c:axId val="473691504"/>
      </c:barChart>
      <c:catAx>
        <c:axId val="47369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691504"/>
        <c:crosses val="autoZero"/>
        <c:auto val="1"/>
        <c:lblAlgn val="ctr"/>
        <c:lblOffset val="100"/>
        <c:noMultiLvlLbl val="0"/>
      </c:catAx>
      <c:valAx>
        <c:axId val="47369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69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err="1"/>
              <a:t>LeNet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Sheet1!$B$254</c:f>
              <c:strCache>
                <c:ptCount val="1"/>
                <c:pt idx="0">
                  <c:v>1 microbatch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Sheet1!$A$255:$A$258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Sheet1!$B$255:$B$258</c:f>
              <c:numCache>
                <c:formatCode>General</c:formatCode>
                <c:ptCount val="4"/>
                <c:pt idx="0">
                  <c:v>43.451000000000001</c:v>
                </c:pt>
                <c:pt idx="1">
                  <c:v>37.813000000000002</c:v>
                </c:pt>
                <c:pt idx="2">
                  <c:v>32.192999999999998</c:v>
                </c:pt>
                <c:pt idx="3">
                  <c:v>14.696999999999999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0D-42DA-BCCE-26315F829626}"/>
            </c:ext>
          </c:extLst>
        </c:ser>
        <c:ser>
          <c:idx val="1"/>
          <c:order val="1"/>
          <c:tx>
            <c:strRef>
              <c:f>Sheet1!$C$254</c:f>
              <c:strCache>
                <c:ptCount val="1"/>
                <c:pt idx="0">
                  <c:v>2 microbatch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Sheet1!$A$255:$A$258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Sheet1!$C$255:$C$258</c:f>
              <c:numCache>
                <c:formatCode>General</c:formatCode>
                <c:ptCount val="4"/>
                <c:pt idx="0">
                  <c:v>34.692</c:v>
                </c:pt>
                <c:pt idx="1">
                  <c:v>29.989000000000001</c:v>
                </c:pt>
                <c:pt idx="2">
                  <c:v>25.318999999999999</c:v>
                </c:pt>
                <c:pt idx="3">
                  <c:v>23.15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0D-42DA-BCCE-26315F829626}"/>
            </c:ext>
          </c:extLst>
        </c:ser>
        <c:ser>
          <c:idx val="2"/>
          <c:order val="2"/>
          <c:tx>
            <c:strRef>
              <c:f>Sheet1!$D$254</c:f>
              <c:strCache>
                <c:ptCount val="1"/>
                <c:pt idx="0">
                  <c:v>4 microbatch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Sheet1!$A$255:$A$258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Sheet1!$D$255:$D$258</c:f>
              <c:numCache>
                <c:formatCode>General</c:formatCode>
                <c:ptCount val="4"/>
                <c:pt idx="0">
                  <c:v>32.886000000000003</c:v>
                </c:pt>
                <c:pt idx="1">
                  <c:v>29.611000000000001</c:v>
                </c:pt>
                <c:pt idx="2">
                  <c:v>26.931000000000001</c:v>
                </c:pt>
                <c:pt idx="3">
                  <c:v>26.395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0D-42DA-BCCE-26315F829626}"/>
            </c:ext>
          </c:extLst>
        </c:ser>
        <c:ser>
          <c:idx val="3"/>
          <c:order val="3"/>
          <c:tx>
            <c:strRef>
              <c:f>Sheet1!$E$254</c:f>
              <c:strCache>
                <c:ptCount val="1"/>
                <c:pt idx="0">
                  <c:v>8 microbatch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Sheet1!$A$255:$A$258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Sheet1!$E$255:$E$258</c:f>
              <c:numCache>
                <c:formatCode>General</c:formatCode>
                <c:ptCount val="4"/>
                <c:pt idx="0">
                  <c:v>32.987000000000002</c:v>
                </c:pt>
                <c:pt idx="1">
                  <c:v>33.704000000000001</c:v>
                </c:pt>
                <c:pt idx="2">
                  <c:v>28.443999999999999</c:v>
                </c:pt>
                <c:pt idx="3">
                  <c:v>32.698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0D-42DA-BCCE-26315F829626}"/>
            </c:ext>
          </c:extLst>
        </c:ser>
        <c:ser>
          <c:idx val="4"/>
          <c:order val="4"/>
          <c:tx>
            <c:strRef>
              <c:f>Sheet1!$F$254</c:f>
              <c:strCache>
                <c:ptCount val="1"/>
                <c:pt idx="0">
                  <c:v>16 microbatch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Sheet1!$A$255:$A$258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Sheet1!$F$255:$F$258</c:f>
              <c:numCache>
                <c:formatCode>General</c:formatCode>
                <c:ptCount val="4"/>
                <c:pt idx="0">
                  <c:v>40.418999999999997</c:v>
                </c:pt>
                <c:pt idx="1">
                  <c:v>40.729999999999997</c:v>
                </c:pt>
                <c:pt idx="2">
                  <c:v>37.002000000000002</c:v>
                </c:pt>
                <c:pt idx="3">
                  <c:v>49.874000000000002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0D-42DA-BCCE-26315F829626}"/>
            </c:ext>
          </c:extLst>
        </c:ser>
        <c:ser>
          <c:idx val="5"/>
          <c:order val="5"/>
          <c:tx>
            <c:strRef>
              <c:f>Sheet1!$G$254</c:f>
              <c:strCache>
                <c:ptCount val="1"/>
                <c:pt idx="0">
                  <c:v>32 microbatch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Sheet1!$A$255:$A$258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Sheet1!$G$255:$G$258</c:f>
              <c:numCache>
                <c:formatCode>General</c:formatCode>
                <c:ptCount val="4"/>
                <c:pt idx="0">
                  <c:v>54.01</c:v>
                </c:pt>
                <c:pt idx="1">
                  <c:v>53.93</c:v>
                </c:pt>
                <c:pt idx="2">
                  <c:v>55.99</c:v>
                </c:pt>
                <c:pt idx="3">
                  <c:v>76.567999999999998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F0D-42DA-BCCE-26315F8296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4745520"/>
        <c:axId val="424743280"/>
      </c:barChart>
      <c:catAx>
        <c:axId val="424745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743280"/>
        <c:crosses val="autoZero"/>
        <c:auto val="1"/>
        <c:lblAlgn val="ctr"/>
        <c:lblOffset val="100"/>
        <c:noMultiLvlLbl val="0"/>
      </c:catAx>
      <c:valAx>
        <c:axId val="42474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745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VGG16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Sheet1!$A$151</c:f>
              <c:strCache>
                <c:ptCount val="1"/>
                <c:pt idx="0">
                  <c:v>split1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Sheet1!$B$150:$G$150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Sheet1!$B$151:$G$151</c:f>
              <c:numCache>
                <c:formatCode>General</c:formatCode>
                <c:ptCount val="6"/>
                <c:pt idx="0">
                  <c:v>784.64700000000005</c:v>
                </c:pt>
                <c:pt idx="1">
                  <c:v>362.76</c:v>
                </c:pt>
                <c:pt idx="2">
                  <c:v>178.14</c:v>
                </c:pt>
                <c:pt idx="3">
                  <c:v>86.852000000000004</c:v>
                </c:pt>
                <c:pt idx="4">
                  <c:v>45.58</c:v>
                </c:pt>
                <c:pt idx="5">
                  <c:v>23.35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35-465D-927C-4E3978387E4A}"/>
            </c:ext>
          </c:extLst>
        </c:ser>
        <c:ser>
          <c:idx val="1"/>
          <c:order val="1"/>
          <c:tx>
            <c:strRef>
              <c:f>Sheet1!$A$152</c:f>
              <c:strCache>
                <c:ptCount val="1"/>
                <c:pt idx="0">
                  <c:v>split2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Sheet1!$B$150:$G$150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Sheet1!$B$152:$G$152</c:f>
              <c:numCache>
                <c:formatCode>General</c:formatCode>
                <c:ptCount val="6"/>
                <c:pt idx="0">
                  <c:v>420.89600000000002</c:v>
                </c:pt>
                <c:pt idx="1">
                  <c:v>210.62</c:v>
                </c:pt>
                <c:pt idx="2">
                  <c:v>103.205</c:v>
                </c:pt>
                <c:pt idx="3">
                  <c:v>50.655000000000001</c:v>
                </c:pt>
                <c:pt idx="4">
                  <c:v>30.294</c:v>
                </c:pt>
                <c:pt idx="5">
                  <c:v>13.36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35-465D-927C-4E3978387E4A}"/>
            </c:ext>
          </c:extLst>
        </c:ser>
        <c:ser>
          <c:idx val="2"/>
          <c:order val="2"/>
          <c:tx>
            <c:strRef>
              <c:f>Sheet1!$A$153</c:f>
              <c:strCache>
                <c:ptCount val="1"/>
                <c:pt idx="0">
                  <c:v>split3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Sheet1!$B$150:$G$150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Sheet1!$B$153:$G$153</c:f>
              <c:numCache>
                <c:formatCode>General</c:formatCode>
                <c:ptCount val="6"/>
                <c:pt idx="0">
                  <c:v>443.35599999999999</c:v>
                </c:pt>
                <c:pt idx="1">
                  <c:v>220.99</c:v>
                </c:pt>
                <c:pt idx="2">
                  <c:v>108.71</c:v>
                </c:pt>
                <c:pt idx="3">
                  <c:v>55.16</c:v>
                </c:pt>
                <c:pt idx="4">
                  <c:v>41.420999999999999</c:v>
                </c:pt>
                <c:pt idx="5">
                  <c:v>19.864000000000001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35-465D-927C-4E3978387E4A}"/>
            </c:ext>
          </c:extLst>
        </c:ser>
        <c:ser>
          <c:idx val="3"/>
          <c:order val="3"/>
          <c:tx>
            <c:strRef>
              <c:f>Sheet1!$A$154</c:f>
              <c:strCache>
                <c:ptCount val="1"/>
                <c:pt idx="0">
                  <c:v>split4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Sheet1!$B$150:$G$150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Sheet1!$B$154:$G$154</c:f>
              <c:numCache>
                <c:formatCode>General</c:formatCode>
                <c:ptCount val="6"/>
                <c:pt idx="0">
                  <c:v>357.642</c:v>
                </c:pt>
                <c:pt idx="1">
                  <c:v>185.446</c:v>
                </c:pt>
                <c:pt idx="2">
                  <c:v>100.372</c:v>
                </c:pt>
                <c:pt idx="3">
                  <c:v>61.752000000000002</c:v>
                </c:pt>
                <c:pt idx="4">
                  <c:v>52.634999999999998</c:v>
                </c:pt>
                <c:pt idx="5">
                  <c:v>38.231999999999999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35-465D-927C-4E3978387E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3191992"/>
        <c:axId val="483189432"/>
      </c:barChart>
      <c:catAx>
        <c:axId val="483191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189432"/>
        <c:crosses val="autoZero"/>
        <c:auto val="1"/>
        <c:lblAlgn val="ctr"/>
        <c:lblOffset val="100"/>
        <c:noMultiLvlLbl val="0"/>
      </c:catAx>
      <c:valAx>
        <c:axId val="483189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191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err="1"/>
              <a:t>LeNet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Sheet1!$B$203</c:f>
              <c:strCache>
                <c:ptCount val="1"/>
                <c:pt idx="0">
                  <c:v>1 microbatch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Sheet1!$A$204:$A$207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Sheet1!$B$204:$B$207</c:f>
              <c:numCache>
                <c:formatCode>General</c:formatCode>
                <c:ptCount val="4"/>
                <c:pt idx="0">
                  <c:v>68.837999999999994</c:v>
                </c:pt>
                <c:pt idx="1">
                  <c:v>56.201000000000001</c:v>
                </c:pt>
                <c:pt idx="2">
                  <c:v>52.241</c:v>
                </c:pt>
                <c:pt idx="3">
                  <c:v>21.344999999999999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8E-4C39-8889-CA95B56EAB8A}"/>
            </c:ext>
          </c:extLst>
        </c:ser>
        <c:ser>
          <c:idx val="1"/>
          <c:order val="1"/>
          <c:tx>
            <c:strRef>
              <c:f>Sheet1!$C$203</c:f>
              <c:strCache>
                <c:ptCount val="1"/>
                <c:pt idx="0">
                  <c:v>2 microbatch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Sheet1!$A$204:$A$207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Sheet1!$C$204:$C$207</c:f>
              <c:numCache>
                <c:formatCode>General</c:formatCode>
                <c:ptCount val="4"/>
                <c:pt idx="0">
                  <c:v>55.67</c:v>
                </c:pt>
                <c:pt idx="1">
                  <c:v>46.249000000000002</c:v>
                </c:pt>
                <c:pt idx="2">
                  <c:v>43.978000000000002</c:v>
                </c:pt>
                <c:pt idx="3">
                  <c:v>30.472999999999999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8E-4C39-8889-CA95B56EAB8A}"/>
            </c:ext>
          </c:extLst>
        </c:ser>
        <c:ser>
          <c:idx val="2"/>
          <c:order val="2"/>
          <c:tx>
            <c:strRef>
              <c:f>Sheet1!$D$203</c:f>
              <c:strCache>
                <c:ptCount val="1"/>
                <c:pt idx="0">
                  <c:v>4 microbatch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Sheet1!$A$204:$A$207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Sheet1!$D$204:$D$207</c:f>
              <c:numCache>
                <c:formatCode>General</c:formatCode>
                <c:ptCount val="4"/>
                <c:pt idx="0">
                  <c:v>53.655000000000001</c:v>
                </c:pt>
                <c:pt idx="1">
                  <c:v>46.057000000000002</c:v>
                </c:pt>
                <c:pt idx="2">
                  <c:v>45.59</c:v>
                </c:pt>
                <c:pt idx="3">
                  <c:v>35.097000000000001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8E-4C39-8889-CA95B56EAB8A}"/>
            </c:ext>
          </c:extLst>
        </c:ser>
        <c:ser>
          <c:idx val="3"/>
          <c:order val="3"/>
          <c:tx>
            <c:strRef>
              <c:f>Sheet1!$E$203</c:f>
              <c:strCache>
                <c:ptCount val="1"/>
                <c:pt idx="0">
                  <c:v>8 microbatch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Sheet1!$A$204:$A$207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Sheet1!$E$204:$E$207</c:f>
              <c:numCache>
                <c:formatCode>General</c:formatCode>
                <c:ptCount val="4"/>
                <c:pt idx="0">
                  <c:v>55.442999999999998</c:v>
                </c:pt>
                <c:pt idx="1">
                  <c:v>50.412999999999997</c:v>
                </c:pt>
                <c:pt idx="2">
                  <c:v>49.613999999999997</c:v>
                </c:pt>
                <c:pt idx="3">
                  <c:v>44.188000000000002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8E-4C39-8889-CA95B56EAB8A}"/>
            </c:ext>
          </c:extLst>
        </c:ser>
        <c:ser>
          <c:idx val="4"/>
          <c:order val="4"/>
          <c:tx>
            <c:strRef>
              <c:f>Sheet1!$F$203</c:f>
              <c:strCache>
                <c:ptCount val="1"/>
                <c:pt idx="0">
                  <c:v>16 microbatch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Sheet1!$A$204:$A$207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Sheet1!$F$204:$F$207</c:f>
              <c:numCache>
                <c:formatCode>General</c:formatCode>
                <c:ptCount val="4"/>
                <c:pt idx="0">
                  <c:v>66.156000000000006</c:v>
                </c:pt>
                <c:pt idx="1">
                  <c:v>60.988999999999997</c:v>
                </c:pt>
                <c:pt idx="2">
                  <c:v>65.927000000000007</c:v>
                </c:pt>
                <c:pt idx="3">
                  <c:v>67.016000000000005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8E-4C39-8889-CA95B56EAB8A}"/>
            </c:ext>
          </c:extLst>
        </c:ser>
        <c:ser>
          <c:idx val="5"/>
          <c:order val="5"/>
          <c:tx>
            <c:strRef>
              <c:f>Sheet1!$G$203</c:f>
              <c:strCache>
                <c:ptCount val="1"/>
                <c:pt idx="0">
                  <c:v>32 microbatch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Sheet1!$A$204:$A$207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Sheet1!$G$204:$G$207</c:f>
              <c:numCache>
                <c:formatCode>General</c:formatCode>
                <c:ptCount val="4"/>
                <c:pt idx="0">
                  <c:v>89.707999999999998</c:v>
                </c:pt>
                <c:pt idx="1">
                  <c:v>83.578999999999994</c:v>
                </c:pt>
                <c:pt idx="2">
                  <c:v>98.549000000000007</c:v>
                </c:pt>
                <c:pt idx="3">
                  <c:v>105.98099999999999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8E-4C39-8889-CA95B56EA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514680"/>
        <c:axId val="106515000"/>
      </c:barChart>
      <c:catAx>
        <c:axId val="106514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15000"/>
        <c:crosses val="autoZero"/>
        <c:auto val="1"/>
        <c:lblAlgn val="ctr"/>
        <c:lblOffset val="100"/>
        <c:noMultiLvlLbl val="0"/>
      </c:catAx>
      <c:valAx>
        <c:axId val="10651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14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err="1"/>
              <a:t>LeNet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Sheet1!$A$423</c:f>
              <c:strCache>
                <c:ptCount val="1"/>
                <c:pt idx="0">
                  <c:v>split1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Sheet1!$B$422:$G$422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Sheet1!$B$423:$G$423</c:f>
              <c:numCache>
                <c:formatCode>General</c:formatCode>
                <c:ptCount val="6"/>
                <c:pt idx="0">
                  <c:v>7.9809999999999999</c:v>
                </c:pt>
                <c:pt idx="1">
                  <c:v>4.4640000000000004</c:v>
                </c:pt>
                <c:pt idx="2">
                  <c:v>2.0779999999999998</c:v>
                </c:pt>
                <c:pt idx="3">
                  <c:v>1.3075000000000001</c:v>
                </c:pt>
                <c:pt idx="4">
                  <c:v>0.71399999999999997</c:v>
                </c:pt>
                <c:pt idx="5">
                  <c:v>0.52349999999999997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45-4721-B967-CF83B9F3E7F3}"/>
            </c:ext>
          </c:extLst>
        </c:ser>
        <c:ser>
          <c:idx val="1"/>
          <c:order val="1"/>
          <c:tx>
            <c:strRef>
              <c:f>Sheet1!$A$424</c:f>
              <c:strCache>
                <c:ptCount val="1"/>
                <c:pt idx="0">
                  <c:v>split2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Sheet1!$B$422:$G$422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Sheet1!$B$424:$G$424</c:f>
              <c:numCache>
                <c:formatCode>General</c:formatCode>
                <c:ptCount val="6"/>
                <c:pt idx="0">
                  <c:v>23.010999999999999</c:v>
                </c:pt>
                <c:pt idx="1">
                  <c:v>10.92</c:v>
                </c:pt>
                <c:pt idx="2">
                  <c:v>5.6615000000000002</c:v>
                </c:pt>
                <c:pt idx="3">
                  <c:v>3.0390000000000001</c:v>
                </c:pt>
                <c:pt idx="4">
                  <c:v>1.7989999999999999</c:v>
                </c:pt>
                <c:pt idx="5">
                  <c:v>1.0880000000000001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45-4721-B967-CF83B9F3E7F3}"/>
            </c:ext>
          </c:extLst>
        </c:ser>
        <c:ser>
          <c:idx val="2"/>
          <c:order val="2"/>
          <c:tx>
            <c:strRef>
              <c:f>Sheet1!$A$425</c:f>
              <c:strCache>
                <c:ptCount val="1"/>
                <c:pt idx="0">
                  <c:v>split3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Sheet1!$B$422:$G$422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Sheet1!$B$425:$G$425</c:f>
              <c:numCache>
                <c:formatCode>General</c:formatCode>
                <c:ptCount val="6"/>
                <c:pt idx="0">
                  <c:v>8.1419999999999995</c:v>
                </c:pt>
                <c:pt idx="1">
                  <c:v>4.3010000000000002</c:v>
                </c:pt>
                <c:pt idx="2">
                  <c:v>2.367</c:v>
                </c:pt>
                <c:pt idx="3">
                  <c:v>1.4350000000000001</c:v>
                </c:pt>
                <c:pt idx="4">
                  <c:v>0.9143</c:v>
                </c:pt>
                <c:pt idx="5">
                  <c:v>0.66700000000000004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45-4721-B967-CF83B9F3E7F3}"/>
            </c:ext>
          </c:extLst>
        </c:ser>
        <c:ser>
          <c:idx val="3"/>
          <c:order val="3"/>
          <c:tx>
            <c:strRef>
              <c:f>Sheet1!$A$426</c:f>
              <c:strCache>
                <c:ptCount val="1"/>
                <c:pt idx="0">
                  <c:v>split4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Sheet1!$B$422:$G$422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Sheet1!$B$426:$G$426</c:f>
              <c:numCache>
                <c:formatCode>General</c:formatCode>
                <c:ptCount val="6"/>
                <c:pt idx="0">
                  <c:v>1.4830000000000001</c:v>
                </c:pt>
                <c:pt idx="1">
                  <c:v>0.8075</c:v>
                </c:pt>
                <c:pt idx="2">
                  <c:v>0.57725000000000004</c:v>
                </c:pt>
                <c:pt idx="3">
                  <c:v>0.41199999999999998</c:v>
                </c:pt>
                <c:pt idx="4">
                  <c:v>0.315</c:v>
                </c:pt>
                <c:pt idx="5">
                  <c:v>0.26800000000000002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45-4721-B967-CF83B9F3E7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2987384"/>
        <c:axId val="322987064"/>
      </c:barChart>
      <c:catAx>
        <c:axId val="322987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87064"/>
        <c:crosses val="autoZero"/>
        <c:auto val="1"/>
        <c:lblAlgn val="ctr"/>
        <c:lblOffset val="100"/>
        <c:noMultiLvlLbl val="0"/>
      </c:catAx>
      <c:valAx>
        <c:axId val="322987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87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VGG16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Sheet1!$A$160</c:f>
              <c:strCache>
                <c:ptCount val="1"/>
                <c:pt idx="0">
                  <c:v>split1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Sheet1!$B$159:$G$159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Sheet1!$B$160:$G$160</c:f>
              <c:numCache>
                <c:formatCode>General</c:formatCode>
                <c:ptCount val="6"/>
                <c:pt idx="0">
                  <c:v>967.36400000000003</c:v>
                </c:pt>
                <c:pt idx="1">
                  <c:v>449.15499999999997</c:v>
                </c:pt>
                <c:pt idx="2">
                  <c:v>219.64400000000001</c:v>
                </c:pt>
                <c:pt idx="3">
                  <c:v>112.23</c:v>
                </c:pt>
                <c:pt idx="4">
                  <c:v>53.076999999999998</c:v>
                </c:pt>
                <c:pt idx="5">
                  <c:v>29.611599999999999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EC-4E59-B7BC-989A8BC8070C}"/>
            </c:ext>
          </c:extLst>
        </c:ser>
        <c:ser>
          <c:idx val="1"/>
          <c:order val="1"/>
          <c:tx>
            <c:strRef>
              <c:f>Sheet1!$A$161</c:f>
              <c:strCache>
                <c:ptCount val="1"/>
                <c:pt idx="0">
                  <c:v>split2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Sheet1!$B$159:$G$159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Sheet1!$B$161:$G$161</c:f>
              <c:numCache>
                <c:formatCode>General</c:formatCode>
                <c:ptCount val="6"/>
                <c:pt idx="0">
                  <c:v>623.39599999999996</c:v>
                </c:pt>
                <c:pt idx="1">
                  <c:v>309.95999999999998</c:v>
                </c:pt>
                <c:pt idx="2">
                  <c:v>156.75899999999999</c:v>
                </c:pt>
                <c:pt idx="3">
                  <c:v>75.302999999999997</c:v>
                </c:pt>
                <c:pt idx="4">
                  <c:v>45.552399999999999</c:v>
                </c:pt>
                <c:pt idx="5">
                  <c:v>23.6508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EC-4E59-B7BC-989A8BC8070C}"/>
            </c:ext>
          </c:extLst>
        </c:ser>
        <c:ser>
          <c:idx val="2"/>
          <c:order val="2"/>
          <c:tx>
            <c:strRef>
              <c:f>Sheet1!$A$162</c:f>
              <c:strCache>
                <c:ptCount val="1"/>
                <c:pt idx="0">
                  <c:v>split3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Sheet1!$B$159:$G$159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Sheet1!$B$162:$G$162</c:f>
              <c:numCache>
                <c:formatCode>General</c:formatCode>
                <c:ptCount val="6"/>
                <c:pt idx="0">
                  <c:v>431.702</c:v>
                </c:pt>
                <c:pt idx="1">
                  <c:v>257.51499999999999</c:v>
                </c:pt>
                <c:pt idx="2">
                  <c:v>125.71899999999999</c:v>
                </c:pt>
                <c:pt idx="3">
                  <c:v>69.44</c:v>
                </c:pt>
                <c:pt idx="4">
                  <c:v>57.738999999999997</c:v>
                </c:pt>
                <c:pt idx="5">
                  <c:v>42.195999999999998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EC-4E59-B7BC-989A8BC807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4007664"/>
        <c:axId val="424007984"/>
      </c:barChart>
      <c:catAx>
        <c:axId val="42400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007984"/>
        <c:crosses val="autoZero"/>
        <c:auto val="1"/>
        <c:lblAlgn val="ctr"/>
        <c:lblOffset val="100"/>
        <c:noMultiLvlLbl val="0"/>
      </c:catAx>
      <c:valAx>
        <c:axId val="42400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00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baseline="0" dirty="0" err="1">
                <a:effectLst/>
              </a:rPr>
              <a:t>LeNet</a:t>
            </a:r>
            <a:endParaRPr lang="en-I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9103158253469462E-2"/>
          <c:y val="0.29675230138794939"/>
          <c:w val="0.90947952992166381"/>
          <c:h val="0.526472908620902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Sheet1!$A$449</c:f>
              <c:strCache>
                <c:ptCount val="1"/>
                <c:pt idx="0">
                  <c:v>split1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Sheet1!$B$448:$G$448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Sheet1!$B$449:$G$449</c:f>
              <c:numCache>
                <c:formatCode>General</c:formatCode>
                <c:ptCount val="6"/>
                <c:pt idx="0">
                  <c:v>6.9850000000000003</c:v>
                </c:pt>
                <c:pt idx="1">
                  <c:v>3.6265000000000001</c:v>
                </c:pt>
                <c:pt idx="2">
                  <c:v>1.7290000000000001</c:v>
                </c:pt>
                <c:pt idx="3">
                  <c:v>1.0918000000000001</c:v>
                </c:pt>
                <c:pt idx="4">
                  <c:v>0.63700000000000001</c:v>
                </c:pt>
                <c:pt idx="5">
                  <c:v>0.47599999999999998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73-4865-9BC3-EE98ADF5B51B}"/>
            </c:ext>
          </c:extLst>
        </c:ser>
        <c:ser>
          <c:idx val="1"/>
          <c:order val="1"/>
          <c:tx>
            <c:strRef>
              <c:f>Sheet1!$A$450</c:f>
              <c:strCache>
                <c:ptCount val="1"/>
                <c:pt idx="0">
                  <c:v>split2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Sheet1!$B$448:$G$448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Sheet1!$B$450:$G$450</c:f>
              <c:numCache>
                <c:formatCode>General</c:formatCode>
                <c:ptCount val="6"/>
                <c:pt idx="0">
                  <c:v>24.498999999999999</c:v>
                </c:pt>
                <c:pt idx="1">
                  <c:v>11.505599999999999</c:v>
                </c:pt>
                <c:pt idx="2">
                  <c:v>5.97</c:v>
                </c:pt>
                <c:pt idx="3">
                  <c:v>3.2170000000000001</c:v>
                </c:pt>
                <c:pt idx="4">
                  <c:v>1.8738999999999999</c:v>
                </c:pt>
                <c:pt idx="5">
                  <c:v>1.1599999999999999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73-4865-9BC3-EE98ADF5B51B}"/>
            </c:ext>
          </c:extLst>
        </c:ser>
        <c:ser>
          <c:idx val="2"/>
          <c:order val="2"/>
          <c:tx>
            <c:strRef>
              <c:f>Sheet1!$A$451</c:f>
              <c:strCache>
                <c:ptCount val="1"/>
                <c:pt idx="0">
                  <c:v>split3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Sheet1!$B$448:$G$448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Sheet1!$B$451:$G$451</c:f>
              <c:numCache>
                <c:formatCode>General</c:formatCode>
                <c:ptCount val="6"/>
                <c:pt idx="0">
                  <c:v>7.4720000000000004</c:v>
                </c:pt>
                <c:pt idx="1">
                  <c:v>3.9384999999999999</c:v>
                </c:pt>
                <c:pt idx="2">
                  <c:v>2.2690000000000001</c:v>
                </c:pt>
                <c:pt idx="3">
                  <c:v>1.4145000000000001</c:v>
                </c:pt>
                <c:pt idx="4">
                  <c:v>0.96789999999999998</c:v>
                </c:pt>
                <c:pt idx="5">
                  <c:v>0.77800000000000002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73-4865-9BC3-EE98ADF5B5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2970744"/>
        <c:axId val="322971064"/>
      </c:barChart>
      <c:catAx>
        <c:axId val="322970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71064"/>
        <c:crosses val="autoZero"/>
        <c:auto val="1"/>
        <c:lblAlgn val="ctr"/>
        <c:lblOffset val="100"/>
        <c:noMultiLvlLbl val="0"/>
      </c:catAx>
      <c:valAx>
        <c:axId val="322971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70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VGG16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Sheet1!$A$167</c:f>
              <c:strCache>
                <c:ptCount val="1"/>
                <c:pt idx="0">
                  <c:v>split1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Sheet1!$B$166:$G$166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Sheet1!$B$167:$G$167</c:f>
              <c:numCache>
                <c:formatCode>General</c:formatCode>
                <c:ptCount val="6"/>
                <c:pt idx="0">
                  <c:v>1156.681</c:v>
                </c:pt>
                <c:pt idx="1">
                  <c:v>545.8655</c:v>
                </c:pt>
                <c:pt idx="2">
                  <c:v>253.47</c:v>
                </c:pt>
                <c:pt idx="3">
                  <c:v>136.113</c:v>
                </c:pt>
                <c:pt idx="4">
                  <c:v>66.902199999999993</c:v>
                </c:pt>
                <c:pt idx="5">
                  <c:v>33.127000000000002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03-4324-95A1-52F49F8AB2A0}"/>
            </c:ext>
          </c:extLst>
        </c:ser>
        <c:ser>
          <c:idx val="1"/>
          <c:order val="1"/>
          <c:tx>
            <c:strRef>
              <c:f>Sheet1!$A$168</c:f>
              <c:strCache>
                <c:ptCount val="1"/>
                <c:pt idx="0">
                  <c:v>split2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Sheet1!$B$166:$G$166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Sheet1!$B$168:$G$168</c:f>
              <c:numCache>
                <c:formatCode>General</c:formatCode>
                <c:ptCount val="6"/>
                <c:pt idx="0">
                  <c:v>843.5</c:v>
                </c:pt>
                <c:pt idx="1">
                  <c:v>449</c:v>
                </c:pt>
                <c:pt idx="2">
                  <c:v>227.37899999999999</c:v>
                </c:pt>
                <c:pt idx="3">
                  <c:v>126.898</c:v>
                </c:pt>
                <c:pt idx="4">
                  <c:v>95.9315</c:v>
                </c:pt>
                <c:pt idx="5">
                  <c:v>60.283499999999997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03-4324-95A1-52F49F8AB2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786672"/>
        <c:axId val="432786032"/>
      </c:barChart>
      <c:catAx>
        <c:axId val="43278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786032"/>
        <c:crosses val="autoZero"/>
        <c:auto val="1"/>
        <c:lblAlgn val="ctr"/>
        <c:lblOffset val="100"/>
        <c:noMultiLvlLbl val="0"/>
      </c:catAx>
      <c:valAx>
        <c:axId val="43278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78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baseline="0" dirty="0" err="1">
                <a:effectLst/>
              </a:rPr>
              <a:t>LeNet</a:t>
            </a:r>
            <a:endParaRPr lang="en-IN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Sheet1!$A$474</c:f>
              <c:strCache>
                <c:ptCount val="1"/>
                <c:pt idx="0">
                  <c:v>split1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Sheet1!$B$473:$G$473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Sheet1!$B$474:$G$474</c:f>
              <c:numCache>
                <c:formatCode>General</c:formatCode>
                <c:ptCount val="6"/>
                <c:pt idx="0">
                  <c:v>17.375</c:v>
                </c:pt>
                <c:pt idx="1">
                  <c:v>8.6295000000000002</c:v>
                </c:pt>
                <c:pt idx="2">
                  <c:v>4.5476999999999999</c:v>
                </c:pt>
                <c:pt idx="3">
                  <c:v>2.63</c:v>
                </c:pt>
                <c:pt idx="4">
                  <c:v>1.498</c:v>
                </c:pt>
                <c:pt idx="5">
                  <c:v>0.98428000000000004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ED-4B67-9299-1087B519E379}"/>
            </c:ext>
          </c:extLst>
        </c:ser>
        <c:ser>
          <c:idx val="1"/>
          <c:order val="1"/>
          <c:tx>
            <c:strRef>
              <c:f>Sheet1!$A$475</c:f>
              <c:strCache>
                <c:ptCount val="1"/>
                <c:pt idx="0">
                  <c:v>split2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Sheet1!$B$473:$G$473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Sheet1!$B$475:$G$475</c:f>
              <c:numCache>
                <c:formatCode>General</c:formatCode>
                <c:ptCount val="6"/>
                <c:pt idx="0">
                  <c:v>9.4779999999999998</c:v>
                </c:pt>
                <c:pt idx="1">
                  <c:v>4.9960000000000004</c:v>
                </c:pt>
                <c:pt idx="2">
                  <c:v>2.8327499999999999</c:v>
                </c:pt>
                <c:pt idx="3">
                  <c:v>1.724</c:v>
                </c:pt>
                <c:pt idx="4">
                  <c:v>1.1379999999999999</c:v>
                </c:pt>
                <c:pt idx="5">
                  <c:v>0.8508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ED-4B67-9299-1087B519E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2985464"/>
        <c:axId val="322985784"/>
      </c:barChart>
      <c:catAx>
        <c:axId val="322985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85784"/>
        <c:crosses val="autoZero"/>
        <c:auto val="1"/>
        <c:lblAlgn val="ctr"/>
        <c:lblOffset val="100"/>
        <c:noMultiLvlLbl val="0"/>
      </c:catAx>
      <c:valAx>
        <c:axId val="322985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85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4 split partition</a:t>
            </a:r>
            <a:r>
              <a:rPr lang="en-IN" baseline="0"/>
              <a:t> costs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Sheet2!$A$3</c:f>
              <c:strCache>
                <c:ptCount val="1"/>
                <c:pt idx="0">
                  <c:v>split1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Sheet2!$B$2:$G$2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Sheet2!$B$3:$G$3</c:f>
              <c:numCache>
                <c:formatCode>General</c:formatCode>
                <c:ptCount val="6"/>
                <c:pt idx="0">
                  <c:v>180.16800000000001</c:v>
                </c:pt>
                <c:pt idx="1">
                  <c:v>97.132999999999996</c:v>
                </c:pt>
                <c:pt idx="2">
                  <c:v>43.58</c:v>
                </c:pt>
                <c:pt idx="3">
                  <c:v>21.956</c:v>
                </c:pt>
                <c:pt idx="4">
                  <c:v>10.775</c:v>
                </c:pt>
                <c:pt idx="5">
                  <c:v>5.4260000000000002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54-4B0F-8859-0D524DA63933}"/>
            </c:ext>
          </c:extLst>
        </c:ser>
        <c:ser>
          <c:idx val="1"/>
          <c:order val="1"/>
          <c:tx>
            <c:strRef>
              <c:f>Sheet2!$A$4</c:f>
              <c:strCache>
                <c:ptCount val="1"/>
                <c:pt idx="0">
                  <c:v>split2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Sheet2!$B$2:$G$2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Sheet2!$B$4:$G$4</c:f>
              <c:numCache>
                <c:formatCode>General</c:formatCode>
                <c:ptCount val="6"/>
                <c:pt idx="0">
                  <c:v>198.404</c:v>
                </c:pt>
                <c:pt idx="1">
                  <c:v>99.567000000000007</c:v>
                </c:pt>
                <c:pt idx="2">
                  <c:v>48.741</c:v>
                </c:pt>
                <c:pt idx="3">
                  <c:v>24.731999999999999</c:v>
                </c:pt>
                <c:pt idx="4">
                  <c:v>14.151999999999999</c:v>
                </c:pt>
                <c:pt idx="5">
                  <c:v>7.1829999999999998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54-4B0F-8859-0D524DA63933}"/>
            </c:ext>
          </c:extLst>
        </c:ser>
        <c:ser>
          <c:idx val="2"/>
          <c:order val="2"/>
          <c:tx>
            <c:strRef>
              <c:f>Sheet2!$A$5</c:f>
              <c:strCache>
                <c:ptCount val="1"/>
                <c:pt idx="0">
                  <c:v>split3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Sheet2!$B$2:$G$2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Sheet2!$B$5:$G$5</c:f>
              <c:numCache>
                <c:formatCode>General</c:formatCode>
                <c:ptCount val="6"/>
                <c:pt idx="0">
                  <c:v>178.81099999999998</c:v>
                </c:pt>
                <c:pt idx="1">
                  <c:v>87.887999999999991</c:v>
                </c:pt>
                <c:pt idx="2">
                  <c:v>42.892000000000003</c:v>
                </c:pt>
                <c:pt idx="3">
                  <c:v>22.147999999999996</c:v>
                </c:pt>
                <c:pt idx="4">
                  <c:v>16.074999999999999</c:v>
                </c:pt>
                <c:pt idx="5">
                  <c:v>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54-4B0F-8859-0D524DA63933}"/>
            </c:ext>
          </c:extLst>
        </c:ser>
        <c:ser>
          <c:idx val="3"/>
          <c:order val="3"/>
          <c:tx>
            <c:strRef>
              <c:f>Sheet2!$A$6</c:f>
              <c:strCache>
                <c:ptCount val="1"/>
                <c:pt idx="0">
                  <c:v>split4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Sheet2!$B$2:$G$2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Sheet2!$B$6:$G$6</c:f>
              <c:numCache>
                <c:formatCode>General</c:formatCode>
                <c:ptCount val="6"/>
                <c:pt idx="0">
                  <c:v>147.011</c:v>
                </c:pt>
                <c:pt idx="1">
                  <c:v>67.231999999999999</c:v>
                </c:pt>
                <c:pt idx="2">
                  <c:v>34.963999999999999</c:v>
                </c:pt>
                <c:pt idx="3">
                  <c:v>19.835999999999999</c:v>
                </c:pt>
                <c:pt idx="4">
                  <c:v>15.353000000000002</c:v>
                </c:pt>
                <c:pt idx="5">
                  <c:v>9.6359999999999992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54-4B0F-8859-0D524DA63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1329904"/>
        <c:axId val="441329584"/>
      </c:barChart>
      <c:catAx>
        <c:axId val="44132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329584"/>
        <c:crosses val="autoZero"/>
        <c:auto val="1"/>
        <c:lblAlgn val="ctr"/>
        <c:lblOffset val="100"/>
        <c:noMultiLvlLbl val="0"/>
      </c:catAx>
      <c:valAx>
        <c:axId val="44132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32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4 split efficiency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Sheet2!$I$4</c:f>
              <c:strCache>
                <c:ptCount val="1"/>
                <c:pt idx="0">
                  <c:v>efficiency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Sheet2!$J$3:$O$3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Sheet2!$J$4:$O$4</c:f>
              <c:numCache>
                <c:formatCode>General</c:formatCode>
                <c:ptCount val="6"/>
                <c:pt idx="0">
                  <c:v>88.75</c:v>
                </c:pt>
                <c:pt idx="1">
                  <c:v>90.55</c:v>
                </c:pt>
                <c:pt idx="2">
                  <c:v>87.07</c:v>
                </c:pt>
                <c:pt idx="3">
                  <c:v>89.63</c:v>
                </c:pt>
                <c:pt idx="4">
                  <c:v>87.64</c:v>
                </c:pt>
                <c:pt idx="5">
                  <c:v>76.34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1F-410B-BE82-803177742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139248"/>
        <c:axId val="446143728"/>
      </c:barChart>
      <c:catAx>
        <c:axId val="446139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143728"/>
        <c:crosses val="autoZero"/>
        <c:auto val="1"/>
        <c:lblAlgn val="ctr"/>
        <c:lblOffset val="100"/>
        <c:noMultiLvlLbl val="0"/>
      </c:catAx>
      <c:valAx>
        <c:axId val="44614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139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3 split costs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Sheet2!$A$17</c:f>
              <c:strCache>
                <c:ptCount val="1"/>
                <c:pt idx="0">
                  <c:v>split1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Sheet2!$B$15:$G$16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Sheet2!$B$17:$G$17</c:f>
              <c:numCache>
                <c:formatCode>General</c:formatCode>
                <c:ptCount val="6"/>
                <c:pt idx="0">
                  <c:v>234.11</c:v>
                </c:pt>
                <c:pt idx="1">
                  <c:v>123.44</c:v>
                </c:pt>
                <c:pt idx="2">
                  <c:v>58.4</c:v>
                </c:pt>
                <c:pt idx="3">
                  <c:v>29.242999999999999</c:v>
                </c:pt>
                <c:pt idx="4">
                  <c:v>14.698</c:v>
                </c:pt>
                <c:pt idx="5">
                  <c:v>7.7579000000000002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C9-424C-96B0-DFCC0399911C}"/>
            </c:ext>
          </c:extLst>
        </c:ser>
        <c:ser>
          <c:idx val="1"/>
          <c:order val="1"/>
          <c:tx>
            <c:strRef>
              <c:f>Sheet2!$A$18</c:f>
              <c:strCache>
                <c:ptCount val="1"/>
                <c:pt idx="0">
                  <c:v>split2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Sheet2!$B$15:$G$16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Sheet2!$B$18:$G$18</c:f>
              <c:numCache>
                <c:formatCode>General</c:formatCode>
                <c:ptCount val="6"/>
                <c:pt idx="0">
                  <c:v>338.72500000000002</c:v>
                </c:pt>
                <c:pt idx="1">
                  <c:v>167.99099999999999</c:v>
                </c:pt>
                <c:pt idx="2">
                  <c:v>83.227499999999992</c:v>
                </c:pt>
                <c:pt idx="3">
                  <c:v>41.423000000000002</c:v>
                </c:pt>
                <c:pt idx="4">
                  <c:v>25.268000000000001</c:v>
                </c:pt>
                <c:pt idx="5">
                  <c:v>11.85403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C9-424C-96B0-DFCC0399911C}"/>
            </c:ext>
          </c:extLst>
        </c:ser>
        <c:ser>
          <c:idx val="2"/>
          <c:order val="2"/>
          <c:tx>
            <c:strRef>
              <c:f>Sheet2!$A$19</c:f>
              <c:strCache>
                <c:ptCount val="1"/>
                <c:pt idx="0">
                  <c:v>split3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Sheet2!$B$15:$G$16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Sheet2!$B$19:$G$19</c:f>
              <c:numCache>
                <c:formatCode>General</c:formatCode>
                <c:ptCount val="6"/>
                <c:pt idx="0">
                  <c:v>201.31700000000001</c:v>
                </c:pt>
                <c:pt idx="1">
                  <c:v>98.146000000000001</c:v>
                </c:pt>
                <c:pt idx="2">
                  <c:v>49.182000000000002</c:v>
                </c:pt>
                <c:pt idx="3">
                  <c:v>26.896999999999998</c:v>
                </c:pt>
                <c:pt idx="4">
                  <c:v>21.180999999999997</c:v>
                </c:pt>
                <c:pt idx="5">
                  <c:v>12.0388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C9-424C-96B0-DFCC03999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4693744"/>
        <c:axId val="434694704"/>
      </c:barChart>
      <c:catAx>
        <c:axId val="43469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694704"/>
        <c:crosses val="autoZero"/>
        <c:auto val="1"/>
        <c:lblAlgn val="ctr"/>
        <c:lblOffset val="100"/>
        <c:noMultiLvlLbl val="0"/>
      </c:catAx>
      <c:valAx>
        <c:axId val="43469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69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3 split efficiency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Sheet2!$I$18</c:f>
              <c:strCache>
                <c:ptCount val="1"/>
                <c:pt idx="0">
                  <c:v>efficiency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Sheet2!$J$17:$O$17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Sheet2!$J$18:$O$18</c:f>
              <c:numCache>
                <c:formatCode>General</c:formatCode>
                <c:ptCount val="6"/>
                <c:pt idx="0">
                  <c:v>76.180000000000007</c:v>
                </c:pt>
                <c:pt idx="1">
                  <c:v>77.3</c:v>
                </c:pt>
                <c:pt idx="2">
                  <c:v>76.42</c:v>
                </c:pt>
                <c:pt idx="3">
                  <c:v>78.509</c:v>
                </c:pt>
                <c:pt idx="4">
                  <c:v>80.664000000000001</c:v>
                </c:pt>
                <c:pt idx="5">
                  <c:v>87.63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C2-4DDA-B449-B05919FB67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741296"/>
        <c:axId val="446140528"/>
      </c:barChart>
      <c:catAx>
        <c:axId val="44474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140528"/>
        <c:crosses val="autoZero"/>
        <c:auto val="1"/>
        <c:lblAlgn val="ctr"/>
        <c:lblOffset val="100"/>
        <c:noMultiLvlLbl val="0"/>
      </c:catAx>
      <c:valAx>
        <c:axId val="44614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741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2 split costs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Sheet2!$A$30</c:f>
              <c:strCache>
                <c:ptCount val="1"/>
                <c:pt idx="0">
                  <c:v>split1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Sheet2!$B$28:$G$29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Sheet2!$B$30:$G$30</c:f>
              <c:numCache>
                <c:formatCode>General</c:formatCode>
                <c:ptCount val="6"/>
                <c:pt idx="0">
                  <c:v>301.80900000000003</c:v>
                </c:pt>
                <c:pt idx="1">
                  <c:v>157.64400000000001</c:v>
                </c:pt>
                <c:pt idx="2">
                  <c:v>78.56</c:v>
                </c:pt>
                <c:pt idx="3">
                  <c:v>39.76</c:v>
                </c:pt>
                <c:pt idx="4">
                  <c:v>18.8735</c:v>
                </c:pt>
                <c:pt idx="5">
                  <c:v>9.52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06-4FEB-BD0F-2AE0B5752382}"/>
            </c:ext>
          </c:extLst>
        </c:ser>
        <c:ser>
          <c:idx val="1"/>
          <c:order val="1"/>
          <c:tx>
            <c:strRef>
              <c:f>Sheet2!$A$31</c:f>
              <c:strCache>
                <c:ptCount val="1"/>
                <c:pt idx="0">
                  <c:v>split2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Sheet2!$B$28:$G$29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Sheet2!$B$31:$G$31</c:f>
              <c:numCache>
                <c:formatCode>General</c:formatCode>
                <c:ptCount val="6"/>
                <c:pt idx="0">
                  <c:v>405.10300000000001</c:v>
                </c:pt>
                <c:pt idx="1">
                  <c:v>205.63549999999998</c:v>
                </c:pt>
                <c:pt idx="2">
                  <c:v>100.742</c:v>
                </c:pt>
                <c:pt idx="3">
                  <c:v>52.317</c:v>
                </c:pt>
                <c:pt idx="4">
                  <c:v>37.613999999999997</c:v>
                </c:pt>
                <c:pt idx="5">
                  <c:v>19.669800000000002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06-4FEB-BD0F-2AE0B5752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513336"/>
        <c:axId val="486513016"/>
      </c:barChart>
      <c:catAx>
        <c:axId val="486513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513016"/>
        <c:crosses val="autoZero"/>
        <c:auto val="1"/>
        <c:lblAlgn val="ctr"/>
        <c:lblOffset val="100"/>
        <c:noMultiLvlLbl val="0"/>
      </c:catAx>
      <c:valAx>
        <c:axId val="486513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513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err="1"/>
              <a:t>LeNet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Sheet1!$B$218</c:f>
              <c:strCache>
                <c:ptCount val="1"/>
                <c:pt idx="0">
                  <c:v>1 microbatch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Sheet1!$A$219:$A$222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Sheet1!$B$219:$B$222</c:f>
              <c:numCache>
                <c:formatCode>General</c:formatCode>
                <c:ptCount val="4"/>
                <c:pt idx="0">
                  <c:v>24.995000000000001</c:v>
                </c:pt>
                <c:pt idx="1">
                  <c:v>18.324000000000002</c:v>
                </c:pt>
                <c:pt idx="2">
                  <c:v>19.536000000000001</c:v>
                </c:pt>
                <c:pt idx="3">
                  <c:v>6.4710000000000001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1-4419-A64E-2C540C3AB69E}"/>
            </c:ext>
          </c:extLst>
        </c:ser>
        <c:ser>
          <c:idx val="1"/>
          <c:order val="1"/>
          <c:tx>
            <c:strRef>
              <c:f>Sheet1!$C$218</c:f>
              <c:strCache>
                <c:ptCount val="1"/>
                <c:pt idx="0">
                  <c:v>2 microbatch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Sheet1!$A$219:$A$222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Sheet1!$C$219:$C$222</c:f>
              <c:numCache>
                <c:formatCode>General</c:formatCode>
                <c:ptCount val="4"/>
                <c:pt idx="0">
                  <c:v>20.513000000000002</c:v>
                </c:pt>
                <c:pt idx="1">
                  <c:v>15.526</c:v>
                </c:pt>
                <c:pt idx="2">
                  <c:v>18.177</c:v>
                </c:pt>
                <c:pt idx="3">
                  <c:v>7.0279999999999996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01-4419-A64E-2C540C3AB69E}"/>
            </c:ext>
          </c:extLst>
        </c:ser>
        <c:ser>
          <c:idx val="2"/>
          <c:order val="2"/>
          <c:tx>
            <c:strRef>
              <c:f>Sheet1!$D$218</c:f>
              <c:strCache>
                <c:ptCount val="1"/>
                <c:pt idx="0">
                  <c:v>4 microbatch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Sheet1!$A$219:$A$222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Sheet1!$D$219:$D$222</c:f>
              <c:numCache>
                <c:formatCode>General</c:formatCode>
                <c:ptCount val="4"/>
                <c:pt idx="0">
                  <c:v>19.754999999999999</c:v>
                </c:pt>
                <c:pt idx="1">
                  <c:v>15.286</c:v>
                </c:pt>
                <c:pt idx="2">
                  <c:v>18.050999999999998</c:v>
                </c:pt>
                <c:pt idx="3">
                  <c:v>8.3539999999999992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01-4419-A64E-2C540C3AB69E}"/>
            </c:ext>
          </c:extLst>
        </c:ser>
        <c:ser>
          <c:idx val="3"/>
          <c:order val="3"/>
          <c:tx>
            <c:strRef>
              <c:f>Sheet1!$E$218</c:f>
              <c:strCache>
                <c:ptCount val="1"/>
                <c:pt idx="0">
                  <c:v>8 microbatch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Sheet1!$A$219:$A$222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Sheet1!$E$219:$E$222</c:f>
              <c:numCache>
                <c:formatCode>General</c:formatCode>
                <c:ptCount val="4"/>
                <c:pt idx="0">
                  <c:v>21.504000000000001</c:v>
                </c:pt>
                <c:pt idx="1">
                  <c:v>15.75</c:v>
                </c:pt>
                <c:pt idx="2">
                  <c:v>20.693999999999999</c:v>
                </c:pt>
                <c:pt idx="3">
                  <c:v>11.073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01-4419-A64E-2C540C3AB69E}"/>
            </c:ext>
          </c:extLst>
        </c:ser>
        <c:ser>
          <c:idx val="4"/>
          <c:order val="4"/>
          <c:tx>
            <c:strRef>
              <c:f>Sheet1!$F$218</c:f>
              <c:strCache>
                <c:ptCount val="1"/>
                <c:pt idx="0">
                  <c:v>16 microbatch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Sheet1!$A$219:$A$222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Sheet1!$F$219:$F$222</c:f>
              <c:numCache>
                <c:formatCode>General</c:formatCode>
                <c:ptCount val="4"/>
                <c:pt idx="0">
                  <c:v>24.742999999999999</c:v>
                </c:pt>
                <c:pt idx="1">
                  <c:v>19.457999999999998</c:v>
                </c:pt>
                <c:pt idx="2">
                  <c:v>28.256</c:v>
                </c:pt>
                <c:pt idx="3">
                  <c:v>16.620999999999999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01-4419-A64E-2C540C3AB69E}"/>
            </c:ext>
          </c:extLst>
        </c:ser>
        <c:ser>
          <c:idx val="5"/>
          <c:order val="5"/>
          <c:tx>
            <c:strRef>
              <c:f>Sheet1!$G$218</c:f>
              <c:strCache>
                <c:ptCount val="1"/>
                <c:pt idx="0">
                  <c:v>32 microbatch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Sheet1!$A$219:$A$222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Sheet1!$G$219:$G$222</c:f>
              <c:numCache>
                <c:formatCode>General</c:formatCode>
                <c:ptCount val="4"/>
                <c:pt idx="0">
                  <c:v>34.865000000000002</c:v>
                </c:pt>
                <c:pt idx="1">
                  <c:v>28.872</c:v>
                </c:pt>
                <c:pt idx="2">
                  <c:v>41.911000000000001</c:v>
                </c:pt>
                <c:pt idx="3">
                  <c:v>28.954000000000001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701-4419-A64E-2C540C3AB6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518840"/>
        <c:axId val="106519160"/>
      </c:barChart>
      <c:catAx>
        <c:axId val="106518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19160"/>
        <c:crosses val="autoZero"/>
        <c:auto val="1"/>
        <c:lblAlgn val="ctr"/>
        <c:lblOffset val="100"/>
        <c:noMultiLvlLbl val="0"/>
      </c:catAx>
      <c:valAx>
        <c:axId val="106519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18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2 split FProp times</a:t>
            </a:r>
          </a:p>
        </c:rich>
      </c:tx>
      <c:layout>
        <c:manualLayout>
          <c:xMode val="edge"/>
          <c:yMode val="edge"/>
          <c:x val="0.4067152230971128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Sheet2!$J$7</c:f>
              <c:strCache>
                <c:ptCount val="1"/>
                <c:pt idx="0">
                  <c:v>ideal partition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Sheet2!$K$6:$P$6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Sheet2!$K$7:$P$7</c:f>
              <c:numCache>
                <c:formatCode>General</c:formatCode>
                <c:ptCount val="6"/>
                <c:pt idx="0">
                  <c:v>706.91200000000003</c:v>
                </c:pt>
                <c:pt idx="1">
                  <c:v>544.91899999999998</c:v>
                </c:pt>
                <c:pt idx="2">
                  <c:v>448.255</c:v>
                </c:pt>
                <c:pt idx="3">
                  <c:v>414.34649999999999</c:v>
                </c:pt>
                <c:pt idx="4">
                  <c:v>480.14375000000001</c:v>
                </c:pt>
                <c:pt idx="5">
                  <c:v>481.63170000000002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2D-421C-92C3-0D73715C3A54}"/>
            </c:ext>
          </c:extLst>
        </c:ser>
        <c:ser>
          <c:idx val="1"/>
          <c:order val="1"/>
          <c:tx>
            <c:strRef>
              <c:f>Sheet2!$J$8</c:f>
              <c:strCache>
                <c:ptCount val="1"/>
                <c:pt idx="0">
                  <c:v>current partition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Sheet2!$K$6:$P$6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Sheet2!$K$8:$P$8</c:f>
              <c:numCache>
                <c:formatCode>General</c:formatCode>
                <c:ptCount val="6"/>
                <c:pt idx="0">
                  <c:v>706.91200000000003</c:v>
                </c:pt>
                <c:pt idx="1">
                  <c:v>568.91499999999996</c:v>
                </c:pt>
                <c:pt idx="2">
                  <c:v>481.52800000000002</c:v>
                </c:pt>
                <c:pt idx="3">
                  <c:v>458.29599999999999</c:v>
                </c:pt>
                <c:pt idx="4">
                  <c:v>620.69749999999999</c:v>
                </c:pt>
                <c:pt idx="5">
                  <c:v>638.95360000000005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2D-421C-92C3-0D73715C3A54}"/>
            </c:ext>
          </c:extLst>
        </c:ser>
        <c:ser>
          <c:idx val="2"/>
          <c:order val="2"/>
          <c:tx>
            <c:strRef>
              <c:f>Sheet2!$J$9</c:f>
              <c:strCache>
                <c:ptCount val="1"/>
                <c:pt idx="0">
                  <c:v>actual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Sheet2!$K$6:$P$6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Sheet2!$K$9:$P$9</c:f>
              <c:numCache>
                <c:formatCode>General</c:formatCode>
                <c:ptCount val="6"/>
                <c:pt idx="0">
                  <c:v>711.97900000000004</c:v>
                </c:pt>
                <c:pt idx="1">
                  <c:v>593.95500000000004</c:v>
                </c:pt>
                <c:pt idx="2">
                  <c:v>553.96199999999999</c:v>
                </c:pt>
                <c:pt idx="3">
                  <c:v>547.68899999999996</c:v>
                </c:pt>
                <c:pt idx="4">
                  <c:v>713.33699999999999</c:v>
                </c:pt>
                <c:pt idx="5">
                  <c:v>800.51400000000001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2D-421C-92C3-0D73715C3A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5623672"/>
        <c:axId val="495622712"/>
      </c:barChart>
      <c:catAx>
        <c:axId val="495623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622712"/>
        <c:crosses val="autoZero"/>
        <c:auto val="1"/>
        <c:lblAlgn val="ctr"/>
        <c:lblOffset val="100"/>
        <c:noMultiLvlLbl val="0"/>
      </c:catAx>
      <c:valAx>
        <c:axId val="495622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623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FProp</a:t>
            </a:r>
            <a:r>
              <a:rPr lang="en-IN" baseline="0"/>
              <a:t> 3 split end-to-end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Sheet2!$I$26</c:f>
              <c:strCache>
                <c:ptCount val="1"/>
                <c:pt idx="0">
                  <c:v>ideal part'n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Sheet2!$J$25:$O$25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Sheet2!$J$26:$O$26</c:f>
              <c:numCache>
                <c:formatCode>General</c:formatCode>
                <c:ptCount val="6"/>
                <c:pt idx="0">
                  <c:v>774.15200000000004</c:v>
                </c:pt>
                <c:pt idx="1">
                  <c:v>519.43600000000004</c:v>
                </c:pt>
                <c:pt idx="2">
                  <c:v>381.61799999999999</c:v>
                </c:pt>
                <c:pt idx="3">
                  <c:v>325.20999999999998</c:v>
                </c:pt>
                <c:pt idx="4">
                  <c:v>366.88200000000001</c:v>
                </c:pt>
                <c:pt idx="5">
                  <c:v>358.70800000000003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78-4937-B511-58126943736D}"/>
            </c:ext>
          </c:extLst>
        </c:ser>
        <c:ser>
          <c:idx val="1"/>
          <c:order val="1"/>
          <c:tx>
            <c:strRef>
              <c:f>Sheet2!$I$27</c:f>
              <c:strCache>
                <c:ptCount val="1"/>
                <c:pt idx="0">
                  <c:v>current part'n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Sheet2!$J$25:$O$25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Sheet2!$J$27:$O$27</c:f>
              <c:numCache>
                <c:formatCode>General</c:formatCode>
                <c:ptCount val="6"/>
                <c:pt idx="0">
                  <c:v>774.15200000000004</c:v>
                </c:pt>
                <c:pt idx="1">
                  <c:v>557.56799999999998</c:v>
                </c:pt>
                <c:pt idx="2">
                  <c:v>440.49200000000002</c:v>
                </c:pt>
                <c:pt idx="3">
                  <c:v>387.524</c:v>
                </c:pt>
                <c:pt idx="4">
                  <c:v>440.16699999999997</c:v>
                </c:pt>
                <c:pt idx="5">
                  <c:v>404.85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78-4937-B511-58126943736D}"/>
            </c:ext>
          </c:extLst>
        </c:ser>
        <c:ser>
          <c:idx val="2"/>
          <c:order val="2"/>
          <c:tx>
            <c:strRef>
              <c:f>Sheet2!$I$28</c:f>
              <c:strCache>
                <c:ptCount val="1"/>
                <c:pt idx="0">
                  <c:v>actual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Sheet2!$J$25:$O$25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Sheet2!$J$28:$O$28</c:f>
              <c:numCache>
                <c:formatCode>General</c:formatCode>
                <c:ptCount val="6"/>
                <c:pt idx="0">
                  <c:v>777.06899999999996</c:v>
                </c:pt>
                <c:pt idx="1">
                  <c:v>566.07100000000003</c:v>
                </c:pt>
                <c:pt idx="2">
                  <c:v>483.1</c:v>
                </c:pt>
                <c:pt idx="3">
                  <c:v>454.77699999999999</c:v>
                </c:pt>
                <c:pt idx="4">
                  <c:v>474.88400000000001</c:v>
                </c:pt>
                <c:pt idx="5">
                  <c:v>521.99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78-4937-B511-581269437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703344"/>
        <c:axId val="425706224"/>
      </c:barChart>
      <c:catAx>
        <c:axId val="42570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706224"/>
        <c:crosses val="autoZero"/>
        <c:auto val="1"/>
        <c:lblAlgn val="ctr"/>
        <c:lblOffset val="100"/>
        <c:noMultiLvlLbl val="0"/>
      </c:catAx>
      <c:valAx>
        <c:axId val="42570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70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FProp 4 split end-to-end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Sheet2!$I$10</c:f>
              <c:strCache>
                <c:ptCount val="1"/>
                <c:pt idx="0">
                  <c:v>ideal part'n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Sheet2!$J$9:$O$9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Sheet2!$J$10:$O$10</c:f>
              <c:numCache>
                <c:formatCode>General</c:formatCode>
                <c:ptCount val="6"/>
                <c:pt idx="0">
                  <c:v>704.39400000000001</c:v>
                </c:pt>
                <c:pt idx="1">
                  <c:v>439.755</c:v>
                </c:pt>
                <c:pt idx="2">
                  <c:v>297.80900000000003</c:v>
                </c:pt>
                <c:pt idx="3">
                  <c:v>243.84800000000001</c:v>
                </c:pt>
                <c:pt idx="4">
                  <c:v>267.68624999999997</c:v>
                </c:pt>
                <c:pt idx="5">
                  <c:v>257.46800000000002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D6-43B4-BB5C-BC16A11FFEBD}"/>
            </c:ext>
          </c:extLst>
        </c:ser>
        <c:ser>
          <c:idx val="1"/>
          <c:order val="1"/>
          <c:tx>
            <c:strRef>
              <c:f>Sheet2!$I$11</c:f>
              <c:strCache>
                <c:ptCount val="1"/>
                <c:pt idx="0">
                  <c:v>current part'n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Sheet2!$J$9:$O$9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Sheet2!$J$11:$O$11</c:f>
              <c:numCache>
                <c:formatCode>General</c:formatCode>
                <c:ptCount val="6"/>
                <c:pt idx="0">
                  <c:v>704.39400000000001</c:v>
                </c:pt>
                <c:pt idx="1">
                  <c:v>451.387</c:v>
                </c:pt>
                <c:pt idx="2">
                  <c:v>316.39999999999998</c:v>
                </c:pt>
                <c:pt idx="3">
                  <c:v>261.79599999999999</c:v>
                </c:pt>
                <c:pt idx="4">
                  <c:v>297.48</c:v>
                </c:pt>
                <c:pt idx="5">
                  <c:v>328.14100000000002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D6-43B4-BB5C-BC16A11FFEBD}"/>
            </c:ext>
          </c:extLst>
        </c:ser>
        <c:ser>
          <c:idx val="2"/>
          <c:order val="2"/>
          <c:tx>
            <c:strRef>
              <c:f>Sheet2!$I$12</c:f>
              <c:strCache>
                <c:ptCount val="1"/>
                <c:pt idx="0">
                  <c:v>actual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Sheet2!$J$9:$O$9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Sheet2!$J$12:$O$12</c:f>
              <c:numCache>
                <c:formatCode>General</c:formatCode>
                <c:ptCount val="6"/>
                <c:pt idx="0">
                  <c:v>704.53200000000004</c:v>
                </c:pt>
                <c:pt idx="1">
                  <c:v>463.02800000000002</c:v>
                </c:pt>
                <c:pt idx="2">
                  <c:v>387.565</c:v>
                </c:pt>
                <c:pt idx="3">
                  <c:v>366.92399999999998</c:v>
                </c:pt>
                <c:pt idx="4">
                  <c:v>394.16199999999998</c:v>
                </c:pt>
                <c:pt idx="5">
                  <c:v>418.19499999999999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D6-43B4-BB5C-BC16A11FFE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703984"/>
        <c:axId val="425706544"/>
      </c:barChart>
      <c:catAx>
        <c:axId val="42570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706544"/>
        <c:crosses val="autoZero"/>
        <c:auto val="1"/>
        <c:lblAlgn val="ctr"/>
        <c:lblOffset val="100"/>
        <c:noMultiLvlLbl val="0"/>
      </c:catAx>
      <c:valAx>
        <c:axId val="42570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70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Speedup VGG 2 split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Sheet2!$J$37</c:f>
              <c:strCache>
                <c:ptCount val="1"/>
                <c:pt idx="0">
                  <c:v>ideal speedup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Sheet2!$J$52:$O$52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Sheet2!$K$37:$P$37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9A-4663-90DD-095C5657942A}"/>
            </c:ext>
          </c:extLst>
        </c:ser>
        <c:ser>
          <c:idx val="1"/>
          <c:order val="1"/>
          <c:tx>
            <c:strRef>
              <c:f>Sheet2!$J$38</c:f>
              <c:strCache>
                <c:ptCount val="1"/>
                <c:pt idx="0">
                  <c:v>observed speedup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Sheet2!$J$52:$O$52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Sheet2!$K$38:$P$38</c:f>
              <c:numCache>
                <c:formatCode>General</c:formatCode>
                <c:ptCount val="6"/>
                <c:pt idx="0">
                  <c:v>1</c:v>
                </c:pt>
                <c:pt idx="1">
                  <c:v>1.9459</c:v>
                </c:pt>
                <c:pt idx="2">
                  <c:v>3.94</c:v>
                </c:pt>
                <c:pt idx="3">
                  <c:v>7.6773999999999996</c:v>
                </c:pt>
                <c:pt idx="4">
                  <c:v>12.513999999999999</c:v>
                </c:pt>
                <c:pt idx="5">
                  <c:v>24.216999999999999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9A-4663-90DD-095C56579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0193272"/>
        <c:axId val="480188792"/>
      </c:lineChart>
      <c:catAx>
        <c:axId val="480193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188792"/>
        <c:crosses val="autoZero"/>
        <c:auto val="1"/>
        <c:lblAlgn val="ctr"/>
        <c:lblOffset val="100"/>
        <c:noMultiLvlLbl val="0"/>
      </c:catAx>
      <c:valAx>
        <c:axId val="480188792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193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LeNet</a:t>
            </a:r>
            <a:r>
              <a:rPr lang="en-IN" baseline="0"/>
              <a:t> 4 split speedup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Sheet2!$A$15</c:f>
              <c:strCache>
                <c:ptCount val="1"/>
                <c:pt idx="0">
                  <c:v>ideal speedup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Sheet2!$B$14:$G$14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Sheet2!$B$15:$G$15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D6-4ED3-8F03-1F21A2A0FD57}"/>
            </c:ext>
          </c:extLst>
        </c:ser>
        <c:ser>
          <c:idx val="1"/>
          <c:order val="1"/>
          <c:tx>
            <c:strRef>
              <c:f>Sheet2!$A$16</c:f>
              <c:strCache>
                <c:ptCount val="1"/>
                <c:pt idx="0">
                  <c:v>actual speedup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Sheet2!$B$14:$G$14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Sheet2!$B$16:$G$16</c:f>
              <c:numCache>
                <c:formatCode>General</c:formatCode>
                <c:ptCount val="6"/>
                <c:pt idx="0">
                  <c:v>1</c:v>
                </c:pt>
                <c:pt idx="1">
                  <c:v>1.84</c:v>
                </c:pt>
                <c:pt idx="2">
                  <c:v>3.58</c:v>
                </c:pt>
                <c:pt idx="3">
                  <c:v>6.4690000000000003</c:v>
                </c:pt>
                <c:pt idx="4">
                  <c:v>11.856</c:v>
                </c:pt>
                <c:pt idx="5">
                  <c:v>18.951329999999999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D6-4ED3-8F03-1F21A2A0FD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0181752"/>
        <c:axId val="480182072"/>
      </c:lineChart>
      <c:catAx>
        <c:axId val="480181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182072"/>
        <c:crosses val="autoZero"/>
        <c:auto val="1"/>
        <c:lblAlgn val="ctr"/>
        <c:lblOffset val="100"/>
        <c:noMultiLvlLbl val="0"/>
      </c:catAx>
      <c:valAx>
        <c:axId val="480182072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181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VGG16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Sheet1!$B$94</c:f>
              <c:strCache>
                <c:ptCount val="1"/>
                <c:pt idx="0">
                  <c:v>1 microbatch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Sheet1!$A$95:$A$98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Sheet1!$B$95:$B$98</c:f>
              <c:numCache>
                <c:formatCode>General</c:formatCode>
                <c:ptCount val="4"/>
                <c:pt idx="0">
                  <c:v>1974</c:v>
                </c:pt>
                <c:pt idx="1">
                  <c:v>1972</c:v>
                </c:pt>
                <c:pt idx="2">
                  <c:v>1993</c:v>
                </c:pt>
                <c:pt idx="3">
                  <c:v>2522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8A-4FEC-85E8-D9A856AC2266}"/>
            </c:ext>
          </c:extLst>
        </c:ser>
        <c:ser>
          <c:idx val="1"/>
          <c:order val="1"/>
          <c:tx>
            <c:strRef>
              <c:f>Sheet1!$C$94</c:f>
              <c:strCache>
                <c:ptCount val="1"/>
                <c:pt idx="0">
                  <c:v>2 microbatch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Sheet1!$A$95:$A$98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Sheet1!$C$95:$C$98</c:f>
              <c:numCache>
                <c:formatCode>General</c:formatCode>
                <c:ptCount val="4"/>
                <c:pt idx="0">
                  <c:v>2531</c:v>
                </c:pt>
                <c:pt idx="1">
                  <c:v>2525</c:v>
                </c:pt>
                <c:pt idx="2">
                  <c:v>2555</c:v>
                </c:pt>
                <c:pt idx="3">
                  <c:v>2174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8A-4FEC-85E8-D9A856AC2266}"/>
            </c:ext>
          </c:extLst>
        </c:ser>
        <c:ser>
          <c:idx val="2"/>
          <c:order val="2"/>
          <c:tx>
            <c:strRef>
              <c:f>Sheet1!$D$94</c:f>
              <c:strCache>
                <c:ptCount val="1"/>
                <c:pt idx="0">
                  <c:v>4 microbatch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Sheet1!$A$95:$A$98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Sheet1!$D$95:$D$98</c:f>
              <c:numCache>
                <c:formatCode>General</c:formatCode>
                <c:ptCount val="4"/>
                <c:pt idx="0">
                  <c:v>2554</c:v>
                </c:pt>
                <c:pt idx="1">
                  <c:v>2568</c:v>
                </c:pt>
                <c:pt idx="2">
                  <c:v>2578</c:v>
                </c:pt>
                <c:pt idx="3">
                  <c:v>1835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8A-4FEC-85E8-D9A856AC2266}"/>
            </c:ext>
          </c:extLst>
        </c:ser>
        <c:ser>
          <c:idx val="3"/>
          <c:order val="3"/>
          <c:tx>
            <c:strRef>
              <c:f>Sheet1!$E$94</c:f>
              <c:strCache>
                <c:ptCount val="1"/>
                <c:pt idx="0">
                  <c:v>8 microbatch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Sheet1!$A$95:$A$98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Sheet1!$E$95:$E$98</c:f>
              <c:numCache>
                <c:formatCode>General</c:formatCode>
                <c:ptCount val="4"/>
                <c:pt idx="0">
                  <c:v>2670</c:v>
                </c:pt>
                <c:pt idx="1">
                  <c:v>2691</c:v>
                </c:pt>
                <c:pt idx="2">
                  <c:v>2753</c:v>
                </c:pt>
                <c:pt idx="3">
                  <c:v>1886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8A-4FEC-85E8-D9A856AC2266}"/>
            </c:ext>
          </c:extLst>
        </c:ser>
        <c:ser>
          <c:idx val="4"/>
          <c:order val="4"/>
          <c:tx>
            <c:strRef>
              <c:f>Sheet1!$F$94</c:f>
              <c:strCache>
                <c:ptCount val="1"/>
                <c:pt idx="0">
                  <c:v>16 microbatch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Sheet1!$A$95:$A$98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Sheet1!$F$95:$F$98</c:f>
              <c:numCache>
                <c:formatCode>General</c:formatCode>
                <c:ptCount val="4"/>
                <c:pt idx="0">
                  <c:v>3427</c:v>
                </c:pt>
                <c:pt idx="1">
                  <c:v>3477</c:v>
                </c:pt>
                <c:pt idx="2">
                  <c:v>3684</c:v>
                </c:pt>
                <c:pt idx="3">
                  <c:v>2295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8A-4FEC-85E8-D9A856AC2266}"/>
            </c:ext>
          </c:extLst>
        </c:ser>
        <c:ser>
          <c:idx val="5"/>
          <c:order val="5"/>
          <c:tx>
            <c:strRef>
              <c:f>Sheet1!$G$94</c:f>
              <c:strCache>
                <c:ptCount val="1"/>
                <c:pt idx="0">
                  <c:v>32 microbatch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Sheet1!$A$95:$A$98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Sheet1!$G$95:$G$98</c:f>
              <c:numCache>
                <c:formatCode>General</c:formatCode>
                <c:ptCount val="4"/>
                <c:pt idx="0">
                  <c:v>4047</c:v>
                </c:pt>
                <c:pt idx="1">
                  <c:v>4070</c:v>
                </c:pt>
                <c:pt idx="2">
                  <c:v>3993</c:v>
                </c:pt>
                <c:pt idx="3">
                  <c:v>2788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18A-4FEC-85E8-D9A856AC22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5478960"/>
        <c:axId val="325480240"/>
      </c:barChart>
      <c:catAx>
        <c:axId val="32547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480240"/>
        <c:crosses val="autoZero"/>
        <c:auto val="1"/>
        <c:lblAlgn val="ctr"/>
        <c:lblOffset val="100"/>
        <c:noMultiLvlLbl val="0"/>
      </c:catAx>
      <c:valAx>
        <c:axId val="32548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47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LeNet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Sheet1!$B$305</c:f>
              <c:strCache>
                <c:ptCount val="1"/>
                <c:pt idx="0">
                  <c:v>1 microbatch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Sheet1!$A$306:$A$309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Sheet1!$B$306:$B$309</c:f>
              <c:numCache>
                <c:formatCode>General</c:formatCode>
                <c:ptCount val="4"/>
                <c:pt idx="0">
                  <c:v>45.661000000000001</c:v>
                </c:pt>
                <c:pt idx="1">
                  <c:v>44.293999999999997</c:v>
                </c:pt>
                <c:pt idx="2">
                  <c:v>43.064</c:v>
                </c:pt>
                <c:pt idx="3">
                  <c:v>63.241999999999997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3F-4348-A7D6-B3087351F965}"/>
            </c:ext>
          </c:extLst>
        </c:ser>
        <c:ser>
          <c:idx val="1"/>
          <c:order val="1"/>
          <c:tx>
            <c:strRef>
              <c:f>Sheet1!$C$305</c:f>
              <c:strCache>
                <c:ptCount val="1"/>
                <c:pt idx="0">
                  <c:v>2 microbatch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Sheet1!$A$306:$A$309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Sheet1!$C$306:$C$309</c:f>
              <c:numCache>
                <c:formatCode>General</c:formatCode>
                <c:ptCount val="4"/>
                <c:pt idx="0">
                  <c:v>64.897999999999996</c:v>
                </c:pt>
                <c:pt idx="1">
                  <c:v>62.347999999999999</c:v>
                </c:pt>
                <c:pt idx="2">
                  <c:v>60.603000000000002</c:v>
                </c:pt>
                <c:pt idx="3">
                  <c:v>57.984000000000002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3F-4348-A7D6-B3087351F965}"/>
            </c:ext>
          </c:extLst>
        </c:ser>
        <c:ser>
          <c:idx val="2"/>
          <c:order val="2"/>
          <c:tx>
            <c:strRef>
              <c:f>Sheet1!$D$305</c:f>
              <c:strCache>
                <c:ptCount val="1"/>
                <c:pt idx="0">
                  <c:v>4 microbatch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Sheet1!$A$306:$A$309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Sheet1!$D$306:$D$309</c:f>
              <c:numCache>
                <c:formatCode>General</c:formatCode>
                <c:ptCount val="4"/>
                <c:pt idx="0">
                  <c:v>70.917000000000002</c:v>
                </c:pt>
                <c:pt idx="1">
                  <c:v>69.933000000000007</c:v>
                </c:pt>
                <c:pt idx="2">
                  <c:v>68.015000000000001</c:v>
                </c:pt>
                <c:pt idx="3">
                  <c:v>60.771999999999998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3F-4348-A7D6-B3087351F965}"/>
            </c:ext>
          </c:extLst>
        </c:ser>
        <c:ser>
          <c:idx val="3"/>
          <c:order val="3"/>
          <c:tx>
            <c:strRef>
              <c:f>Sheet1!$E$305</c:f>
              <c:strCache>
                <c:ptCount val="1"/>
                <c:pt idx="0">
                  <c:v>8 microbatch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Sheet1!$A$306:$A$309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Sheet1!$E$306:$E$309</c:f>
              <c:numCache>
                <c:formatCode>General</c:formatCode>
                <c:ptCount val="4"/>
                <c:pt idx="0">
                  <c:v>84.153000000000006</c:v>
                </c:pt>
                <c:pt idx="1">
                  <c:v>85.843000000000004</c:v>
                </c:pt>
                <c:pt idx="2">
                  <c:v>81.254000000000005</c:v>
                </c:pt>
                <c:pt idx="3">
                  <c:v>69.114999999999995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3F-4348-A7D6-B3087351F965}"/>
            </c:ext>
          </c:extLst>
        </c:ser>
        <c:ser>
          <c:idx val="4"/>
          <c:order val="4"/>
          <c:tx>
            <c:strRef>
              <c:f>Sheet1!$F$305</c:f>
              <c:strCache>
                <c:ptCount val="1"/>
                <c:pt idx="0">
                  <c:v>16 microbatch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Sheet1!$A$306:$A$309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Sheet1!$F$306:$F$309</c:f>
              <c:numCache>
                <c:formatCode>General</c:formatCode>
                <c:ptCount val="4"/>
                <c:pt idx="0">
                  <c:v>101.27</c:v>
                </c:pt>
                <c:pt idx="1">
                  <c:v>104.29300000000001</c:v>
                </c:pt>
                <c:pt idx="2">
                  <c:v>103.301</c:v>
                </c:pt>
                <c:pt idx="3">
                  <c:v>84.944000000000003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3F-4348-A7D6-B3087351F965}"/>
            </c:ext>
          </c:extLst>
        </c:ser>
        <c:ser>
          <c:idx val="5"/>
          <c:order val="5"/>
          <c:tx>
            <c:strRef>
              <c:f>Sheet1!$G$305</c:f>
              <c:strCache>
                <c:ptCount val="1"/>
                <c:pt idx="0">
                  <c:v>32 microbatch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Sheet1!$A$306:$A$309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Sheet1!$G$306:$G$309</c:f>
              <c:numCache>
                <c:formatCode>General</c:formatCode>
                <c:ptCount val="4"/>
                <c:pt idx="0">
                  <c:v>149.624</c:v>
                </c:pt>
                <c:pt idx="1">
                  <c:v>137.696</c:v>
                </c:pt>
                <c:pt idx="2">
                  <c:v>132.041</c:v>
                </c:pt>
                <c:pt idx="3">
                  <c:v>118.95099999999999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13F-4348-A7D6-B3087351F9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2990904"/>
        <c:axId val="322988984"/>
      </c:barChart>
      <c:catAx>
        <c:axId val="322990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88984"/>
        <c:crosses val="autoZero"/>
        <c:auto val="1"/>
        <c:lblAlgn val="ctr"/>
        <c:lblOffset val="100"/>
        <c:noMultiLvlLbl val="0"/>
      </c:catAx>
      <c:valAx>
        <c:axId val="322988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90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VGG16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Sheet1!$B$12</c:f>
              <c:strCache>
                <c:ptCount val="1"/>
                <c:pt idx="0">
                  <c:v>1 microbatch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Sheet1!$A$13:$A$16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Sheet1!$B$13:$B$16</c:f>
              <c:numCache>
                <c:formatCode>General</c:formatCode>
                <c:ptCount val="4"/>
                <c:pt idx="0">
                  <c:v>700.596</c:v>
                </c:pt>
                <c:pt idx="1">
                  <c:v>767.61</c:v>
                </c:pt>
                <c:pt idx="2">
                  <c:v>711.97900000000004</c:v>
                </c:pt>
                <c:pt idx="3">
                  <c:v>587.68799999999999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88-4B9A-8CD0-1F3C4D2CF569}"/>
            </c:ext>
          </c:extLst>
        </c:ser>
        <c:ser>
          <c:idx val="1"/>
          <c:order val="1"/>
          <c:tx>
            <c:strRef>
              <c:f>Sheet1!$C$12</c:f>
              <c:strCache>
                <c:ptCount val="1"/>
                <c:pt idx="0">
                  <c:v>2 microbatch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Sheet1!$A$13:$A$16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Sheet1!$C$13:$C$16</c:f>
              <c:numCache>
                <c:formatCode>General</c:formatCode>
                <c:ptCount val="4"/>
                <c:pt idx="0">
                  <c:v>463.02800000000002</c:v>
                </c:pt>
                <c:pt idx="1">
                  <c:v>566.07100000000003</c:v>
                </c:pt>
                <c:pt idx="2">
                  <c:v>593.95500000000004</c:v>
                </c:pt>
                <c:pt idx="3">
                  <c:v>567.69899999999996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88-4B9A-8CD0-1F3C4D2CF569}"/>
            </c:ext>
          </c:extLst>
        </c:ser>
        <c:ser>
          <c:idx val="2"/>
          <c:order val="2"/>
          <c:tx>
            <c:strRef>
              <c:f>Sheet1!$D$12</c:f>
              <c:strCache>
                <c:ptCount val="1"/>
                <c:pt idx="0">
                  <c:v>4 microbatch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Sheet1!$A$13:$A$16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Sheet1!$D$13:$D$16</c:f>
              <c:numCache>
                <c:formatCode>General</c:formatCode>
                <c:ptCount val="4"/>
                <c:pt idx="0">
                  <c:v>387.565</c:v>
                </c:pt>
                <c:pt idx="1">
                  <c:v>515.16300000000001</c:v>
                </c:pt>
                <c:pt idx="2">
                  <c:v>553.96199999999999</c:v>
                </c:pt>
                <c:pt idx="3">
                  <c:v>576.88900000000001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88-4B9A-8CD0-1F3C4D2CF569}"/>
            </c:ext>
          </c:extLst>
        </c:ser>
        <c:ser>
          <c:idx val="3"/>
          <c:order val="3"/>
          <c:tx>
            <c:strRef>
              <c:f>Sheet1!$E$12</c:f>
              <c:strCache>
                <c:ptCount val="1"/>
                <c:pt idx="0">
                  <c:v>8 microbatch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Sheet1!$A$13:$A$16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Sheet1!$E$13:$E$16</c:f>
              <c:numCache>
                <c:formatCode>General</c:formatCode>
                <c:ptCount val="4"/>
                <c:pt idx="0">
                  <c:v>366.92399999999998</c:v>
                </c:pt>
                <c:pt idx="1">
                  <c:v>454.77699999999999</c:v>
                </c:pt>
                <c:pt idx="2">
                  <c:v>571.76900000000001</c:v>
                </c:pt>
                <c:pt idx="3">
                  <c:v>620.779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88-4B9A-8CD0-1F3C4D2CF569}"/>
            </c:ext>
          </c:extLst>
        </c:ser>
        <c:ser>
          <c:idx val="4"/>
          <c:order val="4"/>
          <c:tx>
            <c:strRef>
              <c:f>Sheet1!$F$12</c:f>
              <c:strCache>
                <c:ptCount val="1"/>
                <c:pt idx="0">
                  <c:v>16 microbatch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Sheet1!$A$13:$A$16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Sheet1!$F$13:$F$16</c:f>
              <c:numCache>
                <c:formatCode>General</c:formatCode>
                <c:ptCount val="4"/>
                <c:pt idx="0">
                  <c:v>394.16199999999998</c:v>
                </c:pt>
                <c:pt idx="1">
                  <c:v>497.48899999999998</c:v>
                </c:pt>
                <c:pt idx="2">
                  <c:v>722.94200000000001</c:v>
                </c:pt>
                <c:pt idx="3">
                  <c:v>843.98800000000006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88-4B9A-8CD0-1F3C4D2CF569}"/>
            </c:ext>
          </c:extLst>
        </c:ser>
        <c:ser>
          <c:idx val="5"/>
          <c:order val="5"/>
          <c:tx>
            <c:strRef>
              <c:f>Sheet1!$G$12</c:f>
              <c:strCache>
                <c:ptCount val="1"/>
                <c:pt idx="0">
                  <c:v>32 microbatch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Sheet1!$A$13:$A$16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Sheet1!$G$13:$G$16</c:f>
              <c:numCache>
                <c:formatCode>General</c:formatCode>
                <c:ptCount val="4"/>
                <c:pt idx="0">
                  <c:v>418.19499999999999</c:v>
                </c:pt>
                <c:pt idx="1">
                  <c:v>521.99</c:v>
                </c:pt>
                <c:pt idx="2">
                  <c:v>800.51400000000001</c:v>
                </c:pt>
                <c:pt idx="3">
                  <c:v>1012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E88-4B9A-8CD0-1F3C4D2CF5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5903096"/>
        <c:axId val="475899896"/>
      </c:barChart>
      <c:catAx>
        <c:axId val="475903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899896"/>
        <c:crosses val="autoZero"/>
        <c:auto val="1"/>
        <c:lblAlgn val="ctr"/>
        <c:lblOffset val="100"/>
        <c:noMultiLvlLbl val="0"/>
      </c:catAx>
      <c:valAx>
        <c:axId val="475899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903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4 split costs VGG16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Sheet1!$A$143</c:f>
              <c:strCache>
                <c:ptCount val="1"/>
                <c:pt idx="0">
                  <c:v>split1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Sheet1!$B$142:$G$142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Sheet1!$B$143:$G$143</c:f>
              <c:numCache>
                <c:formatCode>General</c:formatCode>
                <c:ptCount val="6"/>
                <c:pt idx="0">
                  <c:v>180.16800000000001</c:v>
                </c:pt>
                <c:pt idx="1">
                  <c:v>97.132999999999996</c:v>
                </c:pt>
                <c:pt idx="2">
                  <c:v>43.58</c:v>
                </c:pt>
                <c:pt idx="3">
                  <c:v>21.956</c:v>
                </c:pt>
                <c:pt idx="4">
                  <c:v>10.775</c:v>
                </c:pt>
                <c:pt idx="5">
                  <c:v>5.4260000000000002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36-49C9-A90E-1E44DEC49CE0}"/>
            </c:ext>
          </c:extLst>
        </c:ser>
        <c:ser>
          <c:idx val="1"/>
          <c:order val="1"/>
          <c:tx>
            <c:strRef>
              <c:f>Sheet1!$A$144</c:f>
              <c:strCache>
                <c:ptCount val="1"/>
                <c:pt idx="0">
                  <c:v>split2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Sheet1!$B$142:$G$142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Sheet1!$B$144:$G$144</c:f>
              <c:numCache>
                <c:formatCode>General</c:formatCode>
                <c:ptCount val="6"/>
                <c:pt idx="0">
                  <c:v>131.32599999999999</c:v>
                </c:pt>
                <c:pt idx="1">
                  <c:v>65.216999999999999</c:v>
                </c:pt>
                <c:pt idx="2">
                  <c:v>31.875</c:v>
                </c:pt>
                <c:pt idx="3">
                  <c:v>16.100000000000001</c:v>
                </c:pt>
                <c:pt idx="4">
                  <c:v>9.9049999999999994</c:v>
                </c:pt>
                <c:pt idx="5">
                  <c:v>5.0490000000000004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36-49C9-A90E-1E44DEC49CE0}"/>
            </c:ext>
          </c:extLst>
        </c:ser>
        <c:ser>
          <c:idx val="2"/>
          <c:order val="2"/>
          <c:tx>
            <c:strRef>
              <c:f>Sheet1!$A$145</c:f>
              <c:strCache>
                <c:ptCount val="1"/>
                <c:pt idx="0">
                  <c:v>split3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Sheet1!$B$142:$G$142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Sheet1!$B$145:$G$145</c:f>
              <c:numCache>
                <c:formatCode>General</c:formatCode>
                <c:ptCount val="6"/>
                <c:pt idx="0">
                  <c:v>145.23099999999999</c:v>
                </c:pt>
                <c:pt idx="1">
                  <c:v>70.087999999999994</c:v>
                </c:pt>
                <c:pt idx="2">
                  <c:v>34.1</c:v>
                </c:pt>
                <c:pt idx="3">
                  <c:v>17.922999999999998</c:v>
                </c:pt>
                <c:pt idx="4">
                  <c:v>13.984999999999999</c:v>
                </c:pt>
                <c:pt idx="5">
                  <c:v>6.141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36-49C9-A90E-1E44DEC49CE0}"/>
            </c:ext>
          </c:extLst>
        </c:ser>
        <c:ser>
          <c:idx val="3"/>
          <c:order val="3"/>
          <c:tx>
            <c:strRef>
              <c:f>Sheet1!$A$146</c:f>
              <c:strCache>
                <c:ptCount val="1"/>
                <c:pt idx="0">
                  <c:v>split4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Sheet1!$B$142:$G$142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Sheet1!$B$146:$G$146</c:f>
              <c:numCache>
                <c:formatCode>General</c:formatCode>
                <c:ptCount val="6"/>
                <c:pt idx="0">
                  <c:v>113.47499999999999</c:v>
                </c:pt>
                <c:pt idx="1">
                  <c:v>50.502000000000002</c:v>
                </c:pt>
                <c:pt idx="2">
                  <c:v>26.591999999999999</c:v>
                </c:pt>
                <c:pt idx="3">
                  <c:v>15.65</c:v>
                </c:pt>
                <c:pt idx="4">
                  <c:v>13.236000000000001</c:v>
                </c:pt>
                <c:pt idx="5">
                  <c:v>8.59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D36-49C9-A90E-1E44DEC49C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1508536"/>
        <c:axId val="481509176"/>
      </c:barChart>
      <c:catAx>
        <c:axId val="481508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509176"/>
        <c:crosses val="autoZero"/>
        <c:auto val="1"/>
        <c:lblAlgn val="ctr"/>
        <c:lblOffset val="100"/>
        <c:noMultiLvlLbl val="0"/>
      </c:catAx>
      <c:valAx>
        <c:axId val="481509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508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baseline="0" dirty="0">
                <a:effectLst/>
              </a:rPr>
              <a:t>4 split costs </a:t>
            </a:r>
            <a:r>
              <a:rPr lang="en-IN" sz="1800" b="0" i="0" baseline="0" dirty="0" err="1">
                <a:effectLst/>
              </a:rPr>
              <a:t>LeNet</a:t>
            </a:r>
            <a:endParaRPr lang="en-IN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Sheet1!$A$395</c:f>
              <c:strCache>
                <c:ptCount val="1"/>
                <c:pt idx="0">
                  <c:v>split1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Sheet1!$B$393:$G$394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Sheet1!$B$395:$G$395</c:f>
              <c:numCache>
                <c:formatCode>General</c:formatCode>
                <c:ptCount val="6"/>
                <c:pt idx="0">
                  <c:v>1.77</c:v>
                </c:pt>
                <c:pt idx="1">
                  <c:v>1.2</c:v>
                </c:pt>
                <c:pt idx="2">
                  <c:v>0.50849999999999995</c:v>
                </c:pt>
                <c:pt idx="3">
                  <c:v>0.31759999999999999</c:v>
                </c:pt>
                <c:pt idx="4">
                  <c:v>0.19600000000000001</c:v>
                </c:pt>
                <c:pt idx="5">
                  <c:v>0.13900000000000001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84-46E3-9E40-5E9F790F2D02}"/>
            </c:ext>
          </c:extLst>
        </c:ser>
        <c:ser>
          <c:idx val="1"/>
          <c:order val="1"/>
          <c:tx>
            <c:strRef>
              <c:f>Sheet1!$A$396</c:f>
              <c:strCache>
                <c:ptCount val="1"/>
                <c:pt idx="0">
                  <c:v>split2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Sheet1!$B$393:$G$394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Sheet1!$B$396:$G$396</c:f>
              <c:numCache>
                <c:formatCode>General</c:formatCode>
                <c:ptCount val="6"/>
                <c:pt idx="0">
                  <c:v>5.9530000000000003</c:v>
                </c:pt>
                <c:pt idx="1">
                  <c:v>3.0230000000000001</c:v>
                </c:pt>
                <c:pt idx="2">
                  <c:v>1.5727500000000001</c:v>
                </c:pt>
                <c:pt idx="3">
                  <c:v>0.86280000000000001</c:v>
                </c:pt>
                <c:pt idx="4">
                  <c:v>0.496</c:v>
                </c:pt>
                <c:pt idx="5">
                  <c:v>0.32600000000000001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84-46E3-9E40-5E9F790F2D02}"/>
            </c:ext>
          </c:extLst>
        </c:ser>
        <c:ser>
          <c:idx val="2"/>
          <c:order val="2"/>
          <c:tx>
            <c:strRef>
              <c:f>Sheet1!$A$397</c:f>
              <c:strCache>
                <c:ptCount val="1"/>
                <c:pt idx="0">
                  <c:v>split3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Sheet1!$B$393:$G$394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Sheet1!$B$397:$G$397</c:f>
              <c:numCache>
                <c:formatCode>General</c:formatCode>
                <c:ptCount val="6"/>
                <c:pt idx="0">
                  <c:v>2.5630000000000002</c:v>
                </c:pt>
                <c:pt idx="1">
                  <c:v>1.6105</c:v>
                </c:pt>
                <c:pt idx="2">
                  <c:v>0.86724999999999997</c:v>
                </c:pt>
                <c:pt idx="3">
                  <c:v>0.53</c:v>
                </c:pt>
                <c:pt idx="4">
                  <c:v>0.27400000000000002</c:v>
                </c:pt>
                <c:pt idx="5">
                  <c:v>0.1847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84-46E3-9E40-5E9F790F2D02}"/>
            </c:ext>
          </c:extLst>
        </c:ser>
        <c:ser>
          <c:idx val="3"/>
          <c:order val="3"/>
          <c:tx>
            <c:strRef>
              <c:f>Sheet1!$A$398</c:f>
              <c:strCache>
                <c:ptCount val="1"/>
                <c:pt idx="0">
                  <c:v>split4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Sheet1!$B$393:$G$394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Sheet1!$B$398:$G$398</c:f>
              <c:numCache>
                <c:formatCode>General</c:formatCode>
                <c:ptCount val="6"/>
                <c:pt idx="0">
                  <c:v>0.54200000000000004</c:v>
                </c:pt>
                <c:pt idx="1">
                  <c:v>0.28249999999999997</c:v>
                </c:pt>
                <c:pt idx="2">
                  <c:v>0.23899999999999999</c:v>
                </c:pt>
                <c:pt idx="3">
                  <c:v>0.17824999999999999</c:v>
                </c:pt>
                <c:pt idx="4">
                  <c:v>0.14050000000000001</c:v>
                </c:pt>
                <c:pt idx="5">
                  <c:v>0.1212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84-46E3-9E40-5E9F790F2D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474232"/>
        <c:axId val="254474552"/>
      </c:barChart>
      <c:catAx>
        <c:axId val="254474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474552"/>
        <c:crosses val="autoZero"/>
        <c:auto val="1"/>
        <c:lblAlgn val="ctr"/>
        <c:lblOffset val="100"/>
        <c:noMultiLvlLbl val="0"/>
      </c:catAx>
      <c:valAx>
        <c:axId val="254474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474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3</a:t>
            </a:r>
            <a:r>
              <a:rPr lang="en-US" baseline="0" dirty="0"/>
              <a:t> split costs </a:t>
            </a:r>
            <a:r>
              <a:rPr lang="en-US" baseline="0" dirty="0" err="1"/>
              <a:t>LeNet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Sheet1!$A$349</c:f>
              <c:strCache>
                <c:ptCount val="1"/>
                <c:pt idx="0">
                  <c:v>split1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Sheet1!$B$348:$G$348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Sheet1!$B$349:$G$349</c:f>
              <c:numCache>
                <c:formatCode>General</c:formatCode>
                <c:ptCount val="6"/>
                <c:pt idx="0">
                  <c:v>1.63</c:v>
                </c:pt>
                <c:pt idx="1">
                  <c:v>0.86399999999999999</c:v>
                </c:pt>
                <c:pt idx="2">
                  <c:v>0.47025</c:v>
                </c:pt>
                <c:pt idx="3">
                  <c:v>0.27100000000000002</c:v>
                </c:pt>
                <c:pt idx="4">
                  <c:v>0.18260000000000001</c:v>
                </c:pt>
                <c:pt idx="5">
                  <c:v>0.1183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60-499E-BD5B-F238D7B1ABD7}"/>
            </c:ext>
          </c:extLst>
        </c:ser>
        <c:ser>
          <c:idx val="1"/>
          <c:order val="1"/>
          <c:tx>
            <c:strRef>
              <c:f>Sheet1!$A$350</c:f>
              <c:strCache>
                <c:ptCount val="1"/>
                <c:pt idx="0">
                  <c:v>split2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Sheet1!$B$348:$G$348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Sheet1!$B$350:$G$350</c:f>
              <c:numCache>
                <c:formatCode>General</c:formatCode>
                <c:ptCount val="6"/>
                <c:pt idx="0">
                  <c:v>6.4130000000000003</c:v>
                </c:pt>
                <c:pt idx="1">
                  <c:v>3.24</c:v>
                </c:pt>
                <c:pt idx="2">
                  <c:v>1.6795</c:v>
                </c:pt>
                <c:pt idx="3">
                  <c:v>0.91149999999999998</c:v>
                </c:pt>
                <c:pt idx="4">
                  <c:v>0.54</c:v>
                </c:pt>
                <c:pt idx="5">
                  <c:v>0.34350000000000003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60-499E-BD5B-F238D7B1ABD7}"/>
            </c:ext>
          </c:extLst>
        </c:ser>
        <c:ser>
          <c:idx val="2"/>
          <c:order val="2"/>
          <c:tx>
            <c:strRef>
              <c:f>Sheet1!$A$351</c:f>
              <c:strCache>
                <c:ptCount val="1"/>
                <c:pt idx="0">
                  <c:v>split3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Sheet1!$B$348:$G$348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Sheet1!$B$351:$G$351</c:f>
              <c:numCache>
                <c:formatCode>General</c:formatCode>
                <c:ptCount val="6"/>
                <c:pt idx="0">
                  <c:v>2.5529999999999999</c:v>
                </c:pt>
                <c:pt idx="1">
                  <c:v>1.3005</c:v>
                </c:pt>
                <c:pt idx="2">
                  <c:v>0.58399999999999996</c:v>
                </c:pt>
                <c:pt idx="3">
                  <c:v>0.52925</c:v>
                </c:pt>
                <c:pt idx="4">
                  <c:v>0.30599999999999999</c:v>
                </c:pt>
                <c:pt idx="5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60-499E-BD5B-F238D7B1A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470072"/>
        <c:axId val="254470712"/>
      </c:barChart>
      <c:catAx>
        <c:axId val="25447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470712"/>
        <c:crosses val="autoZero"/>
        <c:auto val="1"/>
        <c:lblAlgn val="ctr"/>
        <c:lblOffset val="100"/>
        <c:noMultiLvlLbl val="0"/>
      </c:catAx>
      <c:valAx>
        <c:axId val="254470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47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VGG16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Sheet1!$A$136</c:f>
              <c:strCache>
                <c:ptCount val="1"/>
                <c:pt idx="0">
                  <c:v>split1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Sheet1!$B$135:$G$135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Sheet1!$B$136:$G$136</c:f>
              <c:numCache>
                <c:formatCode>General</c:formatCode>
                <c:ptCount val="6"/>
                <c:pt idx="0">
                  <c:v>234.11</c:v>
                </c:pt>
                <c:pt idx="1">
                  <c:v>123.44</c:v>
                </c:pt>
                <c:pt idx="2">
                  <c:v>58.4</c:v>
                </c:pt>
                <c:pt idx="3">
                  <c:v>29.242999999999999</c:v>
                </c:pt>
                <c:pt idx="4">
                  <c:v>14.698</c:v>
                </c:pt>
                <c:pt idx="5">
                  <c:v>7.7579000000000002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D2-43F4-BFB5-0BE738CAA40E}"/>
            </c:ext>
          </c:extLst>
        </c:ser>
        <c:ser>
          <c:idx val="1"/>
          <c:order val="1"/>
          <c:tx>
            <c:strRef>
              <c:f>Sheet1!$A$137</c:f>
              <c:strCache>
                <c:ptCount val="1"/>
                <c:pt idx="0">
                  <c:v>split2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Sheet1!$B$135:$G$135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Sheet1!$B$137:$G$137</c:f>
              <c:numCache>
                <c:formatCode>General</c:formatCode>
                <c:ptCount val="6"/>
                <c:pt idx="0">
                  <c:v>205.12899999999999</c:v>
                </c:pt>
                <c:pt idx="1">
                  <c:v>99.718999999999994</c:v>
                </c:pt>
                <c:pt idx="2">
                  <c:v>49.045499999999997</c:v>
                </c:pt>
                <c:pt idx="3">
                  <c:v>24.309000000000001</c:v>
                </c:pt>
                <c:pt idx="4">
                  <c:v>16.79</c:v>
                </c:pt>
                <c:pt idx="5">
                  <c:v>7.6180300000000001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D2-43F4-BFB5-0BE738CAA40E}"/>
            </c:ext>
          </c:extLst>
        </c:ser>
        <c:ser>
          <c:idx val="2"/>
          <c:order val="2"/>
          <c:tx>
            <c:strRef>
              <c:f>Sheet1!$A$138</c:f>
              <c:strCache>
                <c:ptCount val="1"/>
                <c:pt idx="0">
                  <c:v>split3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Sheet1!$B$135:$G$135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Sheet1!$B$138:$G$138</c:f>
              <c:numCache>
                <c:formatCode>General</c:formatCode>
                <c:ptCount val="6"/>
                <c:pt idx="0">
                  <c:v>134.30699999999999</c:v>
                </c:pt>
                <c:pt idx="1">
                  <c:v>64.457999999999998</c:v>
                </c:pt>
                <c:pt idx="2">
                  <c:v>32.262999999999998</c:v>
                </c:pt>
                <c:pt idx="3">
                  <c:v>18.54</c:v>
                </c:pt>
                <c:pt idx="4">
                  <c:v>16.856999999999999</c:v>
                </c:pt>
                <c:pt idx="5">
                  <c:v>9.9437999999999995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D2-43F4-BFB5-0BE738CAA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137328"/>
        <c:axId val="446136368"/>
      </c:barChart>
      <c:catAx>
        <c:axId val="44613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136368"/>
        <c:crosses val="autoZero"/>
        <c:auto val="1"/>
        <c:lblAlgn val="ctr"/>
        <c:lblOffset val="100"/>
        <c:noMultiLvlLbl val="0"/>
      </c:catAx>
      <c:valAx>
        <c:axId val="44613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13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2 split costs VGG16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Sheet1!$A$130</c:f>
              <c:strCache>
                <c:ptCount val="1"/>
                <c:pt idx="0">
                  <c:v>split1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Sheet1!$B$129:$G$129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Sheet1!$B$130:$G$130</c:f>
              <c:numCache>
                <c:formatCode>General</c:formatCode>
                <c:ptCount val="6"/>
                <c:pt idx="0">
                  <c:v>301.80900000000003</c:v>
                </c:pt>
                <c:pt idx="1">
                  <c:v>157.64400000000001</c:v>
                </c:pt>
                <c:pt idx="2">
                  <c:v>78.56</c:v>
                </c:pt>
                <c:pt idx="3">
                  <c:v>39.76</c:v>
                </c:pt>
                <c:pt idx="4">
                  <c:v>18.8735</c:v>
                </c:pt>
                <c:pt idx="5">
                  <c:v>9.52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C4-4926-B306-E91D07E55836}"/>
            </c:ext>
          </c:extLst>
        </c:ser>
        <c:ser>
          <c:idx val="1"/>
          <c:order val="1"/>
          <c:tx>
            <c:strRef>
              <c:f>Sheet1!$A$131</c:f>
              <c:strCache>
                <c:ptCount val="1"/>
                <c:pt idx="0">
                  <c:v>split2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Sheet1!$B$129:$G$129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Sheet1!$B$131:$G$131</c:f>
              <c:numCache>
                <c:formatCode>General</c:formatCode>
                <c:ptCount val="6"/>
                <c:pt idx="0">
                  <c:v>271.298</c:v>
                </c:pt>
                <c:pt idx="1">
                  <c:v>137.6035</c:v>
                </c:pt>
                <c:pt idx="2">
                  <c:v>66.674000000000007</c:v>
                </c:pt>
                <c:pt idx="3">
                  <c:v>35.04</c:v>
                </c:pt>
                <c:pt idx="4">
                  <c:v>29.116</c:v>
                </c:pt>
                <c:pt idx="5">
                  <c:v>15.3948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C4-4926-B306-E91D07E558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1511096"/>
        <c:axId val="481514616"/>
      </c:barChart>
      <c:catAx>
        <c:axId val="481511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514616"/>
        <c:crosses val="autoZero"/>
        <c:auto val="1"/>
        <c:lblAlgn val="ctr"/>
        <c:lblOffset val="100"/>
        <c:noMultiLvlLbl val="0"/>
      </c:catAx>
      <c:valAx>
        <c:axId val="481514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511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3AC2-47D2-482E-8AAD-EC3B5195A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ADB81-2CB6-4C57-9047-1FE127A99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0FC3C-B545-40E5-AF3B-14BDC2EC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91BE-A0FE-4236-95ED-DAF2EBE310AE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150F5-1FB7-44F8-A881-F8A427D7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04386-81AF-4C27-B53A-41363922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D74B-72FF-4869-AEB9-6C791E20C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89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4E44-6DBA-4BE7-BEA1-1360E013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E733B-0BCD-4C4E-802A-D35255510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C9FE-21DF-41A8-A5E7-7D67CFCA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91BE-A0FE-4236-95ED-DAF2EBE310AE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101CE-2D8E-465B-8457-DB755B98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4499-E43A-4D71-BB59-8F6265FD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D74B-72FF-4869-AEB9-6C791E20C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31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25627-B8A9-478D-820F-7A33C0423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6CB4A-0721-4062-A275-B37CC6ED1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49B3F-809F-4CE1-B31B-7447BABC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91BE-A0FE-4236-95ED-DAF2EBE310AE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BBA7F-422E-4AB1-94EF-50224DB1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857EE-7EEB-40E3-9B65-E14963CA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D74B-72FF-4869-AEB9-6C791E20C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01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303D-DA90-409F-A11E-35351544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CCC9A-F166-428A-A2FB-AA94845F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4B32-F610-48B6-8D51-693DB1F3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91BE-A0FE-4236-95ED-DAF2EBE310AE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B074A-E111-4891-BC31-A02FECC6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EB0EA-A07D-49B3-8015-2CFF3100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D74B-72FF-4869-AEB9-6C791E20C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33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EDB6-0683-43DE-9483-66DD168A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91F7C-6D5E-4BAE-8624-708D5852D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91B0-3710-465C-BE3D-17AAA6C5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91BE-A0FE-4236-95ED-DAF2EBE310AE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68EC-27E0-42CA-A88F-A1C35AF2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8E719-147E-43FA-8FFD-28D8686E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D74B-72FF-4869-AEB9-6C791E20C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50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C506-0739-4703-B743-50B4A0A6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C16A-D052-410F-B35B-017C2C58D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9E17A-0EB2-44CF-B7CA-D2B31CF2D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96901-B962-4E54-B22F-F5E0B65E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91BE-A0FE-4236-95ED-DAF2EBE310AE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2C409-C60C-4558-8818-40BE1A8E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07BBD-8EF4-4FEC-8B26-756F85D7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D74B-72FF-4869-AEB9-6C791E20C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00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3C22-2A7D-4601-B55F-0E66ACEF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31BD5-BE96-4059-A5ED-79A25AE5E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2509E-F025-4958-9AB6-0113F2B7F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16718-534C-4388-8E78-235892137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0E8C8-32BF-4CEA-8A4B-A5BCF5C4E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4F92E-1914-4903-AB7C-A40184CD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91BE-A0FE-4236-95ED-DAF2EBE310AE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A1BA4-8293-4C75-A100-C9FB46F0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3C3979-0413-443D-848D-945EB4D9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D74B-72FF-4869-AEB9-6C791E20C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0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EB17-934E-44D3-97BF-28F1DBA6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079FB-FF20-4674-BA25-18B4B0B7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91BE-A0FE-4236-95ED-DAF2EBE310AE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2F592-D854-4168-BE6B-0276217B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BA899-B4FA-4F75-99E1-1B14D458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D74B-72FF-4869-AEB9-6C791E20C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27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ADFF1-34A2-43A7-A1B4-3753994E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91BE-A0FE-4236-95ED-DAF2EBE310AE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F9AB0-9218-4D18-AD5E-85DCB887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15BE0-6812-4EDA-95CB-99DCBAA3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D74B-72FF-4869-AEB9-6C791E20C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69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41F5-278D-431D-BB3B-CD7EEBB8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9165-3A63-410F-8F64-9EED20F7B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E646A-42D5-4238-B30B-167885F61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C5039-AE14-49D8-A027-22E37F8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91BE-A0FE-4236-95ED-DAF2EBE310AE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AE009-41EB-4A0B-A5BE-20E3062F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490D1-70D7-419D-9E9D-8DBCE882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D74B-72FF-4869-AEB9-6C791E20C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68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58C8-EE4D-4B09-972E-51246A55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0B87F-1752-433C-8B30-E9480521F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CB9C3-B65E-49A8-B194-7FBA031AF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75818-3BD0-4880-A3B7-C0C7B745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91BE-A0FE-4236-95ED-DAF2EBE310AE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0227A-5AF2-4327-93D3-086F6F83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C3921-7F59-42D7-ACE9-3968A932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D74B-72FF-4869-AEB9-6C791E20C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4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C7CB8-4B1C-4FFE-BF34-EFA422EC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5A546-98F7-457B-A2A7-973B6D2A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45B7E-91A4-47B9-B65C-5ACAB5955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691BE-A0FE-4236-95ED-DAF2EBE310AE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4D437-E9F4-4A2E-ACCD-26338BB41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513E5-D24E-44EA-B58D-1FB0764CE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7D74B-72FF-4869-AEB9-6C791E20C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68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945F-A4A0-4627-B559-18AD35009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VGG16 performance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87BB4-BA23-4E47-BFA4-C0B73E331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61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382B-2B89-4E9A-B9CA-0CD9073C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Fprop</a:t>
            </a:r>
            <a:r>
              <a:rPr lang="en-US" dirty="0"/>
              <a:t> communication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3876CE-CCBC-4289-9B15-AB7525341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354708"/>
              </p:ext>
            </p:extLst>
          </p:nvPr>
        </p:nvGraphicFramePr>
        <p:xfrm>
          <a:off x="273996" y="1760707"/>
          <a:ext cx="11175459" cy="14299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625">
                  <a:extLst>
                    <a:ext uri="{9D8B030D-6E8A-4147-A177-3AD203B41FA5}">
                      <a16:colId xmlns:a16="http://schemas.microsoft.com/office/drawing/2014/main" val="241352454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1241046066"/>
                    </a:ext>
                  </a:extLst>
                </a:gridCol>
                <a:gridCol w="1725537">
                  <a:extLst>
                    <a:ext uri="{9D8B030D-6E8A-4147-A177-3AD203B41FA5}">
                      <a16:colId xmlns:a16="http://schemas.microsoft.com/office/drawing/2014/main" val="3408814974"/>
                    </a:ext>
                  </a:extLst>
                </a:gridCol>
                <a:gridCol w="1783441">
                  <a:extLst>
                    <a:ext uri="{9D8B030D-6E8A-4147-A177-3AD203B41FA5}">
                      <a16:colId xmlns:a16="http://schemas.microsoft.com/office/drawing/2014/main" val="26076514"/>
                    </a:ext>
                  </a:extLst>
                </a:gridCol>
                <a:gridCol w="1644472">
                  <a:extLst>
                    <a:ext uri="{9D8B030D-6E8A-4147-A177-3AD203B41FA5}">
                      <a16:colId xmlns:a16="http://schemas.microsoft.com/office/drawing/2014/main" val="3256849053"/>
                    </a:ext>
                  </a:extLst>
                </a:gridCol>
                <a:gridCol w="1656052">
                  <a:extLst>
                    <a:ext uri="{9D8B030D-6E8A-4147-A177-3AD203B41FA5}">
                      <a16:colId xmlns:a16="http://schemas.microsoft.com/office/drawing/2014/main" val="1038487132"/>
                    </a:ext>
                  </a:extLst>
                </a:gridCol>
                <a:gridCol w="1563406">
                  <a:extLst>
                    <a:ext uri="{9D8B030D-6E8A-4147-A177-3AD203B41FA5}">
                      <a16:colId xmlns:a16="http://schemas.microsoft.com/office/drawing/2014/main" val="2600997695"/>
                    </a:ext>
                  </a:extLst>
                </a:gridCol>
              </a:tblGrid>
              <a:tr h="40318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 split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67.078, 33.58, 33.536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34.35, 17.8, 16.73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16.866, 8.792, 8.372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8.632, 4.225, 4.186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4.247, 2.090, 2.117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2.134, 1.039, 1.046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3964754334"/>
                  </a:ext>
                </a:extLst>
              </a:tr>
              <a:tr h="34226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 split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133.596, 67.010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68.272, 33.688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34.182, 16.919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17.114, 8.357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8.478, 4.324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4.236, 2.095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4140287761"/>
                  </a:ext>
                </a:extLst>
              </a:tr>
              <a:tr h="34226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 split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133.805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68.032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34.068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17.277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8.498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4.275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431311576"/>
                  </a:ext>
                </a:extLst>
              </a:tr>
              <a:tr h="34226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 split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0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2892087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34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96C-9FF6-42EC-8B44-F16E2671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split communication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B2AF98-7014-4913-95E0-C0433B95B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138398"/>
              </p:ext>
            </p:extLst>
          </p:nvPr>
        </p:nvGraphicFramePr>
        <p:xfrm>
          <a:off x="351817" y="1497542"/>
          <a:ext cx="10515599" cy="1099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518">
                  <a:extLst>
                    <a:ext uri="{9D8B030D-6E8A-4147-A177-3AD203B41FA5}">
                      <a16:colId xmlns:a16="http://schemas.microsoft.com/office/drawing/2014/main" val="3345561108"/>
                    </a:ext>
                  </a:extLst>
                </a:gridCol>
                <a:gridCol w="1471771">
                  <a:extLst>
                    <a:ext uri="{9D8B030D-6E8A-4147-A177-3AD203B41FA5}">
                      <a16:colId xmlns:a16="http://schemas.microsoft.com/office/drawing/2014/main" val="1363989223"/>
                    </a:ext>
                  </a:extLst>
                </a:gridCol>
                <a:gridCol w="1707896">
                  <a:extLst>
                    <a:ext uri="{9D8B030D-6E8A-4147-A177-3AD203B41FA5}">
                      <a16:colId xmlns:a16="http://schemas.microsoft.com/office/drawing/2014/main" val="160335438"/>
                    </a:ext>
                  </a:extLst>
                </a:gridCol>
                <a:gridCol w="1765208">
                  <a:extLst>
                    <a:ext uri="{9D8B030D-6E8A-4147-A177-3AD203B41FA5}">
                      <a16:colId xmlns:a16="http://schemas.microsoft.com/office/drawing/2014/main" val="2779319049"/>
                    </a:ext>
                  </a:extLst>
                </a:gridCol>
                <a:gridCol w="1627660">
                  <a:extLst>
                    <a:ext uri="{9D8B030D-6E8A-4147-A177-3AD203B41FA5}">
                      <a16:colId xmlns:a16="http://schemas.microsoft.com/office/drawing/2014/main" val="3483899727"/>
                    </a:ext>
                  </a:extLst>
                </a:gridCol>
                <a:gridCol w="1639123">
                  <a:extLst>
                    <a:ext uri="{9D8B030D-6E8A-4147-A177-3AD203B41FA5}">
                      <a16:colId xmlns:a16="http://schemas.microsoft.com/office/drawing/2014/main" val="2580231257"/>
                    </a:ext>
                  </a:extLst>
                </a:gridCol>
                <a:gridCol w="1547423">
                  <a:extLst>
                    <a:ext uri="{9D8B030D-6E8A-4147-A177-3AD203B41FA5}">
                      <a16:colId xmlns:a16="http://schemas.microsoft.com/office/drawing/2014/main" val="920698404"/>
                    </a:ext>
                  </a:extLst>
                </a:gridCol>
              </a:tblGrid>
              <a:tr h="35098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Fprop 4 split communication costs per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255391001"/>
                  </a:ext>
                </a:extLst>
              </a:tr>
              <a:tr h="18719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scenario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8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16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4221510679"/>
                  </a:ext>
                </a:extLst>
              </a:tr>
              <a:tr h="18719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split1-&gt;2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67.078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34.35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16.866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8.632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4.247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2.134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3959640757"/>
                  </a:ext>
                </a:extLst>
              </a:tr>
              <a:tr h="18719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split2-&gt;3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33.58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17.8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8.792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4.225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2.09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1.039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434996146"/>
                  </a:ext>
                </a:extLst>
              </a:tr>
              <a:tr h="18719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split3-&gt;4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33.536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16.73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8.372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4.186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2.117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1.046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395958918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0E4811-91EC-4A59-A0FD-5AEB673986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7960624"/>
              </p:ext>
            </p:extLst>
          </p:nvPr>
        </p:nvGraphicFramePr>
        <p:xfrm>
          <a:off x="667966" y="3341451"/>
          <a:ext cx="5428034" cy="3151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6FFF84-266A-4718-AB3A-E32056D76E44}"/>
              </a:ext>
            </a:extLst>
          </p:cNvPr>
          <p:cNvSpPr txBox="1"/>
          <p:nvPr/>
        </p:nvSpPr>
        <p:spPr>
          <a:xfrm>
            <a:off x="6478621" y="3341451"/>
            <a:ext cx="487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unlike computation, scales according to </a:t>
            </a:r>
            <a:r>
              <a:rPr lang="en-US" dirty="0" err="1"/>
              <a:t>microbatch</a:t>
            </a:r>
            <a:r>
              <a:rPr lang="en-US" dirty="0"/>
              <a:t> size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409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C4F6-A023-4AE2-9543-70806C4F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split communication 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B2DE76-BF76-47D0-82A3-32CE2FCD85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881216"/>
              </p:ext>
            </p:extLst>
          </p:nvPr>
        </p:nvGraphicFramePr>
        <p:xfrm>
          <a:off x="498971" y="1690687"/>
          <a:ext cx="7200899" cy="12119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807">
                  <a:extLst>
                    <a:ext uri="{9D8B030D-6E8A-4147-A177-3AD203B41FA5}">
                      <a16:colId xmlns:a16="http://schemas.microsoft.com/office/drawing/2014/main" val="295378855"/>
                    </a:ext>
                  </a:extLst>
                </a:gridCol>
                <a:gridCol w="814569">
                  <a:extLst>
                    <a:ext uri="{9D8B030D-6E8A-4147-A177-3AD203B41FA5}">
                      <a16:colId xmlns:a16="http://schemas.microsoft.com/office/drawing/2014/main" val="517194998"/>
                    </a:ext>
                  </a:extLst>
                </a:gridCol>
                <a:gridCol w="847817">
                  <a:extLst>
                    <a:ext uri="{9D8B030D-6E8A-4147-A177-3AD203B41FA5}">
                      <a16:colId xmlns:a16="http://schemas.microsoft.com/office/drawing/2014/main" val="1267824241"/>
                    </a:ext>
                  </a:extLst>
                </a:gridCol>
                <a:gridCol w="1316055">
                  <a:extLst>
                    <a:ext uri="{9D8B030D-6E8A-4147-A177-3AD203B41FA5}">
                      <a16:colId xmlns:a16="http://schemas.microsoft.com/office/drawing/2014/main" val="1128656063"/>
                    </a:ext>
                  </a:extLst>
                </a:gridCol>
                <a:gridCol w="1108257">
                  <a:extLst>
                    <a:ext uri="{9D8B030D-6E8A-4147-A177-3AD203B41FA5}">
                      <a16:colId xmlns:a16="http://schemas.microsoft.com/office/drawing/2014/main" val="2666100112"/>
                    </a:ext>
                  </a:extLst>
                </a:gridCol>
                <a:gridCol w="1066697">
                  <a:extLst>
                    <a:ext uri="{9D8B030D-6E8A-4147-A177-3AD203B41FA5}">
                      <a16:colId xmlns:a16="http://schemas.microsoft.com/office/drawing/2014/main" val="2764194911"/>
                    </a:ext>
                  </a:extLst>
                </a:gridCol>
                <a:gridCol w="1066697">
                  <a:extLst>
                    <a:ext uri="{9D8B030D-6E8A-4147-A177-3AD203B41FA5}">
                      <a16:colId xmlns:a16="http://schemas.microsoft.com/office/drawing/2014/main" val="1051800615"/>
                    </a:ext>
                  </a:extLst>
                </a:gridCol>
              </a:tblGrid>
              <a:tr h="38677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Fprop 4 split communication sizes per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5410827"/>
                  </a:ext>
                </a:extLst>
              </a:tr>
              <a:tr h="206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scenario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4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8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16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1693254"/>
                  </a:ext>
                </a:extLst>
              </a:tr>
              <a:tr h="206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split1-&gt;2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411041792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205520896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102760448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51380224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25690112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12845056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0830333"/>
                  </a:ext>
                </a:extLst>
              </a:tr>
              <a:tr h="206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split2-&gt;3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205520896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102760448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51380224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25690112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12845056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6422528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2359088"/>
                  </a:ext>
                </a:extLst>
              </a:tr>
              <a:tr h="206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split3-&gt;4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205520896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102760448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51380224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25690112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12845056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6422528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380021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2D99B3A-7215-4422-AA25-9420FC8C99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418000"/>
              </p:ext>
            </p:extLst>
          </p:nvPr>
        </p:nvGraphicFramePr>
        <p:xfrm>
          <a:off x="638961" y="3428999"/>
          <a:ext cx="6089009" cy="306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637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17F0-C1DC-4AB9-B7F5-50A69A2C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split communication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957A88-9B10-498A-B535-454AD41E0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105637"/>
              </p:ext>
            </p:extLst>
          </p:nvPr>
        </p:nvGraphicFramePr>
        <p:xfrm>
          <a:off x="429638" y="1605184"/>
          <a:ext cx="10515599" cy="1021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518">
                  <a:extLst>
                    <a:ext uri="{9D8B030D-6E8A-4147-A177-3AD203B41FA5}">
                      <a16:colId xmlns:a16="http://schemas.microsoft.com/office/drawing/2014/main" val="2281864709"/>
                    </a:ext>
                  </a:extLst>
                </a:gridCol>
                <a:gridCol w="1471771">
                  <a:extLst>
                    <a:ext uri="{9D8B030D-6E8A-4147-A177-3AD203B41FA5}">
                      <a16:colId xmlns:a16="http://schemas.microsoft.com/office/drawing/2014/main" val="54375766"/>
                    </a:ext>
                  </a:extLst>
                </a:gridCol>
                <a:gridCol w="1707896">
                  <a:extLst>
                    <a:ext uri="{9D8B030D-6E8A-4147-A177-3AD203B41FA5}">
                      <a16:colId xmlns:a16="http://schemas.microsoft.com/office/drawing/2014/main" val="3483508182"/>
                    </a:ext>
                  </a:extLst>
                </a:gridCol>
                <a:gridCol w="1765208">
                  <a:extLst>
                    <a:ext uri="{9D8B030D-6E8A-4147-A177-3AD203B41FA5}">
                      <a16:colId xmlns:a16="http://schemas.microsoft.com/office/drawing/2014/main" val="118349364"/>
                    </a:ext>
                  </a:extLst>
                </a:gridCol>
                <a:gridCol w="1627660">
                  <a:extLst>
                    <a:ext uri="{9D8B030D-6E8A-4147-A177-3AD203B41FA5}">
                      <a16:colId xmlns:a16="http://schemas.microsoft.com/office/drawing/2014/main" val="3928362521"/>
                    </a:ext>
                  </a:extLst>
                </a:gridCol>
                <a:gridCol w="1639123">
                  <a:extLst>
                    <a:ext uri="{9D8B030D-6E8A-4147-A177-3AD203B41FA5}">
                      <a16:colId xmlns:a16="http://schemas.microsoft.com/office/drawing/2014/main" val="1952973822"/>
                    </a:ext>
                  </a:extLst>
                </a:gridCol>
                <a:gridCol w="1547423">
                  <a:extLst>
                    <a:ext uri="{9D8B030D-6E8A-4147-A177-3AD203B41FA5}">
                      <a16:colId xmlns:a16="http://schemas.microsoft.com/office/drawing/2014/main" val="4100949325"/>
                    </a:ext>
                  </a:extLst>
                </a:gridCol>
              </a:tblGrid>
              <a:tr h="39280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Fprop 3 split communication costs per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521733832"/>
                  </a:ext>
                </a:extLst>
              </a:tr>
              <a:tr h="209494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scenario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8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16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4237641853"/>
                  </a:ext>
                </a:extLst>
              </a:tr>
              <a:tr h="209494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split1-&gt;2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133.596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68.272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34.182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17.114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8.478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4.236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1253027414"/>
                  </a:ext>
                </a:extLst>
              </a:tr>
              <a:tr h="209494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split2-&gt;3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67.01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33.688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16.919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8.357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4.324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2.095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2468260169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B5FBDD-27DA-41B0-8A16-FC5FD9B44F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653012"/>
              </p:ext>
            </p:extLst>
          </p:nvPr>
        </p:nvGraphicFramePr>
        <p:xfrm>
          <a:off x="560960" y="3341451"/>
          <a:ext cx="5888477" cy="3312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083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30CB-6F70-4587-AA8D-FD7CBAE5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split communication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6DC9B1-F1C0-45F6-A336-EB42626A8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3644"/>
              </p:ext>
            </p:extLst>
          </p:nvPr>
        </p:nvGraphicFramePr>
        <p:xfrm>
          <a:off x="708695" y="1852559"/>
          <a:ext cx="7200899" cy="1033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807">
                  <a:extLst>
                    <a:ext uri="{9D8B030D-6E8A-4147-A177-3AD203B41FA5}">
                      <a16:colId xmlns:a16="http://schemas.microsoft.com/office/drawing/2014/main" val="1670175953"/>
                    </a:ext>
                  </a:extLst>
                </a:gridCol>
                <a:gridCol w="814569">
                  <a:extLst>
                    <a:ext uri="{9D8B030D-6E8A-4147-A177-3AD203B41FA5}">
                      <a16:colId xmlns:a16="http://schemas.microsoft.com/office/drawing/2014/main" val="1186145341"/>
                    </a:ext>
                  </a:extLst>
                </a:gridCol>
                <a:gridCol w="847817">
                  <a:extLst>
                    <a:ext uri="{9D8B030D-6E8A-4147-A177-3AD203B41FA5}">
                      <a16:colId xmlns:a16="http://schemas.microsoft.com/office/drawing/2014/main" val="802355102"/>
                    </a:ext>
                  </a:extLst>
                </a:gridCol>
                <a:gridCol w="1316055">
                  <a:extLst>
                    <a:ext uri="{9D8B030D-6E8A-4147-A177-3AD203B41FA5}">
                      <a16:colId xmlns:a16="http://schemas.microsoft.com/office/drawing/2014/main" val="109743815"/>
                    </a:ext>
                  </a:extLst>
                </a:gridCol>
                <a:gridCol w="1108257">
                  <a:extLst>
                    <a:ext uri="{9D8B030D-6E8A-4147-A177-3AD203B41FA5}">
                      <a16:colId xmlns:a16="http://schemas.microsoft.com/office/drawing/2014/main" val="3597587904"/>
                    </a:ext>
                  </a:extLst>
                </a:gridCol>
                <a:gridCol w="1066697">
                  <a:extLst>
                    <a:ext uri="{9D8B030D-6E8A-4147-A177-3AD203B41FA5}">
                      <a16:colId xmlns:a16="http://schemas.microsoft.com/office/drawing/2014/main" val="1984293601"/>
                    </a:ext>
                  </a:extLst>
                </a:gridCol>
                <a:gridCol w="1066697">
                  <a:extLst>
                    <a:ext uri="{9D8B030D-6E8A-4147-A177-3AD203B41FA5}">
                      <a16:colId xmlns:a16="http://schemas.microsoft.com/office/drawing/2014/main" val="1214908062"/>
                    </a:ext>
                  </a:extLst>
                </a:gridCol>
              </a:tblGrid>
              <a:tr h="39740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Fprop 3 split communication sizes per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2004472"/>
                  </a:ext>
                </a:extLst>
              </a:tr>
              <a:tr h="2119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scenario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4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8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16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5563791"/>
                  </a:ext>
                </a:extLst>
              </a:tr>
              <a:tr h="2119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split1-&gt;2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822083584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411041792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205520896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102760448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51380224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25690112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6398558"/>
                  </a:ext>
                </a:extLst>
              </a:tr>
              <a:tr h="2119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split2-&gt;3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411041792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205520896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102760448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51380224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25690112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12845056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6974167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8B198AB-4701-46E6-83B4-75BFAB77D6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519357"/>
              </p:ext>
            </p:extLst>
          </p:nvPr>
        </p:nvGraphicFramePr>
        <p:xfrm>
          <a:off x="773184" y="3567418"/>
          <a:ext cx="6223233" cy="3034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675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82FB-004D-482A-9B55-7006D4F9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split comm costs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2EF58A-E5A8-488C-9E01-51B14EFED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003879"/>
              </p:ext>
            </p:extLst>
          </p:nvPr>
        </p:nvGraphicFramePr>
        <p:xfrm>
          <a:off x="770106" y="1771190"/>
          <a:ext cx="10515599" cy="7385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518">
                  <a:extLst>
                    <a:ext uri="{9D8B030D-6E8A-4147-A177-3AD203B41FA5}">
                      <a16:colId xmlns:a16="http://schemas.microsoft.com/office/drawing/2014/main" val="1814791959"/>
                    </a:ext>
                  </a:extLst>
                </a:gridCol>
                <a:gridCol w="1471771">
                  <a:extLst>
                    <a:ext uri="{9D8B030D-6E8A-4147-A177-3AD203B41FA5}">
                      <a16:colId xmlns:a16="http://schemas.microsoft.com/office/drawing/2014/main" val="2095647220"/>
                    </a:ext>
                  </a:extLst>
                </a:gridCol>
                <a:gridCol w="1707896">
                  <a:extLst>
                    <a:ext uri="{9D8B030D-6E8A-4147-A177-3AD203B41FA5}">
                      <a16:colId xmlns:a16="http://schemas.microsoft.com/office/drawing/2014/main" val="52420859"/>
                    </a:ext>
                  </a:extLst>
                </a:gridCol>
                <a:gridCol w="1765208">
                  <a:extLst>
                    <a:ext uri="{9D8B030D-6E8A-4147-A177-3AD203B41FA5}">
                      <a16:colId xmlns:a16="http://schemas.microsoft.com/office/drawing/2014/main" val="257422567"/>
                    </a:ext>
                  </a:extLst>
                </a:gridCol>
                <a:gridCol w="1627660">
                  <a:extLst>
                    <a:ext uri="{9D8B030D-6E8A-4147-A177-3AD203B41FA5}">
                      <a16:colId xmlns:a16="http://schemas.microsoft.com/office/drawing/2014/main" val="2602962906"/>
                    </a:ext>
                  </a:extLst>
                </a:gridCol>
                <a:gridCol w="1639123">
                  <a:extLst>
                    <a:ext uri="{9D8B030D-6E8A-4147-A177-3AD203B41FA5}">
                      <a16:colId xmlns:a16="http://schemas.microsoft.com/office/drawing/2014/main" val="3453721365"/>
                    </a:ext>
                  </a:extLst>
                </a:gridCol>
                <a:gridCol w="1547423">
                  <a:extLst>
                    <a:ext uri="{9D8B030D-6E8A-4147-A177-3AD203B41FA5}">
                      <a16:colId xmlns:a16="http://schemas.microsoft.com/office/drawing/2014/main" val="700658572"/>
                    </a:ext>
                  </a:extLst>
                </a:gridCol>
              </a:tblGrid>
              <a:tr h="35736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Fprop 2 split communication costs per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2412975195"/>
                  </a:ext>
                </a:extLst>
              </a:tr>
              <a:tr h="19059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scenario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8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16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3993192713"/>
                  </a:ext>
                </a:extLst>
              </a:tr>
              <a:tr h="19059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split1-&gt;2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133.805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68.032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34.068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17.277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8.498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4.275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255200724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365C17-C15F-4C9F-8BB3-43D4C66C67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2639"/>
              </p:ext>
            </p:extLst>
          </p:nvPr>
        </p:nvGraphicFramePr>
        <p:xfrm>
          <a:off x="648509" y="3185809"/>
          <a:ext cx="6763967" cy="3467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924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F35B-B82F-457B-9EF2-C7AD04D8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split communication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471E18-050B-4C34-A9FC-466DEFFDB4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487770"/>
              </p:ext>
            </p:extLst>
          </p:nvPr>
        </p:nvGraphicFramePr>
        <p:xfrm>
          <a:off x="625563" y="1905934"/>
          <a:ext cx="6578599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7980">
                  <a:extLst>
                    <a:ext uri="{9D8B030D-6E8A-4147-A177-3AD203B41FA5}">
                      <a16:colId xmlns:a16="http://schemas.microsoft.com/office/drawing/2014/main" val="1149075427"/>
                    </a:ext>
                  </a:extLst>
                </a:gridCol>
                <a:gridCol w="1105623">
                  <a:extLst>
                    <a:ext uri="{9D8B030D-6E8A-4147-A177-3AD203B41FA5}">
                      <a16:colId xmlns:a16="http://schemas.microsoft.com/office/drawing/2014/main" val="3894371948"/>
                    </a:ext>
                  </a:extLst>
                </a:gridCol>
                <a:gridCol w="931509">
                  <a:extLst>
                    <a:ext uri="{9D8B030D-6E8A-4147-A177-3AD203B41FA5}">
                      <a16:colId xmlns:a16="http://schemas.microsoft.com/office/drawing/2014/main" val="3279139070"/>
                    </a:ext>
                  </a:extLst>
                </a:gridCol>
                <a:gridCol w="896686">
                  <a:extLst>
                    <a:ext uri="{9D8B030D-6E8A-4147-A177-3AD203B41FA5}">
                      <a16:colId xmlns:a16="http://schemas.microsoft.com/office/drawing/2014/main" val="977905880"/>
                    </a:ext>
                  </a:extLst>
                </a:gridCol>
                <a:gridCol w="1117230">
                  <a:extLst>
                    <a:ext uri="{9D8B030D-6E8A-4147-A177-3AD203B41FA5}">
                      <a16:colId xmlns:a16="http://schemas.microsoft.com/office/drawing/2014/main" val="763465446"/>
                    </a:ext>
                  </a:extLst>
                </a:gridCol>
                <a:gridCol w="696455">
                  <a:extLst>
                    <a:ext uri="{9D8B030D-6E8A-4147-A177-3AD203B41FA5}">
                      <a16:colId xmlns:a16="http://schemas.microsoft.com/office/drawing/2014/main" val="1240741142"/>
                    </a:ext>
                  </a:extLst>
                </a:gridCol>
                <a:gridCol w="943116">
                  <a:extLst>
                    <a:ext uri="{9D8B030D-6E8A-4147-A177-3AD203B41FA5}">
                      <a16:colId xmlns:a16="http://schemas.microsoft.com/office/drawing/2014/main" val="422948327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Fprop 2 split layer-wise communication sizes per microbatch (bytes)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61963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scenario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4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8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16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8011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 split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822083584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411041792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205520896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102760448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51380224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25690112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7488438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D7DA125-7A8F-49C3-9D01-07694FE90C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371787"/>
              </p:ext>
            </p:extLst>
          </p:nvPr>
        </p:nvGraphicFramePr>
        <p:xfrm>
          <a:off x="838199" y="3428999"/>
          <a:ext cx="5386431" cy="306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7916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089B-AB6D-4B38-8067-F1E7A156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Bprop</a:t>
            </a:r>
            <a:r>
              <a:rPr lang="en-US" dirty="0"/>
              <a:t> end-to-end times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1A2AA1-3E48-4670-AA63-3D8F12C40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778944"/>
              </p:ext>
            </p:extLst>
          </p:nvPr>
        </p:nvGraphicFramePr>
        <p:xfrm>
          <a:off x="332362" y="1690688"/>
          <a:ext cx="10698804" cy="1101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9698">
                  <a:extLst>
                    <a:ext uri="{9D8B030D-6E8A-4147-A177-3AD203B41FA5}">
                      <a16:colId xmlns:a16="http://schemas.microsoft.com/office/drawing/2014/main" val="1616763429"/>
                    </a:ext>
                  </a:extLst>
                </a:gridCol>
                <a:gridCol w="1497413">
                  <a:extLst>
                    <a:ext uri="{9D8B030D-6E8A-4147-A177-3AD203B41FA5}">
                      <a16:colId xmlns:a16="http://schemas.microsoft.com/office/drawing/2014/main" val="4155015713"/>
                    </a:ext>
                  </a:extLst>
                </a:gridCol>
                <a:gridCol w="1737651">
                  <a:extLst>
                    <a:ext uri="{9D8B030D-6E8A-4147-A177-3AD203B41FA5}">
                      <a16:colId xmlns:a16="http://schemas.microsoft.com/office/drawing/2014/main" val="4137909216"/>
                    </a:ext>
                  </a:extLst>
                </a:gridCol>
                <a:gridCol w="1795962">
                  <a:extLst>
                    <a:ext uri="{9D8B030D-6E8A-4147-A177-3AD203B41FA5}">
                      <a16:colId xmlns:a16="http://schemas.microsoft.com/office/drawing/2014/main" val="4276949417"/>
                    </a:ext>
                  </a:extLst>
                </a:gridCol>
                <a:gridCol w="1656017">
                  <a:extLst>
                    <a:ext uri="{9D8B030D-6E8A-4147-A177-3AD203B41FA5}">
                      <a16:colId xmlns:a16="http://schemas.microsoft.com/office/drawing/2014/main" val="1005185071"/>
                    </a:ext>
                  </a:extLst>
                </a:gridCol>
                <a:gridCol w="1667680">
                  <a:extLst>
                    <a:ext uri="{9D8B030D-6E8A-4147-A177-3AD203B41FA5}">
                      <a16:colId xmlns:a16="http://schemas.microsoft.com/office/drawing/2014/main" val="687849613"/>
                    </a:ext>
                  </a:extLst>
                </a:gridCol>
                <a:gridCol w="1574383">
                  <a:extLst>
                    <a:ext uri="{9D8B030D-6E8A-4147-A177-3AD203B41FA5}">
                      <a16:colId xmlns:a16="http://schemas.microsoft.com/office/drawing/2014/main" val="28670530"/>
                    </a:ext>
                  </a:extLst>
                </a:gridCol>
              </a:tblGrid>
              <a:tr h="1835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Bprop end to end total times (milliseconds)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2211026893"/>
                  </a:ext>
                </a:extLst>
              </a:tr>
              <a:tr h="18352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scenario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8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16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968361790"/>
                  </a:ext>
                </a:extLst>
              </a:tr>
              <a:tr h="18352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 split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1736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1217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964.039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901.446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1041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1503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133300159"/>
                  </a:ext>
                </a:extLst>
              </a:tr>
              <a:tr h="18352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 split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1848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1302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1237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1167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1146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1420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4035191328"/>
                  </a:ext>
                </a:extLst>
              </a:tr>
              <a:tr h="18352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 split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1905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1429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1297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1371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1695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2083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274523787"/>
                  </a:ext>
                </a:extLst>
              </a:tr>
              <a:tr h="18352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 split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2004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1991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2104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2748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3057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7980903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AE4BAF-8248-48E9-B1F3-572E07D235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5930323"/>
              </p:ext>
            </p:extLst>
          </p:nvPr>
        </p:nvGraphicFramePr>
        <p:xfrm>
          <a:off x="502595" y="3429000"/>
          <a:ext cx="4886527" cy="2913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82DAC67-D192-4CD7-9354-C8BE381AB7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696333"/>
              </p:ext>
            </p:extLst>
          </p:nvPr>
        </p:nvGraphicFramePr>
        <p:xfrm>
          <a:off x="5838217" y="3202000"/>
          <a:ext cx="5109594" cy="3101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0425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8ACE-7E94-4572-B3A1-97FD5027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Bprop</a:t>
            </a:r>
            <a:r>
              <a:rPr lang="en-US" dirty="0"/>
              <a:t> split-wise costs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D9A5C9-0EF4-428E-AA7A-094DB83BA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17742"/>
              </p:ext>
            </p:extLst>
          </p:nvPr>
        </p:nvGraphicFramePr>
        <p:xfrm>
          <a:off x="497732" y="1797905"/>
          <a:ext cx="10515599" cy="12161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518">
                  <a:extLst>
                    <a:ext uri="{9D8B030D-6E8A-4147-A177-3AD203B41FA5}">
                      <a16:colId xmlns:a16="http://schemas.microsoft.com/office/drawing/2014/main" val="951039977"/>
                    </a:ext>
                  </a:extLst>
                </a:gridCol>
                <a:gridCol w="1471771">
                  <a:extLst>
                    <a:ext uri="{9D8B030D-6E8A-4147-A177-3AD203B41FA5}">
                      <a16:colId xmlns:a16="http://schemas.microsoft.com/office/drawing/2014/main" val="860846252"/>
                    </a:ext>
                  </a:extLst>
                </a:gridCol>
                <a:gridCol w="1707896">
                  <a:extLst>
                    <a:ext uri="{9D8B030D-6E8A-4147-A177-3AD203B41FA5}">
                      <a16:colId xmlns:a16="http://schemas.microsoft.com/office/drawing/2014/main" val="2614178383"/>
                    </a:ext>
                  </a:extLst>
                </a:gridCol>
                <a:gridCol w="1765208">
                  <a:extLst>
                    <a:ext uri="{9D8B030D-6E8A-4147-A177-3AD203B41FA5}">
                      <a16:colId xmlns:a16="http://schemas.microsoft.com/office/drawing/2014/main" val="3804378736"/>
                    </a:ext>
                  </a:extLst>
                </a:gridCol>
                <a:gridCol w="1627660">
                  <a:extLst>
                    <a:ext uri="{9D8B030D-6E8A-4147-A177-3AD203B41FA5}">
                      <a16:colId xmlns:a16="http://schemas.microsoft.com/office/drawing/2014/main" val="2530233133"/>
                    </a:ext>
                  </a:extLst>
                </a:gridCol>
                <a:gridCol w="1639123">
                  <a:extLst>
                    <a:ext uri="{9D8B030D-6E8A-4147-A177-3AD203B41FA5}">
                      <a16:colId xmlns:a16="http://schemas.microsoft.com/office/drawing/2014/main" val="2142560497"/>
                    </a:ext>
                  </a:extLst>
                </a:gridCol>
                <a:gridCol w="1547423">
                  <a:extLst>
                    <a:ext uri="{9D8B030D-6E8A-4147-A177-3AD203B41FA5}">
                      <a16:colId xmlns:a16="http://schemas.microsoft.com/office/drawing/2014/main" val="2137296063"/>
                    </a:ext>
                  </a:extLst>
                </a:gridCol>
              </a:tblGrid>
              <a:tr h="2942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Bprop layer-wise costs per microbatch (milliseconds)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3424725811"/>
                  </a:ext>
                </a:extLst>
              </a:tr>
              <a:tr h="15691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scenario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8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16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1866942829"/>
                  </a:ext>
                </a:extLst>
              </a:tr>
              <a:tr h="294219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 split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784.647, 420.896, 443.356, 357.642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362.76, 210.62, 220.99, 185.446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178.14, 103.205, 108.71, 100.372 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86.852, 50.655, 55.16, 61.752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45.58, 30.294, 41.421, 52.635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23.35, 13.36, 19.864, 38.232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180142266"/>
                  </a:ext>
                </a:extLst>
              </a:tr>
              <a:tr h="15691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 split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967.364, 623.396, 431.702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449.155, 309.96, 257.515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219.644, 156.759, 125.719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112.23, 75.303, 69.44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53.077, 45.5524, 57.739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29.6116, 23.6508, 42.196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2359471752"/>
                  </a:ext>
                </a:extLst>
              </a:tr>
              <a:tr h="15691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 split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1156.681, 843.5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545.8655, 449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253.47, 227.379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136.113, 126.898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66.9022, 95.9315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33.127, 60.2835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3800460939"/>
                  </a:ext>
                </a:extLst>
              </a:tr>
              <a:tr h="15691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 split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1395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969.343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495.407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261.136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164.625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94.146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17657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573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64AD-BCC7-45E2-AFBD-59391172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split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9A04E9-003D-4832-8BAB-609E844FA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732113"/>
              </p:ext>
            </p:extLst>
          </p:nvPr>
        </p:nvGraphicFramePr>
        <p:xfrm>
          <a:off x="478277" y="1690688"/>
          <a:ext cx="10650166" cy="1101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745">
                  <a:extLst>
                    <a:ext uri="{9D8B030D-6E8A-4147-A177-3AD203B41FA5}">
                      <a16:colId xmlns:a16="http://schemas.microsoft.com/office/drawing/2014/main" val="3802506841"/>
                    </a:ext>
                  </a:extLst>
                </a:gridCol>
                <a:gridCol w="1540303">
                  <a:extLst>
                    <a:ext uri="{9D8B030D-6E8A-4147-A177-3AD203B41FA5}">
                      <a16:colId xmlns:a16="http://schemas.microsoft.com/office/drawing/2014/main" val="337454302"/>
                    </a:ext>
                  </a:extLst>
                </a:gridCol>
                <a:gridCol w="1432338">
                  <a:extLst>
                    <a:ext uri="{9D8B030D-6E8A-4147-A177-3AD203B41FA5}">
                      <a16:colId xmlns:a16="http://schemas.microsoft.com/office/drawing/2014/main" val="1558263287"/>
                    </a:ext>
                  </a:extLst>
                </a:gridCol>
                <a:gridCol w="1847405">
                  <a:extLst>
                    <a:ext uri="{9D8B030D-6E8A-4147-A177-3AD203B41FA5}">
                      <a16:colId xmlns:a16="http://schemas.microsoft.com/office/drawing/2014/main" val="1266571418"/>
                    </a:ext>
                  </a:extLst>
                </a:gridCol>
                <a:gridCol w="1703450">
                  <a:extLst>
                    <a:ext uri="{9D8B030D-6E8A-4147-A177-3AD203B41FA5}">
                      <a16:colId xmlns:a16="http://schemas.microsoft.com/office/drawing/2014/main" val="3049622277"/>
                    </a:ext>
                  </a:extLst>
                </a:gridCol>
                <a:gridCol w="1715447">
                  <a:extLst>
                    <a:ext uri="{9D8B030D-6E8A-4147-A177-3AD203B41FA5}">
                      <a16:colId xmlns:a16="http://schemas.microsoft.com/office/drawing/2014/main" val="4278735490"/>
                    </a:ext>
                  </a:extLst>
                </a:gridCol>
                <a:gridCol w="1619478">
                  <a:extLst>
                    <a:ext uri="{9D8B030D-6E8A-4147-A177-3AD203B41FA5}">
                      <a16:colId xmlns:a16="http://schemas.microsoft.com/office/drawing/2014/main" val="3825483121"/>
                    </a:ext>
                  </a:extLst>
                </a:gridCol>
              </a:tblGrid>
              <a:tr h="1835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Bprop compute-costs per microbatch for 4 split scenario (standard)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3428096030"/>
                  </a:ext>
                </a:extLst>
              </a:tr>
              <a:tr h="18352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scenario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8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16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3200625902"/>
                  </a:ext>
                </a:extLst>
              </a:tr>
              <a:tr h="18352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split1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784.647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362.76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178.14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86.852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45.58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23.35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2326613866"/>
                  </a:ext>
                </a:extLst>
              </a:tr>
              <a:tr h="18352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split2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420.896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210.62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103.205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50.655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30.294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13.36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4048532028"/>
                  </a:ext>
                </a:extLst>
              </a:tr>
              <a:tr h="18352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split3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443.356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220.99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108.71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55.16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41.421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19.864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435991786"/>
                  </a:ext>
                </a:extLst>
              </a:tr>
              <a:tr h="18352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split4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357.642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185.446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100.372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61.752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52.635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38.232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2557455759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A68CEFD-41A5-48A2-BC56-BD880BF049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782589"/>
              </p:ext>
            </p:extLst>
          </p:nvPr>
        </p:nvGraphicFramePr>
        <p:xfrm>
          <a:off x="556098" y="3331723"/>
          <a:ext cx="4803842" cy="2816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9E6ABAE-E19B-4134-BBC7-408D4AB92D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433170"/>
              </p:ext>
            </p:extLst>
          </p:nvPr>
        </p:nvGraphicFramePr>
        <p:xfrm>
          <a:off x="5891896" y="3266485"/>
          <a:ext cx="4746771" cy="2881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0928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619EBA-8763-4AA5-B4C2-715A7EF8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Non-data parallel tests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E483A-4A12-4A2E-9B21-1FD9DC83D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03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876F-8395-46D7-BE28-CCDC8AA1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split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1605C6-3CDC-4E84-939B-0B0CDF1DC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071107"/>
              </p:ext>
            </p:extLst>
          </p:nvPr>
        </p:nvGraphicFramePr>
        <p:xfrm>
          <a:off x="128079" y="1585648"/>
          <a:ext cx="10922541" cy="10116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993">
                  <a:extLst>
                    <a:ext uri="{9D8B030D-6E8A-4147-A177-3AD203B41FA5}">
                      <a16:colId xmlns:a16="http://schemas.microsoft.com/office/drawing/2014/main" val="3911789686"/>
                    </a:ext>
                  </a:extLst>
                </a:gridCol>
                <a:gridCol w="1579696">
                  <a:extLst>
                    <a:ext uri="{9D8B030D-6E8A-4147-A177-3AD203B41FA5}">
                      <a16:colId xmlns:a16="http://schemas.microsoft.com/office/drawing/2014/main" val="1421334271"/>
                    </a:ext>
                  </a:extLst>
                </a:gridCol>
                <a:gridCol w="1468969">
                  <a:extLst>
                    <a:ext uri="{9D8B030D-6E8A-4147-A177-3AD203B41FA5}">
                      <a16:colId xmlns:a16="http://schemas.microsoft.com/office/drawing/2014/main" val="2656467304"/>
                    </a:ext>
                  </a:extLst>
                </a:gridCol>
                <a:gridCol w="1894652">
                  <a:extLst>
                    <a:ext uri="{9D8B030D-6E8A-4147-A177-3AD203B41FA5}">
                      <a16:colId xmlns:a16="http://schemas.microsoft.com/office/drawing/2014/main" val="2802470303"/>
                    </a:ext>
                  </a:extLst>
                </a:gridCol>
                <a:gridCol w="1747016">
                  <a:extLst>
                    <a:ext uri="{9D8B030D-6E8A-4147-A177-3AD203B41FA5}">
                      <a16:colId xmlns:a16="http://schemas.microsoft.com/office/drawing/2014/main" val="274657234"/>
                    </a:ext>
                  </a:extLst>
                </a:gridCol>
                <a:gridCol w="1759319">
                  <a:extLst>
                    <a:ext uri="{9D8B030D-6E8A-4147-A177-3AD203B41FA5}">
                      <a16:colId xmlns:a16="http://schemas.microsoft.com/office/drawing/2014/main" val="2554534362"/>
                    </a:ext>
                  </a:extLst>
                </a:gridCol>
                <a:gridCol w="1660896">
                  <a:extLst>
                    <a:ext uri="{9D8B030D-6E8A-4147-A177-3AD203B41FA5}">
                      <a16:colId xmlns:a16="http://schemas.microsoft.com/office/drawing/2014/main" val="1956361576"/>
                    </a:ext>
                  </a:extLst>
                </a:gridCol>
              </a:tblGrid>
              <a:tr h="2023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Bprop compute-costs per microbatch for 3 split scenario (standard)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3834093908"/>
                  </a:ext>
                </a:extLst>
              </a:tr>
              <a:tr h="20232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scenario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8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16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297255898"/>
                  </a:ext>
                </a:extLst>
              </a:tr>
              <a:tr h="20232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split1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967.364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449.155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219.644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112.23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53.077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29.6116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1874453215"/>
                  </a:ext>
                </a:extLst>
              </a:tr>
              <a:tr h="20232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split2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623.396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309.96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156.759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75.303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45.5524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23.6508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3861442316"/>
                  </a:ext>
                </a:extLst>
              </a:tr>
              <a:tr h="20232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split3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431.702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257.515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125.719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69.44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57.739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42.196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205263057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97A200C-7FE0-4749-B83A-B2D3BE7124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460571"/>
              </p:ext>
            </p:extLst>
          </p:nvPr>
        </p:nvGraphicFramePr>
        <p:xfrm>
          <a:off x="298314" y="32928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6515347-0FDB-4303-854F-4EFBAA8E4F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556617"/>
              </p:ext>
            </p:extLst>
          </p:nvPr>
        </p:nvGraphicFramePr>
        <p:xfrm>
          <a:off x="5589349" y="2991701"/>
          <a:ext cx="4906161" cy="2950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2689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496D-577E-4CF7-B37E-71083BC2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split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084602-9F0F-44FE-AB93-57B857759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300187"/>
              </p:ext>
            </p:extLst>
          </p:nvPr>
        </p:nvGraphicFramePr>
        <p:xfrm>
          <a:off x="215630" y="1690688"/>
          <a:ext cx="10766899" cy="828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423">
                  <a:extLst>
                    <a:ext uri="{9D8B030D-6E8A-4147-A177-3AD203B41FA5}">
                      <a16:colId xmlns:a16="http://schemas.microsoft.com/office/drawing/2014/main" val="4283943430"/>
                    </a:ext>
                  </a:extLst>
                </a:gridCol>
                <a:gridCol w="1557186">
                  <a:extLst>
                    <a:ext uri="{9D8B030D-6E8A-4147-A177-3AD203B41FA5}">
                      <a16:colId xmlns:a16="http://schemas.microsoft.com/office/drawing/2014/main" val="1213347232"/>
                    </a:ext>
                  </a:extLst>
                </a:gridCol>
                <a:gridCol w="1448037">
                  <a:extLst>
                    <a:ext uri="{9D8B030D-6E8A-4147-A177-3AD203B41FA5}">
                      <a16:colId xmlns:a16="http://schemas.microsoft.com/office/drawing/2014/main" val="98675156"/>
                    </a:ext>
                  </a:extLst>
                </a:gridCol>
                <a:gridCol w="1867654">
                  <a:extLst>
                    <a:ext uri="{9D8B030D-6E8A-4147-A177-3AD203B41FA5}">
                      <a16:colId xmlns:a16="http://schemas.microsoft.com/office/drawing/2014/main" val="2290302035"/>
                    </a:ext>
                  </a:extLst>
                </a:gridCol>
                <a:gridCol w="1722121">
                  <a:extLst>
                    <a:ext uri="{9D8B030D-6E8A-4147-A177-3AD203B41FA5}">
                      <a16:colId xmlns:a16="http://schemas.microsoft.com/office/drawing/2014/main" val="1694064156"/>
                    </a:ext>
                  </a:extLst>
                </a:gridCol>
                <a:gridCol w="1734249">
                  <a:extLst>
                    <a:ext uri="{9D8B030D-6E8A-4147-A177-3AD203B41FA5}">
                      <a16:colId xmlns:a16="http://schemas.microsoft.com/office/drawing/2014/main" val="973910110"/>
                    </a:ext>
                  </a:extLst>
                </a:gridCol>
                <a:gridCol w="1637229">
                  <a:extLst>
                    <a:ext uri="{9D8B030D-6E8A-4147-A177-3AD203B41FA5}">
                      <a16:colId xmlns:a16="http://schemas.microsoft.com/office/drawing/2014/main" val="3722292963"/>
                    </a:ext>
                  </a:extLst>
                </a:gridCol>
              </a:tblGrid>
              <a:tr h="20719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 Bprop compute-costs per microbatch for 2 split scenario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2538865407"/>
                  </a:ext>
                </a:extLst>
              </a:tr>
              <a:tr h="207194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scenario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8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16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289874884"/>
                  </a:ext>
                </a:extLst>
              </a:tr>
              <a:tr h="207194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split1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1156.681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545.8655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253.47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136.113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66.9022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33.127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2358607386"/>
                  </a:ext>
                </a:extLst>
              </a:tr>
              <a:tr h="207194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split2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843.5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449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227.379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126.898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95.9315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60.2835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219251015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80000BF-B25C-4253-A2FA-DFCBE3ED68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383434"/>
              </p:ext>
            </p:extLst>
          </p:nvPr>
        </p:nvGraphicFramePr>
        <p:xfrm>
          <a:off x="507460" y="3584642"/>
          <a:ext cx="481862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640F10F-B541-49C1-A020-FE5C433695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822154"/>
              </p:ext>
            </p:extLst>
          </p:nvPr>
        </p:nvGraphicFramePr>
        <p:xfrm>
          <a:off x="5326088" y="3584641"/>
          <a:ext cx="5841266" cy="274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9597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8388-2A65-491C-A2BB-18D6D3C4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Bprop</a:t>
            </a:r>
            <a:r>
              <a:rPr lang="en-US" dirty="0"/>
              <a:t> communication costs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939FDC-EC53-46A0-B987-902C5D5A3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542015"/>
              </p:ext>
            </p:extLst>
          </p:nvPr>
        </p:nvGraphicFramePr>
        <p:xfrm>
          <a:off x="620086" y="1760466"/>
          <a:ext cx="10515600" cy="941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1741">
                  <a:extLst>
                    <a:ext uri="{9D8B030D-6E8A-4147-A177-3AD203B41FA5}">
                      <a16:colId xmlns:a16="http://schemas.microsoft.com/office/drawing/2014/main" val="3795962722"/>
                    </a:ext>
                  </a:extLst>
                </a:gridCol>
                <a:gridCol w="1520841">
                  <a:extLst>
                    <a:ext uri="{9D8B030D-6E8A-4147-A177-3AD203B41FA5}">
                      <a16:colId xmlns:a16="http://schemas.microsoft.com/office/drawing/2014/main" val="3228012846"/>
                    </a:ext>
                  </a:extLst>
                </a:gridCol>
                <a:gridCol w="1414240">
                  <a:extLst>
                    <a:ext uri="{9D8B030D-6E8A-4147-A177-3AD203B41FA5}">
                      <a16:colId xmlns:a16="http://schemas.microsoft.com/office/drawing/2014/main" val="2309346688"/>
                    </a:ext>
                  </a:extLst>
                </a:gridCol>
                <a:gridCol w="1824063">
                  <a:extLst>
                    <a:ext uri="{9D8B030D-6E8A-4147-A177-3AD203B41FA5}">
                      <a16:colId xmlns:a16="http://schemas.microsoft.com/office/drawing/2014/main" val="3897533319"/>
                    </a:ext>
                  </a:extLst>
                </a:gridCol>
                <a:gridCol w="1681927">
                  <a:extLst>
                    <a:ext uri="{9D8B030D-6E8A-4147-A177-3AD203B41FA5}">
                      <a16:colId xmlns:a16="http://schemas.microsoft.com/office/drawing/2014/main" val="1859283726"/>
                    </a:ext>
                  </a:extLst>
                </a:gridCol>
                <a:gridCol w="1693772">
                  <a:extLst>
                    <a:ext uri="{9D8B030D-6E8A-4147-A177-3AD203B41FA5}">
                      <a16:colId xmlns:a16="http://schemas.microsoft.com/office/drawing/2014/main" val="794334708"/>
                    </a:ext>
                  </a:extLst>
                </a:gridCol>
                <a:gridCol w="1599016">
                  <a:extLst>
                    <a:ext uri="{9D8B030D-6E8A-4147-A177-3AD203B41FA5}">
                      <a16:colId xmlns:a16="http://schemas.microsoft.com/office/drawing/2014/main" val="1557637443"/>
                    </a:ext>
                  </a:extLst>
                </a:gridCol>
              </a:tblGrid>
              <a:tr h="15691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Bprop layer-wise communication costs per microbatch (milliseconds)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2990382487"/>
                  </a:ext>
                </a:extLst>
              </a:tr>
              <a:tr h="15691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scenario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8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16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2916071777"/>
                  </a:ext>
                </a:extLst>
              </a:tr>
              <a:tr h="15691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 split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67.404, 35.283, 34.392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34.64, 16.73, 17.04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16.717, 8.361, 8.536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8.552, 4.222, 4.252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4.302, 2.109, 2.128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2.102, 1.037, 1.085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4193721801"/>
                  </a:ext>
                </a:extLst>
              </a:tr>
              <a:tr h="15691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 split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135.166, 68.163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68.143, 34.15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33.94, 17.269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17.018, 8.691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8.442, 4.39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4.245, 2.198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98706816"/>
                  </a:ext>
                </a:extLst>
              </a:tr>
              <a:tr h="15691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 split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138.651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68.097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33.881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17.183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8.513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4.262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867745577"/>
                  </a:ext>
                </a:extLst>
              </a:tr>
              <a:tr h="15691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 split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0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41796520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A747B3-2D2F-4273-8A6A-F4ACE42B74DE}"/>
              </a:ext>
            </a:extLst>
          </p:cNvPr>
          <p:cNvSpPr txBox="1"/>
          <p:nvPr/>
        </p:nvSpPr>
        <p:spPr>
          <a:xfrm>
            <a:off x="620086" y="327822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costs are similar to those in </a:t>
            </a:r>
            <a:r>
              <a:rPr lang="en-US" dirty="0" err="1"/>
              <a:t>FProp</a:t>
            </a:r>
            <a:r>
              <a:rPr lang="en-US" dirty="0"/>
              <a:t> because tensor sizes are same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118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7848-1B9C-4D89-9F2D-52286444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 partitioning?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4312-2C8E-4518-AA9C-BC3A4FB2A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3-stage pipeline as follows with 3 </a:t>
            </a:r>
            <a:r>
              <a:rPr lang="en-US" dirty="0" err="1"/>
              <a:t>microbatches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D4A5B3-3BA3-4D0F-8429-833E6A18A729}"/>
              </a:ext>
            </a:extLst>
          </p:cNvPr>
          <p:cNvSpPr/>
          <p:nvPr/>
        </p:nvSpPr>
        <p:spPr>
          <a:xfrm>
            <a:off x="4695422" y="3622640"/>
            <a:ext cx="804788" cy="511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991702-4935-4A40-B999-9B3DD29732DD}"/>
              </a:ext>
            </a:extLst>
          </p:cNvPr>
          <p:cNvSpPr/>
          <p:nvPr/>
        </p:nvSpPr>
        <p:spPr>
          <a:xfrm>
            <a:off x="2616830" y="3095980"/>
            <a:ext cx="1333850" cy="511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27D96-96D6-4E47-8A1E-E8EA3906A6FA}"/>
              </a:ext>
            </a:extLst>
          </p:cNvPr>
          <p:cNvSpPr/>
          <p:nvPr/>
        </p:nvSpPr>
        <p:spPr>
          <a:xfrm>
            <a:off x="3950680" y="3621128"/>
            <a:ext cx="721452" cy="511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595B80-28C4-4A17-8151-69829DAE4461}"/>
              </a:ext>
            </a:extLst>
          </p:cNvPr>
          <p:cNvSpPr/>
          <p:nvPr/>
        </p:nvSpPr>
        <p:spPr>
          <a:xfrm>
            <a:off x="1132514" y="2573833"/>
            <a:ext cx="973123" cy="511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451841-EA6F-4B56-9145-FC058AE3CFE2}"/>
              </a:ext>
            </a:extLst>
          </p:cNvPr>
          <p:cNvSpPr/>
          <p:nvPr/>
        </p:nvSpPr>
        <p:spPr>
          <a:xfrm>
            <a:off x="2137269" y="3085560"/>
            <a:ext cx="453005" cy="511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17F616-09BD-4647-91B5-B46CFABC27A4}"/>
              </a:ext>
            </a:extLst>
          </p:cNvPr>
          <p:cNvSpPr/>
          <p:nvPr/>
        </p:nvSpPr>
        <p:spPr>
          <a:xfrm>
            <a:off x="2137269" y="2568714"/>
            <a:ext cx="973123" cy="511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0E7886-E15A-4177-85E5-E986549DFE62}"/>
              </a:ext>
            </a:extLst>
          </p:cNvPr>
          <p:cNvSpPr/>
          <p:nvPr/>
        </p:nvSpPr>
        <p:spPr>
          <a:xfrm>
            <a:off x="5785509" y="3085560"/>
            <a:ext cx="453005" cy="511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9BAE98-6E65-4A83-9F07-2FF894772857}"/>
              </a:ext>
            </a:extLst>
          </p:cNvPr>
          <p:cNvSpPr/>
          <p:nvPr/>
        </p:nvSpPr>
        <p:spPr>
          <a:xfrm>
            <a:off x="4430891" y="3089046"/>
            <a:ext cx="1333850" cy="511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4F5470-3DB6-4C7D-8096-A89D0D398A55}"/>
              </a:ext>
            </a:extLst>
          </p:cNvPr>
          <p:cNvSpPr/>
          <p:nvPr/>
        </p:nvSpPr>
        <p:spPr>
          <a:xfrm>
            <a:off x="5785509" y="3633453"/>
            <a:ext cx="721452" cy="511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2D49FE-13BD-43D5-A4DA-BD26A720B877}"/>
              </a:ext>
            </a:extLst>
          </p:cNvPr>
          <p:cNvSpPr/>
          <p:nvPr/>
        </p:nvSpPr>
        <p:spPr>
          <a:xfrm>
            <a:off x="3156741" y="2578946"/>
            <a:ext cx="973123" cy="511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1FDE59-FCFB-4972-A0AB-2A5194625395}"/>
              </a:ext>
            </a:extLst>
          </p:cNvPr>
          <p:cNvSpPr/>
          <p:nvPr/>
        </p:nvSpPr>
        <p:spPr>
          <a:xfrm>
            <a:off x="3957118" y="3095980"/>
            <a:ext cx="453005" cy="511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BB8525-88D3-4FB4-A2CD-CA3A04F94896}"/>
              </a:ext>
            </a:extLst>
          </p:cNvPr>
          <p:cNvSpPr/>
          <p:nvPr/>
        </p:nvSpPr>
        <p:spPr>
          <a:xfrm>
            <a:off x="6271508" y="3090675"/>
            <a:ext cx="1333850" cy="511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642EEE-7370-4F11-A0EA-902FF730D588}"/>
              </a:ext>
            </a:extLst>
          </p:cNvPr>
          <p:cNvSpPr/>
          <p:nvPr/>
        </p:nvSpPr>
        <p:spPr>
          <a:xfrm>
            <a:off x="7605358" y="3633452"/>
            <a:ext cx="721452" cy="5039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25020-B9A2-4BB0-AFCB-946BA03D6B45}"/>
              </a:ext>
            </a:extLst>
          </p:cNvPr>
          <p:cNvSpPr txBox="1"/>
          <p:nvPr/>
        </p:nvSpPr>
        <p:spPr>
          <a:xfrm>
            <a:off x="945713" y="57296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calculate total time, we do t1+c1+t2+c2+t3 + </a:t>
            </a:r>
            <a:r>
              <a:rPr lang="en-US" dirty="0" err="1"/>
              <a:t>Tmax</a:t>
            </a:r>
            <a:r>
              <a:rPr lang="en-US" dirty="0"/>
              <a:t> (m-1) where m is no. of </a:t>
            </a:r>
            <a:r>
              <a:rPr lang="en-US" dirty="0" err="1"/>
              <a:t>microbatches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FA9CE3-0E0B-43DD-A44F-EA8B3864F766}"/>
              </a:ext>
            </a:extLst>
          </p:cNvPr>
          <p:cNvSpPr/>
          <p:nvPr/>
        </p:nvSpPr>
        <p:spPr>
          <a:xfrm>
            <a:off x="8356421" y="3621127"/>
            <a:ext cx="804788" cy="511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666D66-9FBA-4DAC-946E-DA2606708088}"/>
              </a:ext>
            </a:extLst>
          </p:cNvPr>
          <p:cNvSpPr/>
          <p:nvPr/>
        </p:nvSpPr>
        <p:spPr>
          <a:xfrm>
            <a:off x="6536039" y="3633452"/>
            <a:ext cx="804788" cy="511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5EB7C0-CF6A-4DD5-95B6-1E0C14A9264A}"/>
              </a:ext>
            </a:extLst>
          </p:cNvPr>
          <p:cNvSpPr/>
          <p:nvPr/>
        </p:nvSpPr>
        <p:spPr>
          <a:xfrm>
            <a:off x="5508541" y="3627993"/>
            <a:ext cx="256199" cy="50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E69B58-155F-46D5-9C0B-EC56E9C554B7}"/>
              </a:ext>
            </a:extLst>
          </p:cNvPr>
          <p:cNvSpPr/>
          <p:nvPr/>
        </p:nvSpPr>
        <p:spPr>
          <a:xfrm>
            <a:off x="7347057" y="3627993"/>
            <a:ext cx="256199" cy="50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9282BE9-D50F-428A-843D-41657898F160}"/>
              </a:ext>
            </a:extLst>
          </p:cNvPr>
          <p:cNvSpPr/>
          <p:nvPr/>
        </p:nvSpPr>
        <p:spPr>
          <a:xfrm rot="5400000">
            <a:off x="5967138" y="3686584"/>
            <a:ext cx="915092" cy="18322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2F182BC-23FC-4117-9D72-5DD7186C39B6}"/>
              </a:ext>
            </a:extLst>
          </p:cNvPr>
          <p:cNvSpPr/>
          <p:nvPr/>
        </p:nvSpPr>
        <p:spPr>
          <a:xfrm rot="5400000">
            <a:off x="7811884" y="3673321"/>
            <a:ext cx="915092" cy="18322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6144C-8575-4757-90D2-12BECA01A409}"/>
              </a:ext>
            </a:extLst>
          </p:cNvPr>
          <p:cNvSpPr txBox="1"/>
          <p:nvPr/>
        </p:nvSpPr>
        <p:spPr>
          <a:xfrm>
            <a:off x="6124324" y="5047010"/>
            <a:ext cx="148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tmax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3DA11A-276E-4590-8621-B401FE6D9BA0}"/>
              </a:ext>
            </a:extLst>
          </p:cNvPr>
          <p:cNvSpPr txBox="1"/>
          <p:nvPr/>
        </p:nvSpPr>
        <p:spPr>
          <a:xfrm>
            <a:off x="7956610" y="5075426"/>
            <a:ext cx="1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tmax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584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A9EC-B2F6-40BB-AAAD-6D3626F0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4" y="373514"/>
            <a:ext cx="10515600" cy="1325563"/>
          </a:xfrm>
        </p:spPr>
        <p:txBody>
          <a:bodyPr/>
          <a:lstStyle/>
          <a:p>
            <a:r>
              <a:rPr lang="en-US" dirty="0"/>
              <a:t>How to improve partitioning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1778-6C4B-4CE2-A4A8-2C6C1BCE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TensorFlow operates on passive sends and active receives. </a:t>
            </a:r>
            <a:r>
              <a:rPr lang="en-US" dirty="0" err="1"/>
              <a:t>i.e</a:t>
            </a:r>
            <a:r>
              <a:rPr lang="en-US" dirty="0"/>
              <a:t>, after computation, the sender does not “push” the tensor to the next GPU/partition. </a:t>
            </a:r>
          </a:p>
          <a:p>
            <a:endParaRPr lang="en-US" dirty="0"/>
          </a:p>
          <a:p>
            <a:r>
              <a:rPr lang="en-US" dirty="0"/>
              <a:t>Rather, the subsequent GPU, “pulls” the tensor from the first GPU, when required.</a:t>
            </a:r>
          </a:p>
          <a:p>
            <a:endParaRPr lang="en-US" dirty="0"/>
          </a:p>
          <a:p>
            <a:r>
              <a:rPr lang="en-US" dirty="0"/>
              <a:t>If the first GPU hasn’t finished computation yet, then the 2</a:t>
            </a:r>
            <a:r>
              <a:rPr lang="en-US" baseline="30000" dirty="0"/>
              <a:t>nd</a:t>
            </a:r>
            <a:r>
              <a:rPr lang="en-US" dirty="0"/>
              <a:t> GPU waits for it to finish. (Look at T3, notice that it stalls until t2 is done)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461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31B6-ACC4-46E8-9830-0401A501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 partitioning?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152D9-3C80-4069-9324-37A75A9F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large number of </a:t>
            </a:r>
            <a:r>
              <a:rPr lang="en-US" dirty="0" err="1"/>
              <a:t>microbatches</a:t>
            </a:r>
            <a:r>
              <a:rPr lang="en-US" dirty="0"/>
              <a:t>, </a:t>
            </a:r>
            <a:r>
              <a:rPr lang="en-US" dirty="0" err="1"/>
              <a:t>Tmax</a:t>
            </a:r>
            <a:r>
              <a:rPr lang="en-US" dirty="0"/>
              <a:t> will be the dominating factor.</a:t>
            </a:r>
          </a:p>
          <a:p>
            <a:r>
              <a:rPr lang="en-US" dirty="0"/>
              <a:t>So to improve time, partitioning must be done in such a way to reduce this.</a:t>
            </a:r>
          </a:p>
          <a:p>
            <a:endParaRPr lang="en-US" dirty="0"/>
          </a:p>
          <a:p>
            <a:r>
              <a:rPr lang="en-US" dirty="0"/>
              <a:t>Also, to improve the efficiency of partitioning, all layers should take the communication costs into account as well.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760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2FDB-935B-4A38-8186-FD651327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communication into account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66B662-9DBE-4098-BF28-81C8E5780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45576"/>
              </p:ext>
            </p:extLst>
          </p:nvPr>
        </p:nvGraphicFramePr>
        <p:xfrm>
          <a:off x="415838" y="1690688"/>
          <a:ext cx="5976575" cy="1386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870">
                  <a:extLst>
                    <a:ext uri="{9D8B030D-6E8A-4147-A177-3AD203B41FA5}">
                      <a16:colId xmlns:a16="http://schemas.microsoft.com/office/drawing/2014/main" val="2226841013"/>
                    </a:ext>
                  </a:extLst>
                </a:gridCol>
                <a:gridCol w="688402">
                  <a:extLst>
                    <a:ext uri="{9D8B030D-6E8A-4147-A177-3AD203B41FA5}">
                      <a16:colId xmlns:a16="http://schemas.microsoft.com/office/drawing/2014/main" val="1155552028"/>
                    </a:ext>
                  </a:extLst>
                </a:gridCol>
                <a:gridCol w="837033">
                  <a:extLst>
                    <a:ext uri="{9D8B030D-6E8A-4147-A177-3AD203B41FA5}">
                      <a16:colId xmlns:a16="http://schemas.microsoft.com/office/drawing/2014/main" val="2165902704"/>
                    </a:ext>
                  </a:extLst>
                </a:gridCol>
                <a:gridCol w="883970">
                  <a:extLst>
                    <a:ext uri="{9D8B030D-6E8A-4147-A177-3AD203B41FA5}">
                      <a16:colId xmlns:a16="http://schemas.microsoft.com/office/drawing/2014/main" val="2072161648"/>
                    </a:ext>
                  </a:extLst>
                </a:gridCol>
                <a:gridCol w="977843">
                  <a:extLst>
                    <a:ext uri="{9D8B030D-6E8A-4147-A177-3AD203B41FA5}">
                      <a16:colId xmlns:a16="http://schemas.microsoft.com/office/drawing/2014/main" val="4122785555"/>
                    </a:ext>
                  </a:extLst>
                </a:gridCol>
                <a:gridCol w="964804">
                  <a:extLst>
                    <a:ext uri="{9D8B030D-6E8A-4147-A177-3AD203B41FA5}">
                      <a16:colId xmlns:a16="http://schemas.microsoft.com/office/drawing/2014/main" val="1488792112"/>
                    </a:ext>
                  </a:extLst>
                </a:gridCol>
                <a:gridCol w="912653">
                  <a:extLst>
                    <a:ext uri="{9D8B030D-6E8A-4147-A177-3AD203B41FA5}">
                      <a16:colId xmlns:a16="http://schemas.microsoft.com/office/drawing/2014/main" val="3978263483"/>
                    </a:ext>
                  </a:extLst>
                </a:gridCol>
              </a:tblGrid>
              <a:tr h="25319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Fprop</a:t>
                      </a:r>
                      <a:r>
                        <a:rPr lang="en-US" sz="1100" u="none" strike="noStrike" dirty="0">
                          <a:effectLst/>
                        </a:rPr>
                        <a:t> compute-costs per </a:t>
                      </a:r>
                      <a:r>
                        <a:rPr lang="en-US" sz="1100" u="none" strike="noStrike" dirty="0" err="1">
                          <a:effectLst/>
                        </a:rPr>
                        <a:t>microbatch</a:t>
                      </a:r>
                      <a:r>
                        <a:rPr lang="en-US" sz="1100" u="none" strike="noStrike" dirty="0">
                          <a:effectLst/>
                        </a:rPr>
                        <a:t> for 4 split scenario (standard)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7493100"/>
                  </a:ext>
                </a:extLst>
              </a:tr>
              <a:tr h="25319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scenario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4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8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16 </a:t>
                      </a:r>
                      <a:r>
                        <a:rPr lang="en-IN" sz="1100" u="none" strike="noStrike" dirty="0" err="1">
                          <a:effectLst/>
                        </a:rPr>
                        <a:t>microbatch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4816531"/>
                  </a:ext>
                </a:extLst>
              </a:tr>
              <a:tr h="13503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split1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180.168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97.133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43.58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21.956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10.775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5.426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4028541"/>
                  </a:ext>
                </a:extLst>
              </a:tr>
              <a:tr h="13503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split2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198.404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99.567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48.741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24.732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14.152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7.183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7484433"/>
                  </a:ext>
                </a:extLst>
              </a:tr>
              <a:tr h="13503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split3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178.811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87.888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42.892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22.148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16.075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204368"/>
                  </a:ext>
                </a:extLst>
              </a:tr>
              <a:tr h="13503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split4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147.011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67.232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34.964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19.836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15.353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9.636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972333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EF36911-7CF4-4FA6-8901-D3EC0315FA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412751"/>
              </p:ext>
            </p:extLst>
          </p:nvPr>
        </p:nvGraphicFramePr>
        <p:xfrm>
          <a:off x="944343" y="387781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13EE0D-A7D0-4796-96AD-F22B56721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134524"/>
              </p:ext>
            </p:extLst>
          </p:nvPr>
        </p:nvGraphicFramePr>
        <p:xfrm>
          <a:off x="7086602" y="1988191"/>
          <a:ext cx="4267198" cy="1028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606">
                  <a:extLst>
                    <a:ext uri="{9D8B030D-6E8A-4147-A177-3AD203B41FA5}">
                      <a16:colId xmlns:a16="http://schemas.microsoft.com/office/drawing/2014/main" val="1561007135"/>
                    </a:ext>
                  </a:extLst>
                </a:gridCol>
                <a:gridCol w="550606">
                  <a:extLst>
                    <a:ext uri="{9D8B030D-6E8A-4147-A177-3AD203B41FA5}">
                      <a16:colId xmlns:a16="http://schemas.microsoft.com/office/drawing/2014/main" val="546797028"/>
                    </a:ext>
                  </a:extLst>
                </a:gridCol>
                <a:gridCol w="550606">
                  <a:extLst>
                    <a:ext uri="{9D8B030D-6E8A-4147-A177-3AD203B41FA5}">
                      <a16:colId xmlns:a16="http://schemas.microsoft.com/office/drawing/2014/main" val="1691813705"/>
                    </a:ext>
                  </a:extLst>
                </a:gridCol>
                <a:gridCol w="550606">
                  <a:extLst>
                    <a:ext uri="{9D8B030D-6E8A-4147-A177-3AD203B41FA5}">
                      <a16:colId xmlns:a16="http://schemas.microsoft.com/office/drawing/2014/main" val="2008919620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1506546911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4065989845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3850852808"/>
                    </a:ext>
                  </a:extLst>
                </a:gridCol>
              </a:tblGrid>
              <a:tr h="174986">
                <a:tc gridSpan="4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Fprop 4 split partition efficiencies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59928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scenario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4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8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16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2270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efficiency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88.75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90.55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87.07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89.63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87.64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76.34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0017114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DD94EB9-84A6-4E02-BB0C-F63F2EE2FF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1741313"/>
              </p:ext>
            </p:extLst>
          </p:nvPr>
        </p:nvGraphicFramePr>
        <p:xfrm>
          <a:off x="6781800" y="369934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703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06CE-6B35-493E-ADCB-6396166E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communication into account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78CDBA-16A4-43C3-A99E-B6FC6F205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582232"/>
              </p:ext>
            </p:extLst>
          </p:nvPr>
        </p:nvGraphicFramePr>
        <p:xfrm>
          <a:off x="290002" y="1690688"/>
          <a:ext cx="5968184" cy="1234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870">
                  <a:extLst>
                    <a:ext uri="{9D8B030D-6E8A-4147-A177-3AD203B41FA5}">
                      <a16:colId xmlns:a16="http://schemas.microsoft.com/office/drawing/2014/main" val="2261514979"/>
                    </a:ext>
                  </a:extLst>
                </a:gridCol>
                <a:gridCol w="687435">
                  <a:extLst>
                    <a:ext uri="{9D8B030D-6E8A-4147-A177-3AD203B41FA5}">
                      <a16:colId xmlns:a16="http://schemas.microsoft.com/office/drawing/2014/main" val="1724397817"/>
                    </a:ext>
                  </a:extLst>
                </a:gridCol>
                <a:gridCol w="835858">
                  <a:extLst>
                    <a:ext uri="{9D8B030D-6E8A-4147-A177-3AD203B41FA5}">
                      <a16:colId xmlns:a16="http://schemas.microsoft.com/office/drawing/2014/main" val="947128310"/>
                    </a:ext>
                  </a:extLst>
                </a:gridCol>
                <a:gridCol w="882729">
                  <a:extLst>
                    <a:ext uri="{9D8B030D-6E8A-4147-A177-3AD203B41FA5}">
                      <a16:colId xmlns:a16="http://schemas.microsoft.com/office/drawing/2014/main" val="306327622"/>
                    </a:ext>
                  </a:extLst>
                </a:gridCol>
                <a:gridCol w="976470">
                  <a:extLst>
                    <a:ext uri="{9D8B030D-6E8A-4147-A177-3AD203B41FA5}">
                      <a16:colId xmlns:a16="http://schemas.microsoft.com/office/drawing/2014/main" val="868694364"/>
                    </a:ext>
                  </a:extLst>
                </a:gridCol>
                <a:gridCol w="963450">
                  <a:extLst>
                    <a:ext uri="{9D8B030D-6E8A-4147-A177-3AD203B41FA5}">
                      <a16:colId xmlns:a16="http://schemas.microsoft.com/office/drawing/2014/main" val="3755199083"/>
                    </a:ext>
                  </a:extLst>
                </a:gridCol>
                <a:gridCol w="911372">
                  <a:extLst>
                    <a:ext uri="{9D8B030D-6E8A-4147-A177-3AD203B41FA5}">
                      <a16:colId xmlns:a16="http://schemas.microsoft.com/office/drawing/2014/main" val="3446565355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Fprop</a:t>
                      </a:r>
                      <a:r>
                        <a:rPr lang="en-US" sz="1100" u="none" strike="noStrike" dirty="0">
                          <a:effectLst/>
                        </a:rPr>
                        <a:t> compute-costs per </a:t>
                      </a:r>
                      <a:r>
                        <a:rPr lang="en-US" sz="1100" u="none" strike="noStrike" dirty="0" err="1">
                          <a:effectLst/>
                        </a:rPr>
                        <a:t>microbatch</a:t>
                      </a:r>
                      <a:r>
                        <a:rPr lang="en-US" sz="1100" u="none" strike="noStrike" dirty="0">
                          <a:effectLst/>
                        </a:rPr>
                        <a:t> for 3 split scenario (standard)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4522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scenario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4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8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16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4077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split1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234.11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123.44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58.4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29.243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14.698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7.7579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3180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split2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338.725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167.991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83.2275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41.423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25.268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11.85403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86432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split3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201.317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98.146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49.182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26.897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21.181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12.0388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8037978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BD1484E-C99F-46A9-8A63-FC92B42123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751993"/>
              </p:ext>
            </p:extLst>
          </p:nvPr>
        </p:nvGraphicFramePr>
        <p:xfrm>
          <a:off x="437626" y="34383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BF3BEE-1F04-4AA4-A76D-85DF671F3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36288"/>
              </p:ext>
            </p:extLst>
          </p:nvPr>
        </p:nvGraphicFramePr>
        <p:xfrm>
          <a:off x="6772712" y="1896428"/>
          <a:ext cx="4267198" cy="1028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606">
                  <a:extLst>
                    <a:ext uri="{9D8B030D-6E8A-4147-A177-3AD203B41FA5}">
                      <a16:colId xmlns:a16="http://schemas.microsoft.com/office/drawing/2014/main" val="2252096161"/>
                    </a:ext>
                  </a:extLst>
                </a:gridCol>
                <a:gridCol w="550606">
                  <a:extLst>
                    <a:ext uri="{9D8B030D-6E8A-4147-A177-3AD203B41FA5}">
                      <a16:colId xmlns:a16="http://schemas.microsoft.com/office/drawing/2014/main" val="757818047"/>
                    </a:ext>
                  </a:extLst>
                </a:gridCol>
                <a:gridCol w="550606">
                  <a:extLst>
                    <a:ext uri="{9D8B030D-6E8A-4147-A177-3AD203B41FA5}">
                      <a16:colId xmlns:a16="http://schemas.microsoft.com/office/drawing/2014/main" val="1342474665"/>
                    </a:ext>
                  </a:extLst>
                </a:gridCol>
                <a:gridCol w="550606">
                  <a:extLst>
                    <a:ext uri="{9D8B030D-6E8A-4147-A177-3AD203B41FA5}">
                      <a16:colId xmlns:a16="http://schemas.microsoft.com/office/drawing/2014/main" val="883028755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4270281564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2151610690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1725252539"/>
                    </a:ext>
                  </a:extLst>
                </a:gridCol>
              </a:tblGrid>
              <a:tr h="174986">
                <a:tc gridSpan="4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Fprop 3 split partition efficiencies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911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scenario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4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8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16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55309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efficiency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76.18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77.3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76.42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78.509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80.664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87.63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3009866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724E8D3-95B1-440E-A382-5A23FC001A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738963"/>
              </p:ext>
            </p:extLst>
          </p:nvPr>
        </p:nvGraphicFramePr>
        <p:xfrm>
          <a:off x="6620311" y="34383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0230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9DD4-C4EE-4CF4-B160-5B128B65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communication into account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865EA4-7D9C-4CFE-BBE0-FA6517192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526424"/>
              </p:ext>
            </p:extLst>
          </p:nvPr>
        </p:nvGraphicFramePr>
        <p:xfrm>
          <a:off x="276139" y="1713547"/>
          <a:ext cx="5612933" cy="1203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556">
                  <a:extLst>
                    <a:ext uri="{9D8B030D-6E8A-4147-A177-3AD203B41FA5}">
                      <a16:colId xmlns:a16="http://schemas.microsoft.com/office/drawing/2014/main" val="1255527112"/>
                    </a:ext>
                  </a:extLst>
                </a:gridCol>
                <a:gridCol w="646516">
                  <a:extLst>
                    <a:ext uri="{9D8B030D-6E8A-4147-A177-3AD203B41FA5}">
                      <a16:colId xmlns:a16="http://schemas.microsoft.com/office/drawing/2014/main" val="267771653"/>
                    </a:ext>
                  </a:extLst>
                </a:gridCol>
                <a:gridCol w="786104">
                  <a:extLst>
                    <a:ext uri="{9D8B030D-6E8A-4147-A177-3AD203B41FA5}">
                      <a16:colId xmlns:a16="http://schemas.microsoft.com/office/drawing/2014/main" val="2005339801"/>
                    </a:ext>
                  </a:extLst>
                </a:gridCol>
                <a:gridCol w="830185">
                  <a:extLst>
                    <a:ext uri="{9D8B030D-6E8A-4147-A177-3AD203B41FA5}">
                      <a16:colId xmlns:a16="http://schemas.microsoft.com/office/drawing/2014/main" val="4189887602"/>
                    </a:ext>
                  </a:extLst>
                </a:gridCol>
                <a:gridCol w="918347">
                  <a:extLst>
                    <a:ext uri="{9D8B030D-6E8A-4147-A177-3AD203B41FA5}">
                      <a16:colId xmlns:a16="http://schemas.microsoft.com/office/drawing/2014/main" val="1055528213"/>
                    </a:ext>
                  </a:extLst>
                </a:gridCol>
                <a:gridCol w="906101">
                  <a:extLst>
                    <a:ext uri="{9D8B030D-6E8A-4147-A177-3AD203B41FA5}">
                      <a16:colId xmlns:a16="http://schemas.microsoft.com/office/drawing/2014/main" val="821964404"/>
                    </a:ext>
                  </a:extLst>
                </a:gridCol>
                <a:gridCol w="857124">
                  <a:extLst>
                    <a:ext uri="{9D8B030D-6E8A-4147-A177-3AD203B41FA5}">
                      <a16:colId xmlns:a16="http://schemas.microsoft.com/office/drawing/2014/main" val="1268323737"/>
                    </a:ext>
                  </a:extLst>
                </a:gridCol>
              </a:tblGrid>
              <a:tr h="14938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Fprop compute-costs per microbatch for 2 split scenario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3955761"/>
                  </a:ext>
                </a:extLst>
              </a:tr>
              <a:tr h="2801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scenario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4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8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16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2092045"/>
                  </a:ext>
                </a:extLst>
              </a:tr>
              <a:tr h="1493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split1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301.809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157.644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78.56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39.76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18.8735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9.52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6522703"/>
                  </a:ext>
                </a:extLst>
              </a:tr>
              <a:tr h="1493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split2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405.103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205.6355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100.742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52.317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37.614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19.6698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9788596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6A04325-2AF2-45FB-BCEC-BC7828E77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513173"/>
              </p:ext>
            </p:extLst>
          </p:nvPr>
        </p:nvGraphicFramePr>
        <p:xfrm>
          <a:off x="370514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B94C10-BFF3-4E04-943F-78B34D25B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911079"/>
              </p:ext>
            </p:extLst>
          </p:nvPr>
        </p:nvGraphicFramePr>
        <p:xfrm>
          <a:off x="6585358" y="1797367"/>
          <a:ext cx="4267198" cy="103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606">
                  <a:extLst>
                    <a:ext uri="{9D8B030D-6E8A-4147-A177-3AD203B41FA5}">
                      <a16:colId xmlns:a16="http://schemas.microsoft.com/office/drawing/2014/main" val="2370247279"/>
                    </a:ext>
                  </a:extLst>
                </a:gridCol>
                <a:gridCol w="550606">
                  <a:extLst>
                    <a:ext uri="{9D8B030D-6E8A-4147-A177-3AD203B41FA5}">
                      <a16:colId xmlns:a16="http://schemas.microsoft.com/office/drawing/2014/main" val="3251652339"/>
                    </a:ext>
                  </a:extLst>
                </a:gridCol>
                <a:gridCol w="550606">
                  <a:extLst>
                    <a:ext uri="{9D8B030D-6E8A-4147-A177-3AD203B41FA5}">
                      <a16:colId xmlns:a16="http://schemas.microsoft.com/office/drawing/2014/main" val="4265476507"/>
                    </a:ext>
                  </a:extLst>
                </a:gridCol>
                <a:gridCol w="550606">
                  <a:extLst>
                    <a:ext uri="{9D8B030D-6E8A-4147-A177-3AD203B41FA5}">
                      <a16:colId xmlns:a16="http://schemas.microsoft.com/office/drawing/2014/main" val="12386639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2801881579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2441340637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193512945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Fprop 2 split partition efficiencies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12842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scenario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4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8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16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60024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efficiency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87.25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88.33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88.99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87.99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75.088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74.19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9453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055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44AD-AD7C-4AD8-BCCB-CB5EFA92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FProp end-to-end times 2 split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51D5-7AD6-4FE8-BBF3-D9976757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816CC84-82F4-4DB5-AB42-B60613FEBB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010744"/>
              </p:ext>
            </p:extLst>
          </p:nvPr>
        </p:nvGraphicFramePr>
        <p:xfrm>
          <a:off x="1929468" y="3070371"/>
          <a:ext cx="7994708" cy="3300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25655D-9B5C-4FE4-9620-32BE97A06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45976"/>
              </p:ext>
            </p:extLst>
          </p:nvPr>
        </p:nvGraphicFramePr>
        <p:xfrm>
          <a:off x="1929468" y="1746958"/>
          <a:ext cx="4889500" cy="1402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3652">
                  <a:extLst>
                    <a:ext uri="{9D8B030D-6E8A-4147-A177-3AD203B41FA5}">
                      <a16:colId xmlns:a16="http://schemas.microsoft.com/office/drawing/2014/main" val="3856824581"/>
                    </a:ext>
                  </a:extLst>
                </a:gridCol>
                <a:gridCol w="527703">
                  <a:extLst>
                    <a:ext uri="{9D8B030D-6E8A-4147-A177-3AD203B41FA5}">
                      <a16:colId xmlns:a16="http://schemas.microsoft.com/office/drawing/2014/main" val="2236924286"/>
                    </a:ext>
                  </a:extLst>
                </a:gridCol>
                <a:gridCol w="659629">
                  <a:extLst>
                    <a:ext uri="{9D8B030D-6E8A-4147-A177-3AD203B41FA5}">
                      <a16:colId xmlns:a16="http://schemas.microsoft.com/office/drawing/2014/main" val="888504517"/>
                    </a:ext>
                  </a:extLst>
                </a:gridCol>
                <a:gridCol w="659629">
                  <a:extLst>
                    <a:ext uri="{9D8B030D-6E8A-4147-A177-3AD203B41FA5}">
                      <a16:colId xmlns:a16="http://schemas.microsoft.com/office/drawing/2014/main" val="1147541461"/>
                    </a:ext>
                  </a:extLst>
                </a:gridCol>
                <a:gridCol w="659629">
                  <a:extLst>
                    <a:ext uri="{9D8B030D-6E8A-4147-A177-3AD203B41FA5}">
                      <a16:colId xmlns:a16="http://schemas.microsoft.com/office/drawing/2014/main" val="3586380404"/>
                    </a:ext>
                  </a:extLst>
                </a:gridCol>
                <a:gridCol w="659629">
                  <a:extLst>
                    <a:ext uri="{9D8B030D-6E8A-4147-A177-3AD203B41FA5}">
                      <a16:colId xmlns:a16="http://schemas.microsoft.com/office/drawing/2014/main" val="2971758271"/>
                    </a:ext>
                  </a:extLst>
                </a:gridCol>
                <a:gridCol w="659629">
                  <a:extLst>
                    <a:ext uri="{9D8B030D-6E8A-4147-A177-3AD203B41FA5}">
                      <a16:colId xmlns:a16="http://schemas.microsoft.com/office/drawing/2014/main" val="3979205679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Fprop 2 split end-to-end times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84833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scenario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4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8 </a:t>
                      </a:r>
                      <a:r>
                        <a:rPr lang="en-IN" sz="1100" u="none" strike="noStrike" dirty="0" err="1">
                          <a:effectLst/>
                        </a:rPr>
                        <a:t>microbatch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16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11167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ideal partition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706.912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544.919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448.255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414.3465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480.1438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481.6317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00623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current partition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706.912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568.915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481.528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458.296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620.6975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638.9536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22234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actual time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711.979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593.955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553.962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547.689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713.337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800.514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63995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07C6893-5ACF-4F6C-9DC2-533FF8585431}"/>
              </a:ext>
            </a:extLst>
          </p:cNvPr>
          <p:cNvSpPr txBox="1"/>
          <p:nvPr/>
        </p:nvSpPr>
        <p:spPr>
          <a:xfrm>
            <a:off x="7140102" y="1825625"/>
            <a:ext cx="409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performance is bad for large </a:t>
            </a:r>
            <a:r>
              <a:rPr lang="en-US" dirty="0" err="1"/>
              <a:t>microbatch</a:t>
            </a:r>
            <a:r>
              <a:rPr lang="en-US" dirty="0"/>
              <a:t> count even if they were partitioned equally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47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CDFEB1-1EB6-4028-A8FC-A4AA97C1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Fprop</a:t>
            </a:r>
            <a:r>
              <a:rPr lang="en-US" dirty="0"/>
              <a:t> + </a:t>
            </a:r>
            <a:r>
              <a:rPr lang="en-US" dirty="0" err="1"/>
              <a:t>Bprop</a:t>
            </a:r>
            <a:r>
              <a:rPr lang="en-US" dirty="0"/>
              <a:t> end to end times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839CDB-EB97-4911-82E2-89DF9BB03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864" y="1583244"/>
            <a:ext cx="10515600" cy="1027498"/>
          </a:xfr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5C95701-12A6-47F8-96D3-3FBAE73547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977024"/>
              </p:ext>
            </p:extLst>
          </p:nvPr>
        </p:nvGraphicFramePr>
        <p:xfrm>
          <a:off x="563461" y="319830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6C0DFC2-F1D0-4031-BCEF-85627B881C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104691"/>
              </p:ext>
            </p:extLst>
          </p:nvPr>
        </p:nvGraphicFramePr>
        <p:xfrm>
          <a:off x="6014207" y="3198302"/>
          <a:ext cx="470567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3FBCE4B-2845-41A9-B918-034EB99D7EBF}"/>
              </a:ext>
            </a:extLst>
          </p:cNvPr>
          <p:cNvSpPr txBox="1"/>
          <p:nvPr/>
        </p:nvSpPr>
        <p:spPr>
          <a:xfrm>
            <a:off x="476655" y="604087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</a:t>
            </a:r>
            <a:r>
              <a:rPr lang="en-US" dirty="0" err="1"/>
              <a:t>LeNet</a:t>
            </a:r>
            <a:r>
              <a:rPr lang="en-US" dirty="0"/>
              <a:t>, best case time is better with more </a:t>
            </a:r>
            <a:r>
              <a:rPr lang="en-US" dirty="0" err="1"/>
              <a:t>gpus</a:t>
            </a:r>
            <a:r>
              <a:rPr lang="en-US" dirty="0"/>
              <a:t>. </a:t>
            </a:r>
            <a:r>
              <a:rPr lang="en-US" dirty="0" err="1"/>
              <a:t>LeNet</a:t>
            </a:r>
            <a:r>
              <a:rPr lang="en-US" dirty="0"/>
              <a:t> had poor partitioning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471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BC05-AD50-4527-83EE-7FA20ED9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FProp end-to-end times 3 split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D59706A-97F0-416B-92ED-19DADB30F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015840"/>
              </p:ext>
            </p:extLst>
          </p:nvPr>
        </p:nvGraphicFramePr>
        <p:xfrm>
          <a:off x="1317072" y="3254927"/>
          <a:ext cx="10036727" cy="3237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FE7295-241B-4909-9C60-0362D6862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90984"/>
              </p:ext>
            </p:extLst>
          </p:nvPr>
        </p:nvGraphicFramePr>
        <p:xfrm>
          <a:off x="2172749" y="1517567"/>
          <a:ext cx="4889500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703">
                  <a:extLst>
                    <a:ext uri="{9D8B030D-6E8A-4147-A177-3AD203B41FA5}">
                      <a16:colId xmlns:a16="http://schemas.microsoft.com/office/drawing/2014/main" val="1252667165"/>
                    </a:ext>
                  </a:extLst>
                </a:gridCol>
                <a:gridCol w="1063652">
                  <a:extLst>
                    <a:ext uri="{9D8B030D-6E8A-4147-A177-3AD203B41FA5}">
                      <a16:colId xmlns:a16="http://schemas.microsoft.com/office/drawing/2014/main" val="575661930"/>
                    </a:ext>
                  </a:extLst>
                </a:gridCol>
                <a:gridCol w="659629">
                  <a:extLst>
                    <a:ext uri="{9D8B030D-6E8A-4147-A177-3AD203B41FA5}">
                      <a16:colId xmlns:a16="http://schemas.microsoft.com/office/drawing/2014/main" val="1273245577"/>
                    </a:ext>
                  </a:extLst>
                </a:gridCol>
                <a:gridCol w="659629">
                  <a:extLst>
                    <a:ext uri="{9D8B030D-6E8A-4147-A177-3AD203B41FA5}">
                      <a16:colId xmlns:a16="http://schemas.microsoft.com/office/drawing/2014/main" val="4180038755"/>
                    </a:ext>
                  </a:extLst>
                </a:gridCol>
                <a:gridCol w="659629">
                  <a:extLst>
                    <a:ext uri="{9D8B030D-6E8A-4147-A177-3AD203B41FA5}">
                      <a16:colId xmlns:a16="http://schemas.microsoft.com/office/drawing/2014/main" val="1790733987"/>
                    </a:ext>
                  </a:extLst>
                </a:gridCol>
                <a:gridCol w="659629">
                  <a:extLst>
                    <a:ext uri="{9D8B030D-6E8A-4147-A177-3AD203B41FA5}">
                      <a16:colId xmlns:a16="http://schemas.microsoft.com/office/drawing/2014/main" val="289796796"/>
                    </a:ext>
                  </a:extLst>
                </a:gridCol>
                <a:gridCol w="659629">
                  <a:extLst>
                    <a:ext uri="{9D8B030D-6E8A-4147-A177-3AD203B41FA5}">
                      <a16:colId xmlns:a16="http://schemas.microsoft.com/office/drawing/2014/main" val="2381979482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Fprop 3 split end-to-end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69315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scenario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4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8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16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78604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ideal part'n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774.152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519.436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381.618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325.21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366.882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358.708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87807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current part'n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774.152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557.568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440.492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387.524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440.167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404.85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78171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actual time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777.069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566.071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483.1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454.777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474.884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521.99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21489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6897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25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DB00-719B-44D8-A75F-4198A10B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FProp</a:t>
            </a:r>
            <a:r>
              <a:rPr lang="en-US" dirty="0"/>
              <a:t> end-to-end times 4 split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B30936-882D-4DD4-8CFC-81CF025C6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422561"/>
              </p:ext>
            </p:extLst>
          </p:nvPr>
        </p:nvGraphicFramePr>
        <p:xfrm>
          <a:off x="933217" y="1690688"/>
          <a:ext cx="48895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703">
                  <a:extLst>
                    <a:ext uri="{9D8B030D-6E8A-4147-A177-3AD203B41FA5}">
                      <a16:colId xmlns:a16="http://schemas.microsoft.com/office/drawing/2014/main" val="3005870410"/>
                    </a:ext>
                  </a:extLst>
                </a:gridCol>
                <a:gridCol w="1063652">
                  <a:extLst>
                    <a:ext uri="{9D8B030D-6E8A-4147-A177-3AD203B41FA5}">
                      <a16:colId xmlns:a16="http://schemas.microsoft.com/office/drawing/2014/main" val="3018390394"/>
                    </a:ext>
                  </a:extLst>
                </a:gridCol>
                <a:gridCol w="659629">
                  <a:extLst>
                    <a:ext uri="{9D8B030D-6E8A-4147-A177-3AD203B41FA5}">
                      <a16:colId xmlns:a16="http://schemas.microsoft.com/office/drawing/2014/main" val="3675324684"/>
                    </a:ext>
                  </a:extLst>
                </a:gridCol>
                <a:gridCol w="659629">
                  <a:extLst>
                    <a:ext uri="{9D8B030D-6E8A-4147-A177-3AD203B41FA5}">
                      <a16:colId xmlns:a16="http://schemas.microsoft.com/office/drawing/2014/main" val="1490846089"/>
                    </a:ext>
                  </a:extLst>
                </a:gridCol>
                <a:gridCol w="659629">
                  <a:extLst>
                    <a:ext uri="{9D8B030D-6E8A-4147-A177-3AD203B41FA5}">
                      <a16:colId xmlns:a16="http://schemas.microsoft.com/office/drawing/2014/main" val="2029168879"/>
                    </a:ext>
                  </a:extLst>
                </a:gridCol>
                <a:gridCol w="659629">
                  <a:extLst>
                    <a:ext uri="{9D8B030D-6E8A-4147-A177-3AD203B41FA5}">
                      <a16:colId xmlns:a16="http://schemas.microsoft.com/office/drawing/2014/main" val="914100217"/>
                    </a:ext>
                  </a:extLst>
                </a:gridCol>
                <a:gridCol w="659629">
                  <a:extLst>
                    <a:ext uri="{9D8B030D-6E8A-4147-A177-3AD203B41FA5}">
                      <a16:colId xmlns:a16="http://schemas.microsoft.com/office/drawing/2014/main" val="2645729548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Fprop 4 split end-to-end times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30687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scenario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4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8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16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31812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Equal </a:t>
                      </a:r>
                      <a:r>
                        <a:rPr lang="en-IN" sz="1100" u="none" strike="noStrike" dirty="0" err="1">
                          <a:effectLst/>
                        </a:rPr>
                        <a:t>part’n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704.394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439.755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297.809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243.848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267.6863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257.468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45091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current part'n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704.394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451.387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316.4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261.796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297.48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328.141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95992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actual time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704.532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463.028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387.565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366.924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394.162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418.195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57916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16ABACF-303D-47B8-8452-1FCD05A925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9540300"/>
              </p:ext>
            </p:extLst>
          </p:nvPr>
        </p:nvGraphicFramePr>
        <p:xfrm>
          <a:off x="933216" y="3565321"/>
          <a:ext cx="8957403" cy="3122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1760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4E53-E7A9-4FE1-B642-1C0A4765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for large number of </a:t>
            </a:r>
            <a:r>
              <a:rPr lang="en-US" dirty="0" err="1"/>
              <a:t>microbatches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014C3-426A-44AC-A10B-7642C06BC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this, we must see how to total computation time is affected by increasing the number of </a:t>
            </a:r>
            <a:r>
              <a:rPr lang="en-US" dirty="0" err="1"/>
              <a:t>microbatches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Consider the case of 2 split shown below.</a:t>
            </a:r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BE5732-6BDA-4CD8-B8B3-F5CF8DC73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59389"/>
              </p:ext>
            </p:extLst>
          </p:nvPr>
        </p:nvGraphicFramePr>
        <p:xfrm>
          <a:off x="917778" y="3891064"/>
          <a:ext cx="6747618" cy="2420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7142">
                  <a:extLst>
                    <a:ext uri="{9D8B030D-6E8A-4147-A177-3AD203B41FA5}">
                      <a16:colId xmlns:a16="http://schemas.microsoft.com/office/drawing/2014/main" val="3202946329"/>
                    </a:ext>
                  </a:extLst>
                </a:gridCol>
                <a:gridCol w="792381">
                  <a:extLst>
                    <a:ext uri="{9D8B030D-6E8A-4147-A177-3AD203B41FA5}">
                      <a16:colId xmlns:a16="http://schemas.microsoft.com/office/drawing/2014/main" val="12086714"/>
                    </a:ext>
                  </a:extLst>
                </a:gridCol>
                <a:gridCol w="792381">
                  <a:extLst>
                    <a:ext uri="{9D8B030D-6E8A-4147-A177-3AD203B41FA5}">
                      <a16:colId xmlns:a16="http://schemas.microsoft.com/office/drawing/2014/main" val="3800709656"/>
                    </a:ext>
                  </a:extLst>
                </a:gridCol>
                <a:gridCol w="792381">
                  <a:extLst>
                    <a:ext uri="{9D8B030D-6E8A-4147-A177-3AD203B41FA5}">
                      <a16:colId xmlns:a16="http://schemas.microsoft.com/office/drawing/2014/main" val="850903924"/>
                    </a:ext>
                  </a:extLst>
                </a:gridCol>
                <a:gridCol w="792381">
                  <a:extLst>
                    <a:ext uri="{9D8B030D-6E8A-4147-A177-3AD203B41FA5}">
                      <a16:colId xmlns:a16="http://schemas.microsoft.com/office/drawing/2014/main" val="135907396"/>
                    </a:ext>
                  </a:extLst>
                </a:gridCol>
                <a:gridCol w="990476">
                  <a:extLst>
                    <a:ext uri="{9D8B030D-6E8A-4147-A177-3AD203B41FA5}">
                      <a16:colId xmlns:a16="http://schemas.microsoft.com/office/drawing/2014/main" val="708454151"/>
                    </a:ext>
                  </a:extLst>
                </a:gridCol>
                <a:gridCol w="990476">
                  <a:extLst>
                    <a:ext uri="{9D8B030D-6E8A-4147-A177-3AD203B41FA5}">
                      <a16:colId xmlns:a16="http://schemas.microsoft.com/office/drawing/2014/main" val="4036575931"/>
                    </a:ext>
                  </a:extLst>
                </a:gridCol>
              </a:tblGrid>
              <a:tr h="403473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Fprop compute-costs per microbatch for 2 split scenario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2646367"/>
                  </a:ext>
                </a:extLst>
              </a:tr>
              <a:tr h="40347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scenario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4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8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16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32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052293"/>
                  </a:ext>
                </a:extLst>
              </a:tr>
              <a:tr h="40347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706.912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363.2795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179.302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92.077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56.4875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29.1898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6250181"/>
                  </a:ext>
                </a:extLst>
              </a:tr>
              <a:tr h="40347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acc.Sum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706.912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726.559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717.208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736.616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903.8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934.0736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9798605"/>
                  </a:ext>
                </a:extLst>
              </a:tr>
              <a:tr h="40347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ideal speedup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4757368"/>
                  </a:ext>
                </a:extLst>
              </a:tr>
              <a:tr h="40347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observed speedup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1.9459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7.6774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12.514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24.217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0966892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766BA219-9CAC-4E92-9938-BBBDEB9F718D}"/>
              </a:ext>
            </a:extLst>
          </p:cNvPr>
          <p:cNvSpPr/>
          <p:nvPr/>
        </p:nvSpPr>
        <p:spPr>
          <a:xfrm>
            <a:off x="838200" y="5593404"/>
            <a:ext cx="7420583" cy="8994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041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B323-A16C-4CB9-BD91-1BBB5BBB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8835AE-C5D4-4BCF-A8EA-5F7A41D54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576449"/>
              </p:ext>
            </p:extLst>
          </p:nvPr>
        </p:nvGraphicFramePr>
        <p:xfrm>
          <a:off x="556098" y="1984443"/>
          <a:ext cx="8422532" cy="4192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B0A550-70E7-4223-BB40-F1C25014FC3F}"/>
              </a:ext>
            </a:extLst>
          </p:cNvPr>
          <p:cNvSpPr txBox="1"/>
          <p:nvPr/>
        </p:nvSpPr>
        <p:spPr>
          <a:xfrm>
            <a:off x="9212095" y="1974715"/>
            <a:ext cx="2840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general, this deviation from ideal speedup increases with more micro-batches. Explained by Amdahl’s law?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107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00CE-ECCB-480B-B9C0-22C3D055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4F89-43E3-4C0C-98E0-32C91AF6C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FB7F2C0-A368-447B-96E1-6ECBAF74F6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5856100"/>
              </p:ext>
            </p:extLst>
          </p:nvPr>
        </p:nvGraphicFramePr>
        <p:xfrm>
          <a:off x="838199" y="1825625"/>
          <a:ext cx="7887512" cy="3816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3904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F3F0-1464-401B-84E1-B13C8B2F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parallel tests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DE1278-747A-48D3-B7E5-6C015F1D63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144052"/>
              </p:ext>
            </p:extLst>
          </p:nvPr>
        </p:nvGraphicFramePr>
        <p:xfrm>
          <a:off x="556096" y="1690688"/>
          <a:ext cx="10698804" cy="1101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5361">
                  <a:extLst>
                    <a:ext uri="{9D8B030D-6E8A-4147-A177-3AD203B41FA5}">
                      <a16:colId xmlns:a16="http://schemas.microsoft.com/office/drawing/2014/main" val="274656500"/>
                    </a:ext>
                  </a:extLst>
                </a:gridCol>
                <a:gridCol w="1547337">
                  <a:extLst>
                    <a:ext uri="{9D8B030D-6E8A-4147-A177-3AD203B41FA5}">
                      <a16:colId xmlns:a16="http://schemas.microsoft.com/office/drawing/2014/main" val="88679267"/>
                    </a:ext>
                  </a:extLst>
                </a:gridCol>
                <a:gridCol w="1438879">
                  <a:extLst>
                    <a:ext uri="{9D8B030D-6E8A-4147-A177-3AD203B41FA5}">
                      <a16:colId xmlns:a16="http://schemas.microsoft.com/office/drawing/2014/main" val="214642431"/>
                    </a:ext>
                  </a:extLst>
                </a:gridCol>
                <a:gridCol w="1855842">
                  <a:extLst>
                    <a:ext uri="{9D8B030D-6E8A-4147-A177-3AD203B41FA5}">
                      <a16:colId xmlns:a16="http://schemas.microsoft.com/office/drawing/2014/main" val="256378115"/>
                    </a:ext>
                  </a:extLst>
                </a:gridCol>
                <a:gridCol w="1711230">
                  <a:extLst>
                    <a:ext uri="{9D8B030D-6E8A-4147-A177-3AD203B41FA5}">
                      <a16:colId xmlns:a16="http://schemas.microsoft.com/office/drawing/2014/main" val="4019896576"/>
                    </a:ext>
                  </a:extLst>
                </a:gridCol>
                <a:gridCol w="1723281">
                  <a:extLst>
                    <a:ext uri="{9D8B030D-6E8A-4147-A177-3AD203B41FA5}">
                      <a16:colId xmlns:a16="http://schemas.microsoft.com/office/drawing/2014/main" val="514240579"/>
                    </a:ext>
                  </a:extLst>
                </a:gridCol>
                <a:gridCol w="1626874">
                  <a:extLst>
                    <a:ext uri="{9D8B030D-6E8A-4147-A177-3AD203B41FA5}">
                      <a16:colId xmlns:a16="http://schemas.microsoft.com/office/drawing/2014/main" val="1495494783"/>
                    </a:ext>
                  </a:extLst>
                </a:gridCol>
              </a:tblGrid>
              <a:tr h="1835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Start to stop times for all gpus running in parallel (milliseconds)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3159764325"/>
                  </a:ext>
                </a:extLst>
              </a:tr>
              <a:tr h="18352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scenario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8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16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2136696525"/>
                  </a:ext>
                </a:extLst>
              </a:tr>
              <a:tr h="18352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 gpus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1974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2531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2554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2670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3427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4047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3904647759"/>
                  </a:ext>
                </a:extLst>
              </a:tr>
              <a:tr h="18352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 gpus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1972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2525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2568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2691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3477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4070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1548359377"/>
                  </a:ext>
                </a:extLst>
              </a:tr>
              <a:tr h="18352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 gpus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1993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2555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2578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2753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3684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3993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1013499541"/>
                  </a:ext>
                </a:extLst>
              </a:tr>
              <a:tr h="18352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2-2 d+p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2522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2174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1835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2295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2788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3769091958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51E8348-37E8-473B-954E-8C863252F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2660158"/>
              </p:ext>
            </p:extLst>
          </p:nvPr>
        </p:nvGraphicFramePr>
        <p:xfrm>
          <a:off x="643645" y="3429000"/>
          <a:ext cx="4940032" cy="296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A576985-17C2-4E57-935C-A33B8369D2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978323"/>
              </p:ext>
            </p:extLst>
          </p:nvPr>
        </p:nvGraphicFramePr>
        <p:xfrm>
          <a:off x="6096000" y="3530803"/>
          <a:ext cx="525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5609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7317-573F-46BF-A23A-7E24EF70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FProp</a:t>
            </a:r>
            <a:r>
              <a:rPr lang="en-US" dirty="0"/>
              <a:t> times</a:t>
            </a: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9BC083E-D864-4447-B1B4-D9C0413AC2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613588"/>
              </p:ext>
            </p:extLst>
          </p:nvPr>
        </p:nvGraphicFramePr>
        <p:xfrm>
          <a:off x="5756512" y="3429000"/>
          <a:ext cx="518872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11D1505-6A25-4995-B1ED-A98A06AAC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728357"/>
              </p:ext>
            </p:extLst>
          </p:nvPr>
        </p:nvGraphicFramePr>
        <p:xfrm>
          <a:off x="498712" y="1542352"/>
          <a:ext cx="10515599" cy="941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518">
                  <a:extLst>
                    <a:ext uri="{9D8B030D-6E8A-4147-A177-3AD203B41FA5}">
                      <a16:colId xmlns:a16="http://schemas.microsoft.com/office/drawing/2014/main" val="54062231"/>
                    </a:ext>
                  </a:extLst>
                </a:gridCol>
                <a:gridCol w="1471771">
                  <a:extLst>
                    <a:ext uri="{9D8B030D-6E8A-4147-A177-3AD203B41FA5}">
                      <a16:colId xmlns:a16="http://schemas.microsoft.com/office/drawing/2014/main" val="361243973"/>
                    </a:ext>
                  </a:extLst>
                </a:gridCol>
                <a:gridCol w="1707896">
                  <a:extLst>
                    <a:ext uri="{9D8B030D-6E8A-4147-A177-3AD203B41FA5}">
                      <a16:colId xmlns:a16="http://schemas.microsoft.com/office/drawing/2014/main" val="1941257516"/>
                    </a:ext>
                  </a:extLst>
                </a:gridCol>
                <a:gridCol w="1765208">
                  <a:extLst>
                    <a:ext uri="{9D8B030D-6E8A-4147-A177-3AD203B41FA5}">
                      <a16:colId xmlns:a16="http://schemas.microsoft.com/office/drawing/2014/main" val="3613244935"/>
                    </a:ext>
                  </a:extLst>
                </a:gridCol>
                <a:gridCol w="1627660">
                  <a:extLst>
                    <a:ext uri="{9D8B030D-6E8A-4147-A177-3AD203B41FA5}">
                      <a16:colId xmlns:a16="http://schemas.microsoft.com/office/drawing/2014/main" val="1327616955"/>
                    </a:ext>
                  </a:extLst>
                </a:gridCol>
                <a:gridCol w="1639123">
                  <a:extLst>
                    <a:ext uri="{9D8B030D-6E8A-4147-A177-3AD203B41FA5}">
                      <a16:colId xmlns:a16="http://schemas.microsoft.com/office/drawing/2014/main" val="3189049007"/>
                    </a:ext>
                  </a:extLst>
                </a:gridCol>
                <a:gridCol w="1547423">
                  <a:extLst>
                    <a:ext uri="{9D8B030D-6E8A-4147-A177-3AD203B41FA5}">
                      <a16:colId xmlns:a16="http://schemas.microsoft.com/office/drawing/2014/main" val="2476285253"/>
                    </a:ext>
                  </a:extLst>
                </a:gridCol>
              </a:tblGrid>
              <a:tr h="1569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Fprop</a:t>
                      </a:r>
                      <a:r>
                        <a:rPr lang="en-US" sz="900" u="none" strike="noStrike" dirty="0">
                          <a:effectLst/>
                        </a:rPr>
                        <a:t> end to end total times (milliseconds)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3000007036"/>
                  </a:ext>
                </a:extLst>
              </a:tr>
              <a:tr h="15691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scenario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8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16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120433508"/>
                  </a:ext>
                </a:extLst>
              </a:tr>
              <a:tr h="15691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 split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704.532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463.028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387.565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366.924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394.162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418.195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1610308288"/>
                  </a:ext>
                </a:extLst>
              </a:tr>
              <a:tr h="15691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 split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767.61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566.071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515.163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454.777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497.489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521.99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3373812086"/>
                  </a:ext>
                </a:extLst>
              </a:tr>
              <a:tr h="15691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 split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711.979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593.955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553.962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571.769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722.942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800.514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2863057033"/>
                  </a:ext>
                </a:extLst>
              </a:tr>
              <a:tr h="15691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 split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587.688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567.699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576.889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620.779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843.988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1012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1363394170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3733070-64DF-4556-8D44-641E9A95BE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518144"/>
              </p:ext>
            </p:extLst>
          </p:nvPr>
        </p:nvGraphicFramePr>
        <p:xfrm>
          <a:off x="571850" y="3592585"/>
          <a:ext cx="4713214" cy="2682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417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6879-0233-4554-8115-9EE898AB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layers were partitioned?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D60E96-EC8A-4FE8-BB05-B780D5204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624572"/>
              </p:ext>
            </p:extLst>
          </p:nvPr>
        </p:nvGraphicFramePr>
        <p:xfrm>
          <a:off x="667587" y="1690688"/>
          <a:ext cx="4922954" cy="4351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6170">
                  <a:extLst>
                    <a:ext uri="{9D8B030D-6E8A-4147-A177-3AD203B41FA5}">
                      <a16:colId xmlns:a16="http://schemas.microsoft.com/office/drawing/2014/main" val="2177811110"/>
                    </a:ext>
                  </a:extLst>
                </a:gridCol>
                <a:gridCol w="1840732">
                  <a:extLst>
                    <a:ext uri="{9D8B030D-6E8A-4147-A177-3AD203B41FA5}">
                      <a16:colId xmlns:a16="http://schemas.microsoft.com/office/drawing/2014/main" val="2419003863"/>
                    </a:ext>
                  </a:extLst>
                </a:gridCol>
                <a:gridCol w="2136052">
                  <a:extLst>
                    <a:ext uri="{9D8B030D-6E8A-4147-A177-3AD203B41FA5}">
                      <a16:colId xmlns:a16="http://schemas.microsoft.com/office/drawing/2014/main" val="1186045562"/>
                    </a:ext>
                  </a:extLst>
                </a:gridCol>
              </a:tblGrid>
              <a:tr h="1813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layer costs per microbatch (milliseconds)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66037777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92991706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slno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layer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 microbatch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45489821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conv1_1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00609000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conv1_2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94.5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47074155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pool1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44.048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85333327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conv2_1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44.676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414603654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conv2_2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61.6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93685075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pool2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11.962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40675933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conv3_1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72054924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conv3_2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40.8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44400623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conv3_3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42.792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52733125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pool3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23462871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conv4_1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19.418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95607095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conv4_2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67583083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conv4_3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33.7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91412108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pool4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82885976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conv5_1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11.097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56751812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conv5_2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10.897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1731743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conv5_3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11.452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38191123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pool5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96958763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fc1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5.63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97905641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fc2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74793334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sm1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0.063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967316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3A4750-A75F-4D44-8AE4-77F00F4E5A9D}"/>
              </a:ext>
            </a:extLst>
          </p:cNvPr>
          <p:cNvSpPr txBox="1"/>
          <p:nvPr/>
        </p:nvSpPr>
        <p:spPr>
          <a:xfrm>
            <a:off x="5885234" y="1690688"/>
            <a:ext cx="51167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this chosen split configs were: </a:t>
            </a:r>
          </a:p>
          <a:p>
            <a:endParaRPr lang="en-US" dirty="0"/>
          </a:p>
          <a:p>
            <a:r>
              <a:rPr lang="en-US" dirty="0"/>
              <a:t>2 split: 5, 21 </a:t>
            </a:r>
          </a:p>
          <a:p>
            <a:r>
              <a:rPr lang="en-US" dirty="0"/>
              <a:t>3 split: 4, 9, 21</a:t>
            </a:r>
          </a:p>
          <a:p>
            <a:r>
              <a:rPr lang="en-US" dirty="0"/>
              <a:t>4 split: 3, 6, 11, 21</a:t>
            </a:r>
          </a:p>
          <a:p>
            <a:endParaRPr lang="en-US" dirty="0"/>
          </a:p>
          <a:p>
            <a:r>
              <a:rPr lang="en-US" dirty="0"/>
              <a:t>For example: </a:t>
            </a:r>
          </a:p>
          <a:p>
            <a:endParaRPr lang="en-US" dirty="0"/>
          </a:p>
          <a:p>
            <a:r>
              <a:rPr lang="en-US" dirty="0"/>
              <a:t>2 split: (~269,~259)</a:t>
            </a:r>
          </a:p>
          <a:p>
            <a:endParaRPr lang="en-US" dirty="0"/>
          </a:p>
          <a:p>
            <a:r>
              <a:rPr lang="en-US" dirty="0"/>
              <a:t>But it is shown later that this is not the best way to partition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9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6BB1-F709-4680-B03E-B7A2049B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Fprop</a:t>
            </a:r>
            <a:r>
              <a:rPr lang="en-US" dirty="0"/>
              <a:t> layer-wise compute costs per micro-batch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E13F5E-CA3F-4EB3-B9FE-B05881ECB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501903"/>
              </p:ext>
            </p:extLst>
          </p:nvPr>
        </p:nvGraphicFramePr>
        <p:xfrm>
          <a:off x="702013" y="1895738"/>
          <a:ext cx="10515600" cy="1533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1741">
                  <a:extLst>
                    <a:ext uri="{9D8B030D-6E8A-4147-A177-3AD203B41FA5}">
                      <a16:colId xmlns:a16="http://schemas.microsoft.com/office/drawing/2014/main" val="1443882382"/>
                    </a:ext>
                  </a:extLst>
                </a:gridCol>
                <a:gridCol w="1520841">
                  <a:extLst>
                    <a:ext uri="{9D8B030D-6E8A-4147-A177-3AD203B41FA5}">
                      <a16:colId xmlns:a16="http://schemas.microsoft.com/office/drawing/2014/main" val="1078527887"/>
                    </a:ext>
                  </a:extLst>
                </a:gridCol>
                <a:gridCol w="1414240">
                  <a:extLst>
                    <a:ext uri="{9D8B030D-6E8A-4147-A177-3AD203B41FA5}">
                      <a16:colId xmlns:a16="http://schemas.microsoft.com/office/drawing/2014/main" val="1184031686"/>
                    </a:ext>
                  </a:extLst>
                </a:gridCol>
                <a:gridCol w="1824063">
                  <a:extLst>
                    <a:ext uri="{9D8B030D-6E8A-4147-A177-3AD203B41FA5}">
                      <a16:colId xmlns:a16="http://schemas.microsoft.com/office/drawing/2014/main" val="832496120"/>
                    </a:ext>
                  </a:extLst>
                </a:gridCol>
                <a:gridCol w="1681927">
                  <a:extLst>
                    <a:ext uri="{9D8B030D-6E8A-4147-A177-3AD203B41FA5}">
                      <a16:colId xmlns:a16="http://schemas.microsoft.com/office/drawing/2014/main" val="1773726460"/>
                    </a:ext>
                  </a:extLst>
                </a:gridCol>
                <a:gridCol w="1693772">
                  <a:extLst>
                    <a:ext uri="{9D8B030D-6E8A-4147-A177-3AD203B41FA5}">
                      <a16:colId xmlns:a16="http://schemas.microsoft.com/office/drawing/2014/main" val="2754094603"/>
                    </a:ext>
                  </a:extLst>
                </a:gridCol>
                <a:gridCol w="1599016">
                  <a:extLst>
                    <a:ext uri="{9D8B030D-6E8A-4147-A177-3AD203B41FA5}">
                      <a16:colId xmlns:a16="http://schemas.microsoft.com/office/drawing/2014/main" val="3877210294"/>
                    </a:ext>
                  </a:extLst>
                </a:gridCol>
              </a:tblGrid>
              <a:tr h="22302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Fprop</a:t>
                      </a:r>
                      <a:r>
                        <a:rPr lang="en-US" sz="900" u="none" strike="noStrike" dirty="0">
                          <a:effectLst/>
                        </a:rPr>
                        <a:t> layer-wise kernel costs per </a:t>
                      </a:r>
                      <a:r>
                        <a:rPr lang="en-US" sz="900" u="none" strike="noStrike" dirty="0" err="1">
                          <a:effectLst/>
                        </a:rPr>
                        <a:t>microbatch</a:t>
                      </a:r>
                      <a:r>
                        <a:rPr lang="en-US" sz="900" u="none" strike="noStrike" dirty="0">
                          <a:effectLst/>
                        </a:rPr>
                        <a:t> (milliseconds)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4065846807"/>
                  </a:ext>
                </a:extLst>
              </a:tr>
              <a:tr h="22302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scenario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4 </a:t>
                      </a:r>
                      <a:r>
                        <a:rPr lang="en-IN" sz="900" u="none" strike="noStrike" dirty="0" err="1">
                          <a:effectLst/>
                        </a:rPr>
                        <a:t>microbatch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8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16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1378552991"/>
                  </a:ext>
                </a:extLst>
              </a:tr>
              <a:tr h="41816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 split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180.168, 131.326, 145.231, 113.475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97.133, 65.217, 70.088, 50.502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43.58, 31.875, 34.1, 26.592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21.956, 16.1, 17.923, 15.65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10.775, 9.905, 13.985, 13.236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5.426, 5.049, 6.141, 8.59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3731522070"/>
                  </a:ext>
                </a:extLst>
              </a:tr>
              <a:tr h="22302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 split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234.11, 205.129, 134.307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123.44, 99.719, 64.458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58.4, 63.13, 60.55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28.243, 24.309, 18.54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14.056, 16.59, 16.2174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7.7579, 7.61803, 9.9438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328691328"/>
                  </a:ext>
                </a:extLst>
              </a:tr>
              <a:tr h="22302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 split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301.809, 271.298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157.644, 137.6035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78.56, 66.674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39.76, 35.04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18.8735, 29.116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9.52, 15.3948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4103170748"/>
                  </a:ext>
                </a:extLst>
              </a:tr>
              <a:tr h="22302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 split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586.852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282.929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143.3735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76.685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51.85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27.11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140906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74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5083-D4D9-4C43-AB75-C3A0E18F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split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EBB88F-AC21-41AA-866A-00AE06BDD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038678"/>
              </p:ext>
            </p:extLst>
          </p:nvPr>
        </p:nvGraphicFramePr>
        <p:xfrm>
          <a:off x="604736" y="1575283"/>
          <a:ext cx="10515600" cy="941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1741">
                  <a:extLst>
                    <a:ext uri="{9D8B030D-6E8A-4147-A177-3AD203B41FA5}">
                      <a16:colId xmlns:a16="http://schemas.microsoft.com/office/drawing/2014/main" val="1860177512"/>
                    </a:ext>
                  </a:extLst>
                </a:gridCol>
                <a:gridCol w="1520841">
                  <a:extLst>
                    <a:ext uri="{9D8B030D-6E8A-4147-A177-3AD203B41FA5}">
                      <a16:colId xmlns:a16="http://schemas.microsoft.com/office/drawing/2014/main" val="3812483975"/>
                    </a:ext>
                  </a:extLst>
                </a:gridCol>
                <a:gridCol w="1414240">
                  <a:extLst>
                    <a:ext uri="{9D8B030D-6E8A-4147-A177-3AD203B41FA5}">
                      <a16:colId xmlns:a16="http://schemas.microsoft.com/office/drawing/2014/main" val="2091089198"/>
                    </a:ext>
                  </a:extLst>
                </a:gridCol>
                <a:gridCol w="1824063">
                  <a:extLst>
                    <a:ext uri="{9D8B030D-6E8A-4147-A177-3AD203B41FA5}">
                      <a16:colId xmlns:a16="http://schemas.microsoft.com/office/drawing/2014/main" val="163444448"/>
                    </a:ext>
                  </a:extLst>
                </a:gridCol>
                <a:gridCol w="1681927">
                  <a:extLst>
                    <a:ext uri="{9D8B030D-6E8A-4147-A177-3AD203B41FA5}">
                      <a16:colId xmlns:a16="http://schemas.microsoft.com/office/drawing/2014/main" val="3881874237"/>
                    </a:ext>
                  </a:extLst>
                </a:gridCol>
                <a:gridCol w="1693772">
                  <a:extLst>
                    <a:ext uri="{9D8B030D-6E8A-4147-A177-3AD203B41FA5}">
                      <a16:colId xmlns:a16="http://schemas.microsoft.com/office/drawing/2014/main" val="732959571"/>
                    </a:ext>
                  </a:extLst>
                </a:gridCol>
                <a:gridCol w="1599016">
                  <a:extLst>
                    <a:ext uri="{9D8B030D-6E8A-4147-A177-3AD203B41FA5}">
                      <a16:colId xmlns:a16="http://schemas.microsoft.com/office/drawing/2014/main" val="3011028546"/>
                    </a:ext>
                  </a:extLst>
                </a:gridCol>
              </a:tblGrid>
              <a:tr h="15691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Fprop</a:t>
                      </a:r>
                      <a:r>
                        <a:rPr lang="en-US" sz="900" u="none" strike="noStrike" dirty="0">
                          <a:effectLst/>
                        </a:rPr>
                        <a:t> compute-costs per </a:t>
                      </a:r>
                      <a:r>
                        <a:rPr lang="en-US" sz="900" u="none" strike="noStrike" dirty="0" err="1">
                          <a:effectLst/>
                        </a:rPr>
                        <a:t>microbatch</a:t>
                      </a:r>
                      <a:r>
                        <a:rPr lang="en-US" sz="900" u="none" strike="noStrike" dirty="0">
                          <a:effectLst/>
                        </a:rPr>
                        <a:t> for 4 split scenario (standard)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3842654991"/>
                  </a:ext>
                </a:extLst>
              </a:tr>
              <a:tr h="15691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scenario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8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16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1906384439"/>
                  </a:ext>
                </a:extLst>
              </a:tr>
              <a:tr h="15691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split1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180.168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97.133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43.58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21.956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10.775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5.426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1984136489"/>
                  </a:ext>
                </a:extLst>
              </a:tr>
              <a:tr h="15691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split2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131.326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65.217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31.875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16.1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9.905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5.049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1404831501"/>
                  </a:ext>
                </a:extLst>
              </a:tr>
              <a:tr h="15691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split3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145.231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70.088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34.1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17.923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13.985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6.141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2311788511"/>
                  </a:ext>
                </a:extLst>
              </a:tr>
              <a:tr h="15691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split4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113.475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50.502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26.592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15.65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13.236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8.59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225780406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D551509-3DBD-46F0-9841-8092E0534A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6343117"/>
              </p:ext>
            </p:extLst>
          </p:nvPr>
        </p:nvGraphicFramePr>
        <p:xfrm>
          <a:off x="512323" y="3253903"/>
          <a:ext cx="4896256" cy="2835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F47CD7C-C714-4E6F-A1CD-6E82B711F0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862579"/>
              </p:ext>
            </p:extLst>
          </p:nvPr>
        </p:nvGraphicFramePr>
        <p:xfrm>
          <a:off x="5862536" y="2991985"/>
          <a:ext cx="4899660" cy="3097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EBAF727-D05E-43FD-B5F6-C6E663A231FC}"/>
              </a:ext>
            </a:extLst>
          </p:cNvPr>
          <p:cNvSpPr txBox="1"/>
          <p:nvPr/>
        </p:nvSpPr>
        <p:spPr>
          <a:xfrm>
            <a:off x="838200" y="6225702"/>
            <a:ext cx="489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balanced compared to </a:t>
            </a:r>
            <a:r>
              <a:rPr lang="en-US" dirty="0" err="1"/>
              <a:t>LeNet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53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EAE6-1D11-4B9E-8660-CF0CB55D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split </a:t>
            </a: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9C8FBBF-C834-4C37-AF86-DCEDC17306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811537"/>
              </p:ext>
            </p:extLst>
          </p:nvPr>
        </p:nvGraphicFramePr>
        <p:xfrm>
          <a:off x="6096000" y="33219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8814AC4-7321-4160-BD3C-D7D918032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43492"/>
              </p:ext>
            </p:extLst>
          </p:nvPr>
        </p:nvGraphicFramePr>
        <p:xfrm>
          <a:off x="380999" y="1511753"/>
          <a:ext cx="10515600" cy="784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1741">
                  <a:extLst>
                    <a:ext uri="{9D8B030D-6E8A-4147-A177-3AD203B41FA5}">
                      <a16:colId xmlns:a16="http://schemas.microsoft.com/office/drawing/2014/main" val="2965416644"/>
                    </a:ext>
                  </a:extLst>
                </a:gridCol>
                <a:gridCol w="1520841">
                  <a:extLst>
                    <a:ext uri="{9D8B030D-6E8A-4147-A177-3AD203B41FA5}">
                      <a16:colId xmlns:a16="http://schemas.microsoft.com/office/drawing/2014/main" val="1085078949"/>
                    </a:ext>
                  </a:extLst>
                </a:gridCol>
                <a:gridCol w="1414240">
                  <a:extLst>
                    <a:ext uri="{9D8B030D-6E8A-4147-A177-3AD203B41FA5}">
                      <a16:colId xmlns:a16="http://schemas.microsoft.com/office/drawing/2014/main" val="3038319874"/>
                    </a:ext>
                  </a:extLst>
                </a:gridCol>
                <a:gridCol w="1824063">
                  <a:extLst>
                    <a:ext uri="{9D8B030D-6E8A-4147-A177-3AD203B41FA5}">
                      <a16:colId xmlns:a16="http://schemas.microsoft.com/office/drawing/2014/main" val="334906914"/>
                    </a:ext>
                  </a:extLst>
                </a:gridCol>
                <a:gridCol w="1681927">
                  <a:extLst>
                    <a:ext uri="{9D8B030D-6E8A-4147-A177-3AD203B41FA5}">
                      <a16:colId xmlns:a16="http://schemas.microsoft.com/office/drawing/2014/main" val="4051878879"/>
                    </a:ext>
                  </a:extLst>
                </a:gridCol>
                <a:gridCol w="1693772">
                  <a:extLst>
                    <a:ext uri="{9D8B030D-6E8A-4147-A177-3AD203B41FA5}">
                      <a16:colId xmlns:a16="http://schemas.microsoft.com/office/drawing/2014/main" val="2064067977"/>
                    </a:ext>
                  </a:extLst>
                </a:gridCol>
                <a:gridCol w="1599016">
                  <a:extLst>
                    <a:ext uri="{9D8B030D-6E8A-4147-A177-3AD203B41FA5}">
                      <a16:colId xmlns:a16="http://schemas.microsoft.com/office/drawing/2014/main" val="2248426680"/>
                    </a:ext>
                  </a:extLst>
                </a:gridCol>
              </a:tblGrid>
              <a:tr h="15691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Fprop compute-costs per microbatch for 3 split scenario (standard)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2216058972"/>
                  </a:ext>
                </a:extLst>
              </a:tr>
              <a:tr h="15691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scenario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8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16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2273117425"/>
                  </a:ext>
                </a:extLst>
              </a:tr>
              <a:tr h="15691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split1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234.11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123.44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58.4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29.243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14.698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7.7579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433978965"/>
                  </a:ext>
                </a:extLst>
              </a:tr>
              <a:tr h="15691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split2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205.129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99.719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49.0455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24.309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16.79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7.61803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2011951499"/>
                  </a:ext>
                </a:extLst>
              </a:tr>
              <a:tr h="15691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split3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134.307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64.458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32.263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18.54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16.857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9.9438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673725283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79D1361-996C-4F42-B7F9-793087D3A6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428903"/>
              </p:ext>
            </p:extLst>
          </p:nvPr>
        </p:nvGraphicFramePr>
        <p:xfrm>
          <a:off x="647350" y="33219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808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6484-B8DF-4813-97B9-B9C99F2C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split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9B0454-FE7A-41E3-895C-26524E0A9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144621"/>
              </p:ext>
            </p:extLst>
          </p:nvPr>
        </p:nvGraphicFramePr>
        <p:xfrm>
          <a:off x="419910" y="1690687"/>
          <a:ext cx="10786353" cy="838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869">
                  <a:extLst>
                    <a:ext uri="{9D8B030D-6E8A-4147-A177-3AD203B41FA5}">
                      <a16:colId xmlns:a16="http://schemas.microsoft.com/office/drawing/2014/main" val="904009663"/>
                    </a:ext>
                  </a:extLst>
                </a:gridCol>
                <a:gridCol w="1559999">
                  <a:extLst>
                    <a:ext uri="{9D8B030D-6E8A-4147-A177-3AD203B41FA5}">
                      <a16:colId xmlns:a16="http://schemas.microsoft.com/office/drawing/2014/main" val="3325070105"/>
                    </a:ext>
                  </a:extLst>
                </a:gridCol>
                <a:gridCol w="1450653">
                  <a:extLst>
                    <a:ext uri="{9D8B030D-6E8A-4147-A177-3AD203B41FA5}">
                      <a16:colId xmlns:a16="http://schemas.microsoft.com/office/drawing/2014/main" val="1428977420"/>
                    </a:ext>
                  </a:extLst>
                </a:gridCol>
                <a:gridCol w="1871029">
                  <a:extLst>
                    <a:ext uri="{9D8B030D-6E8A-4147-A177-3AD203B41FA5}">
                      <a16:colId xmlns:a16="http://schemas.microsoft.com/office/drawing/2014/main" val="859782586"/>
                    </a:ext>
                  </a:extLst>
                </a:gridCol>
                <a:gridCol w="1725233">
                  <a:extLst>
                    <a:ext uri="{9D8B030D-6E8A-4147-A177-3AD203B41FA5}">
                      <a16:colId xmlns:a16="http://schemas.microsoft.com/office/drawing/2014/main" val="629932056"/>
                    </a:ext>
                  </a:extLst>
                </a:gridCol>
                <a:gridCol w="1737383">
                  <a:extLst>
                    <a:ext uri="{9D8B030D-6E8A-4147-A177-3AD203B41FA5}">
                      <a16:colId xmlns:a16="http://schemas.microsoft.com/office/drawing/2014/main" val="4030056152"/>
                    </a:ext>
                  </a:extLst>
                </a:gridCol>
                <a:gridCol w="1640187">
                  <a:extLst>
                    <a:ext uri="{9D8B030D-6E8A-4147-A177-3AD203B41FA5}">
                      <a16:colId xmlns:a16="http://schemas.microsoft.com/office/drawing/2014/main" val="2296413733"/>
                    </a:ext>
                  </a:extLst>
                </a:gridCol>
              </a:tblGrid>
              <a:tr h="20962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 Fprop compute-costs per microbatch for 2 split scenario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1376560257"/>
                  </a:ext>
                </a:extLst>
              </a:tr>
              <a:tr h="20962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scenario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8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16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32 microbatch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1652576771"/>
                  </a:ext>
                </a:extLst>
              </a:tr>
              <a:tr h="20962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split1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301.809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157.644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78.56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39.76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18.8735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9.52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822115340"/>
                  </a:ext>
                </a:extLst>
              </a:tr>
              <a:tr h="20962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split2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271.298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137.6035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66.674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35.04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29.116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15.3948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8" marR="6538" marT="6538" marB="0" anchor="b"/>
                </a:tc>
                <a:extLst>
                  <a:ext uri="{0D108BD9-81ED-4DB2-BD59-A6C34878D82A}">
                    <a16:rowId xmlns:a16="http://schemas.microsoft.com/office/drawing/2014/main" val="553000479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C2C5FA4-641D-412C-B5C0-BEBC89DCB0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732340"/>
              </p:ext>
            </p:extLst>
          </p:nvPr>
        </p:nvGraphicFramePr>
        <p:xfrm>
          <a:off x="419909" y="3166352"/>
          <a:ext cx="4871937" cy="2903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CF3F506-16E2-4542-A1F4-669A3D4C0C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79148"/>
              </p:ext>
            </p:extLst>
          </p:nvPr>
        </p:nvGraphicFramePr>
        <p:xfrm>
          <a:off x="6227233" y="3250649"/>
          <a:ext cx="4726111" cy="2819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345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2116</Words>
  <Application>Microsoft Office PowerPoint</Application>
  <PresentationFormat>Widescreen</PresentationFormat>
  <Paragraphs>989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VGG16 performance analysis</vt:lpstr>
      <vt:lpstr>Non-data parallel tests</vt:lpstr>
      <vt:lpstr>Fprop + Bprop end to end times</vt:lpstr>
      <vt:lpstr>FProp times</vt:lpstr>
      <vt:lpstr>How layers were partitioned?</vt:lpstr>
      <vt:lpstr>Fprop layer-wise compute costs per micro-batch</vt:lpstr>
      <vt:lpstr>4 split</vt:lpstr>
      <vt:lpstr>3 split </vt:lpstr>
      <vt:lpstr>2 split</vt:lpstr>
      <vt:lpstr>Fprop communication</vt:lpstr>
      <vt:lpstr>4 split communication</vt:lpstr>
      <vt:lpstr>4 split communication </vt:lpstr>
      <vt:lpstr>3 split communication</vt:lpstr>
      <vt:lpstr>3 split communication</vt:lpstr>
      <vt:lpstr>2 split comm costs</vt:lpstr>
      <vt:lpstr>2 split communication</vt:lpstr>
      <vt:lpstr>Bprop end-to-end times</vt:lpstr>
      <vt:lpstr>Bprop split-wise costs</vt:lpstr>
      <vt:lpstr>4 split</vt:lpstr>
      <vt:lpstr>3 split</vt:lpstr>
      <vt:lpstr>2 split</vt:lpstr>
      <vt:lpstr>Bprop communication costs</vt:lpstr>
      <vt:lpstr>How to improve partitioning?</vt:lpstr>
      <vt:lpstr>How to improve partitioning</vt:lpstr>
      <vt:lpstr>How to improve partitioning?</vt:lpstr>
      <vt:lpstr>Taking communication into account</vt:lpstr>
      <vt:lpstr>Taking communication into account</vt:lpstr>
      <vt:lpstr>Taking communication into account</vt:lpstr>
      <vt:lpstr>FProp end-to-end times 2 split</vt:lpstr>
      <vt:lpstr>FProp end-to-end times 3 split</vt:lpstr>
      <vt:lpstr>FProp end-to-end times 4 split</vt:lpstr>
      <vt:lpstr>Performance for large number of microbatches</vt:lpstr>
      <vt:lpstr>PowerPoint Presentation</vt:lpstr>
      <vt:lpstr>PowerPoint Presentation</vt:lpstr>
      <vt:lpstr>Data parallel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VGG16 performance analysis</dc:title>
  <dc:creator>Aditya Shankar</dc:creator>
  <cp:lastModifiedBy>Aditya Shankar</cp:lastModifiedBy>
  <cp:revision>59</cp:revision>
  <dcterms:created xsi:type="dcterms:W3CDTF">2021-05-19T02:36:44Z</dcterms:created>
  <dcterms:modified xsi:type="dcterms:W3CDTF">2021-05-24T08:13:35Z</dcterms:modified>
</cp:coreProperties>
</file>