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ocuments\IISc%20Project\performance%20analysis%20T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 times (milliseconds) vs no. of gpus/splits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Sheet1!$B$203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Sheet1!$B$204:$B$207</c:f>
              <c:numCache>
                <c:formatCode>General</c:formatCode>
                <c:ptCount val="4"/>
                <c:pt idx="0">
                  <c:v>68.837999999999994</c:v>
                </c:pt>
                <c:pt idx="1">
                  <c:v>56.201000000000001</c:v>
                </c:pt>
                <c:pt idx="2">
                  <c:v>52.241</c:v>
                </c:pt>
                <c:pt idx="3">
                  <c:v>21.344999999999999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F-4F8E-889F-58DF7DED18B7}"/>
            </c:ext>
          </c:extLst>
        </c:ser>
        <c:ser>
          <c:idx val="1"/>
          <c:order val="1"/>
          <c:tx>
            <c:strRef>
              <c:f>Sheet1!$C$203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Sheet1!$C$204:$C$207</c:f>
              <c:numCache>
                <c:formatCode>General</c:formatCode>
                <c:ptCount val="4"/>
                <c:pt idx="0">
                  <c:v>55.67</c:v>
                </c:pt>
                <c:pt idx="1">
                  <c:v>46.249000000000002</c:v>
                </c:pt>
                <c:pt idx="2">
                  <c:v>43.978000000000002</c:v>
                </c:pt>
                <c:pt idx="3">
                  <c:v>30.472999999999999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F-4F8E-889F-58DF7DED18B7}"/>
            </c:ext>
          </c:extLst>
        </c:ser>
        <c:ser>
          <c:idx val="2"/>
          <c:order val="2"/>
          <c:tx>
            <c:strRef>
              <c:f>Sheet1!$D$203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Sheet1!$D$204:$D$207</c:f>
              <c:numCache>
                <c:formatCode>General</c:formatCode>
                <c:ptCount val="4"/>
                <c:pt idx="0">
                  <c:v>53.655000000000001</c:v>
                </c:pt>
                <c:pt idx="1">
                  <c:v>46.057000000000002</c:v>
                </c:pt>
                <c:pt idx="2">
                  <c:v>45.59</c:v>
                </c:pt>
                <c:pt idx="3">
                  <c:v>35.097000000000001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5F-4F8E-889F-58DF7DED18B7}"/>
            </c:ext>
          </c:extLst>
        </c:ser>
        <c:ser>
          <c:idx val="3"/>
          <c:order val="3"/>
          <c:tx>
            <c:strRef>
              <c:f>Sheet1!$E$203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Sheet1!$E$204:$E$207</c:f>
              <c:numCache>
                <c:formatCode>General</c:formatCode>
                <c:ptCount val="4"/>
                <c:pt idx="0">
                  <c:v>55.442999999999998</c:v>
                </c:pt>
                <c:pt idx="1">
                  <c:v>50.412999999999997</c:v>
                </c:pt>
                <c:pt idx="2">
                  <c:v>49.613999999999997</c:v>
                </c:pt>
                <c:pt idx="3">
                  <c:v>44.188000000000002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5F-4F8E-889F-58DF7DED18B7}"/>
            </c:ext>
          </c:extLst>
        </c:ser>
        <c:ser>
          <c:idx val="4"/>
          <c:order val="4"/>
          <c:tx>
            <c:strRef>
              <c:f>Sheet1!$F$203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Sheet1!$F$204:$F$207</c:f>
              <c:numCache>
                <c:formatCode>General</c:formatCode>
                <c:ptCount val="4"/>
                <c:pt idx="0">
                  <c:v>66.156000000000006</c:v>
                </c:pt>
                <c:pt idx="1">
                  <c:v>60.988999999999997</c:v>
                </c:pt>
                <c:pt idx="2">
                  <c:v>65.927000000000007</c:v>
                </c:pt>
                <c:pt idx="3">
                  <c:v>67.016000000000005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5F-4F8E-889F-58DF7DED18B7}"/>
            </c:ext>
          </c:extLst>
        </c:ser>
        <c:ser>
          <c:idx val="5"/>
          <c:order val="5"/>
          <c:tx>
            <c:strRef>
              <c:f>Sheet1!$G$203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Sheet1!$A$204:$A$207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Sheet1!$G$204:$G$207</c:f>
              <c:numCache>
                <c:formatCode>General</c:formatCode>
                <c:ptCount val="4"/>
                <c:pt idx="0">
                  <c:v>89.707999999999998</c:v>
                </c:pt>
                <c:pt idx="1">
                  <c:v>83.578999999999994</c:v>
                </c:pt>
                <c:pt idx="2">
                  <c:v>98.549000000000007</c:v>
                </c:pt>
                <c:pt idx="3">
                  <c:v>105.98099999999999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5F-4F8E-889F-58DF7DED18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14680"/>
        <c:axId val="106515000"/>
      </c:barChart>
      <c:catAx>
        <c:axId val="106514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5000"/>
        <c:crosses val="autoZero"/>
        <c:auto val="1"/>
        <c:lblAlgn val="ctr"/>
        <c:lblOffset val="100"/>
        <c:noMultiLvlLbl val="0"/>
      </c:catAx>
      <c:valAx>
        <c:axId val="10651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4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BProp layer-wise costs per micro-batch 2 split</a:t>
            </a:r>
            <a:endParaRPr lang="en-I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Sheet1!$A$474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Sheet1!$B$473:$G$473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Sheet1!$B$474:$G$474</c:f>
              <c:numCache>
                <c:formatCode>General</c:formatCode>
                <c:ptCount val="6"/>
                <c:pt idx="0">
                  <c:v>17.375</c:v>
                </c:pt>
                <c:pt idx="1">
                  <c:v>8.6295000000000002</c:v>
                </c:pt>
                <c:pt idx="2">
                  <c:v>4.5476999999999999</c:v>
                </c:pt>
                <c:pt idx="3">
                  <c:v>2.63</c:v>
                </c:pt>
                <c:pt idx="4">
                  <c:v>1.498</c:v>
                </c:pt>
                <c:pt idx="5">
                  <c:v>0.98428000000000004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39-4181-9302-0D6E382548B5}"/>
            </c:ext>
          </c:extLst>
        </c:ser>
        <c:ser>
          <c:idx val="1"/>
          <c:order val="1"/>
          <c:tx>
            <c:strRef>
              <c:f>Sheet1!$A$475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Sheet1!$B$473:$G$473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Sheet1!$B$475:$G$475</c:f>
              <c:numCache>
                <c:formatCode>General</c:formatCode>
                <c:ptCount val="6"/>
                <c:pt idx="0">
                  <c:v>9.4779999999999998</c:v>
                </c:pt>
                <c:pt idx="1">
                  <c:v>4.9960000000000004</c:v>
                </c:pt>
                <c:pt idx="2">
                  <c:v>2.8327499999999999</c:v>
                </c:pt>
                <c:pt idx="3">
                  <c:v>1.724</c:v>
                </c:pt>
                <c:pt idx="4">
                  <c:v>1.1379999999999999</c:v>
                </c:pt>
                <c:pt idx="5">
                  <c:v>0.8508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39-4181-9302-0D6E38254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85464"/>
        <c:axId val="322985784"/>
      </c:barChart>
      <c:catAx>
        <c:axId val="322985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5784"/>
        <c:crosses val="autoZero"/>
        <c:auto val="1"/>
        <c:lblAlgn val="ctr"/>
        <c:lblOffset val="100"/>
        <c:noMultiLvlLbl val="0"/>
      </c:catAx>
      <c:valAx>
        <c:axId val="32298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5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BProp pipeline efficiency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Sheet1!$B$284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Sheet1!$A$285:$A$288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Sheet1!$B$285:$B$288</c:f>
              <c:numCache>
                <c:formatCode>General</c:formatCode>
                <c:ptCount val="4"/>
                <c:pt idx="0">
                  <c:v>44.127000000000002</c:v>
                </c:pt>
                <c:pt idx="1">
                  <c:v>53</c:v>
                </c:pt>
                <c:pt idx="2">
                  <c:v>77.274000000000001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5E-412B-8508-0A7C32EDF082}"/>
            </c:ext>
          </c:extLst>
        </c:ser>
        <c:ser>
          <c:idx val="1"/>
          <c:order val="1"/>
          <c:tx>
            <c:strRef>
              <c:f>Sheet1!$C$284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Sheet1!$A$285:$A$288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Sheet1!$C$285:$C$288</c:f>
              <c:numCache>
                <c:formatCode>General</c:formatCode>
                <c:ptCount val="4"/>
                <c:pt idx="0">
                  <c:v>46.91</c:v>
                </c:pt>
                <c:pt idx="1">
                  <c:v>55.24</c:v>
                </c:pt>
                <c:pt idx="2">
                  <c:v>78.94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5E-412B-8508-0A7C32EDF082}"/>
            </c:ext>
          </c:extLst>
        </c:ser>
        <c:ser>
          <c:idx val="2"/>
          <c:order val="2"/>
          <c:tx>
            <c:strRef>
              <c:f>Sheet1!$D$284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Sheet1!$A$285:$A$288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Sheet1!$D$285:$D$288</c:f>
              <c:numCache>
                <c:formatCode>General</c:formatCode>
                <c:ptCount val="4"/>
                <c:pt idx="0">
                  <c:v>47.17</c:v>
                </c:pt>
                <c:pt idx="1">
                  <c:v>55.65</c:v>
                </c:pt>
                <c:pt idx="2">
                  <c:v>81.14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5E-412B-8508-0A7C32EDF082}"/>
            </c:ext>
          </c:extLst>
        </c:ser>
        <c:ser>
          <c:idx val="3"/>
          <c:order val="3"/>
          <c:tx>
            <c:strRef>
              <c:f>Sheet1!$E$284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Sheet1!$A$285:$A$288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Sheet1!$E$285:$E$288</c:f>
              <c:numCache>
                <c:formatCode>General</c:formatCode>
                <c:ptCount val="4"/>
                <c:pt idx="0">
                  <c:v>50.95</c:v>
                </c:pt>
                <c:pt idx="1">
                  <c:v>59.3</c:v>
                </c:pt>
                <c:pt idx="2">
                  <c:v>82.7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5E-412B-8508-0A7C32EDF082}"/>
            </c:ext>
          </c:extLst>
        </c:ser>
        <c:ser>
          <c:idx val="4"/>
          <c:order val="4"/>
          <c:tx>
            <c:strRef>
              <c:f>Sheet1!$F$284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Sheet1!$A$285:$A$288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Sheet1!$F$285:$F$288</c:f>
              <c:numCache>
                <c:formatCode>General</c:formatCode>
                <c:ptCount val="4"/>
                <c:pt idx="0">
                  <c:v>52.01</c:v>
                </c:pt>
                <c:pt idx="1">
                  <c:v>61.88</c:v>
                </c:pt>
                <c:pt idx="2">
                  <c:v>87.98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5E-412B-8508-0A7C32EDF082}"/>
            </c:ext>
          </c:extLst>
        </c:ser>
        <c:ser>
          <c:idx val="5"/>
          <c:order val="5"/>
          <c:tx>
            <c:strRef>
              <c:f>Sheet1!$G$284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Sheet1!$A$285:$A$288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Sheet1!$G$285:$G$288</c:f>
              <c:numCache>
                <c:formatCode>General</c:formatCode>
                <c:ptCount val="4"/>
                <c:pt idx="0">
                  <c:v>58.51</c:v>
                </c:pt>
                <c:pt idx="1">
                  <c:v>69.36</c:v>
                </c:pt>
                <c:pt idx="2">
                  <c:v>93.21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5E-412B-8508-0A7C32EDF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78744"/>
        <c:axId val="322979384"/>
      </c:barChart>
      <c:catAx>
        <c:axId val="322978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9384"/>
        <c:crosses val="autoZero"/>
        <c:auto val="1"/>
        <c:lblAlgn val="ctr"/>
        <c:lblOffset val="100"/>
        <c:noMultiLvlLbl val="0"/>
      </c:catAx>
      <c:valAx>
        <c:axId val="32297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8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end-to-end times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Sheet1!$B$305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Sheet1!$B$306:$B$309</c:f>
              <c:numCache>
                <c:formatCode>General</c:formatCode>
                <c:ptCount val="4"/>
                <c:pt idx="0">
                  <c:v>45.661000000000001</c:v>
                </c:pt>
                <c:pt idx="1">
                  <c:v>44.293999999999997</c:v>
                </c:pt>
                <c:pt idx="2">
                  <c:v>43.064</c:v>
                </c:pt>
                <c:pt idx="3">
                  <c:v>63.241999999999997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4A-42CC-A7A7-24C37B5A88B4}"/>
            </c:ext>
          </c:extLst>
        </c:ser>
        <c:ser>
          <c:idx val="1"/>
          <c:order val="1"/>
          <c:tx>
            <c:strRef>
              <c:f>Sheet1!$C$305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Sheet1!$C$306:$C$309</c:f>
              <c:numCache>
                <c:formatCode>General</c:formatCode>
                <c:ptCount val="4"/>
                <c:pt idx="0">
                  <c:v>64.897999999999996</c:v>
                </c:pt>
                <c:pt idx="1">
                  <c:v>62.347999999999999</c:v>
                </c:pt>
                <c:pt idx="2">
                  <c:v>60.603000000000002</c:v>
                </c:pt>
                <c:pt idx="3">
                  <c:v>57.984000000000002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4A-42CC-A7A7-24C37B5A88B4}"/>
            </c:ext>
          </c:extLst>
        </c:ser>
        <c:ser>
          <c:idx val="2"/>
          <c:order val="2"/>
          <c:tx>
            <c:strRef>
              <c:f>Sheet1!$D$305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Sheet1!$D$306:$D$309</c:f>
              <c:numCache>
                <c:formatCode>General</c:formatCode>
                <c:ptCount val="4"/>
                <c:pt idx="0">
                  <c:v>70.917000000000002</c:v>
                </c:pt>
                <c:pt idx="1">
                  <c:v>69.933000000000007</c:v>
                </c:pt>
                <c:pt idx="2">
                  <c:v>68.015000000000001</c:v>
                </c:pt>
                <c:pt idx="3">
                  <c:v>60.771999999999998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4A-42CC-A7A7-24C37B5A88B4}"/>
            </c:ext>
          </c:extLst>
        </c:ser>
        <c:ser>
          <c:idx val="3"/>
          <c:order val="3"/>
          <c:tx>
            <c:strRef>
              <c:f>Sheet1!$E$305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Sheet1!$E$306:$E$309</c:f>
              <c:numCache>
                <c:formatCode>General</c:formatCode>
                <c:ptCount val="4"/>
                <c:pt idx="0">
                  <c:v>84.153000000000006</c:v>
                </c:pt>
                <c:pt idx="1">
                  <c:v>85.843000000000004</c:v>
                </c:pt>
                <c:pt idx="2">
                  <c:v>81.254000000000005</c:v>
                </c:pt>
                <c:pt idx="3">
                  <c:v>69.114999999999995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4A-42CC-A7A7-24C37B5A88B4}"/>
            </c:ext>
          </c:extLst>
        </c:ser>
        <c:ser>
          <c:idx val="4"/>
          <c:order val="4"/>
          <c:tx>
            <c:strRef>
              <c:f>Sheet1!$F$305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Sheet1!$F$306:$F$309</c:f>
              <c:numCache>
                <c:formatCode>General</c:formatCode>
                <c:ptCount val="4"/>
                <c:pt idx="0">
                  <c:v>101.27</c:v>
                </c:pt>
                <c:pt idx="1">
                  <c:v>104.29300000000001</c:v>
                </c:pt>
                <c:pt idx="2">
                  <c:v>103.301</c:v>
                </c:pt>
                <c:pt idx="3">
                  <c:v>84.944000000000003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4A-42CC-A7A7-24C37B5A88B4}"/>
            </c:ext>
          </c:extLst>
        </c:ser>
        <c:ser>
          <c:idx val="5"/>
          <c:order val="5"/>
          <c:tx>
            <c:strRef>
              <c:f>Sheet1!$G$305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Sheet1!$A$306:$A$309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Sheet1!$G$306:$G$309</c:f>
              <c:numCache>
                <c:formatCode>General</c:formatCode>
                <c:ptCount val="4"/>
                <c:pt idx="0">
                  <c:v>149.624</c:v>
                </c:pt>
                <c:pt idx="1">
                  <c:v>137.696</c:v>
                </c:pt>
                <c:pt idx="2">
                  <c:v>132.041</c:v>
                </c:pt>
                <c:pt idx="3">
                  <c:v>118.95099999999999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4A-42CC-A7A7-24C37B5A88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90904"/>
        <c:axId val="322988984"/>
      </c:barChart>
      <c:catAx>
        <c:axId val="322990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8984"/>
        <c:crosses val="autoZero"/>
        <c:auto val="1"/>
        <c:lblAlgn val="ctr"/>
        <c:lblOffset val="100"/>
        <c:noMultiLvlLbl val="0"/>
      </c:catAx>
      <c:valAx>
        <c:axId val="322988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90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FProp</a:t>
            </a:r>
            <a:r>
              <a:rPr lang="en-IN" baseline="0"/>
              <a:t> times (ms)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Sheet1!$B$321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Sheet1!$A$322:$A$325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Sheet1!$B$322:$B$325</c:f>
              <c:numCache>
                <c:formatCode>General</c:formatCode>
                <c:ptCount val="4"/>
                <c:pt idx="0">
                  <c:v>12.378</c:v>
                </c:pt>
                <c:pt idx="1">
                  <c:v>12.222</c:v>
                </c:pt>
                <c:pt idx="2">
                  <c:v>12.391</c:v>
                </c:pt>
                <c:pt idx="3">
                  <c:v>20.178000000000001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DF-44DC-A87E-B50C3B2F0A15}"/>
            </c:ext>
          </c:extLst>
        </c:ser>
        <c:ser>
          <c:idx val="1"/>
          <c:order val="1"/>
          <c:tx>
            <c:strRef>
              <c:f>Sheet1!$C$321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Sheet1!$A$322:$A$325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Sheet1!$C$322:$C$325</c:f>
              <c:numCache>
                <c:formatCode>General</c:formatCode>
                <c:ptCount val="4"/>
                <c:pt idx="0">
                  <c:v>12.416</c:v>
                </c:pt>
                <c:pt idx="1">
                  <c:v>12.956</c:v>
                </c:pt>
                <c:pt idx="2">
                  <c:v>12.957000000000001</c:v>
                </c:pt>
                <c:pt idx="3">
                  <c:v>18.545000000000002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DF-44DC-A87E-B50C3B2F0A15}"/>
            </c:ext>
          </c:extLst>
        </c:ser>
        <c:ser>
          <c:idx val="2"/>
          <c:order val="2"/>
          <c:tx>
            <c:strRef>
              <c:f>Sheet1!$D$321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Sheet1!$A$322:$A$325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Sheet1!$D$322:$D$325</c:f>
              <c:numCache>
                <c:formatCode>General</c:formatCode>
                <c:ptCount val="4"/>
                <c:pt idx="0">
                  <c:v>14.63</c:v>
                </c:pt>
                <c:pt idx="1">
                  <c:v>14.760999999999999</c:v>
                </c:pt>
                <c:pt idx="2">
                  <c:v>15.677</c:v>
                </c:pt>
                <c:pt idx="3">
                  <c:v>18.907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DF-44DC-A87E-B50C3B2F0A15}"/>
            </c:ext>
          </c:extLst>
        </c:ser>
        <c:ser>
          <c:idx val="3"/>
          <c:order val="3"/>
          <c:tx>
            <c:strRef>
              <c:f>Sheet1!$E$321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Sheet1!$A$322:$A$325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Sheet1!$E$322:$E$325</c:f>
              <c:numCache>
                <c:formatCode>General</c:formatCode>
                <c:ptCount val="4"/>
                <c:pt idx="0">
                  <c:v>18.771000000000001</c:v>
                </c:pt>
                <c:pt idx="1">
                  <c:v>18.928999999999998</c:v>
                </c:pt>
                <c:pt idx="2">
                  <c:v>18.759</c:v>
                </c:pt>
                <c:pt idx="3">
                  <c:v>21.506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DF-44DC-A87E-B50C3B2F0A15}"/>
            </c:ext>
          </c:extLst>
        </c:ser>
        <c:ser>
          <c:idx val="4"/>
          <c:order val="4"/>
          <c:tx>
            <c:strRef>
              <c:f>Sheet1!$F$321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Sheet1!$A$322:$A$325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Sheet1!$F$322:$F$325</c:f>
              <c:numCache>
                <c:formatCode>General</c:formatCode>
                <c:ptCount val="4"/>
                <c:pt idx="0">
                  <c:v>22.527999999999999</c:v>
                </c:pt>
                <c:pt idx="1">
                  <c:v>24.805</c:v>
                </c:pt>
                <c:pt idx="2">
                  <c:v>24.222999999999999</c:v>
                </c:pt>
                <c:pt idx="3">
                  <c:v>26.332999999999998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DF-44DC-A87E-B50C3B2F0A15}"/>
            </c:ext>
          </c:extLst>
        </c:ser>
        <c:ser>
          <c:idx val="5"/>
          <c:order val="5"/>
          <c:tx>
            <c:strRef>
              <c:f>Sheet1!$G$321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Sheet1!$A$322:$A$325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Sheet1!$G$322:$G$325</c:f>
              <c:numCache>
                <c:formatCode>General</c:formatCode>
                <c:ptCount val="4"/>
                <c:pt idx="0">
                  <c:v>36.999000000000002</c:v>
                </c:pt>
                <c:pt idx="1">
                  <c:v>33.654000000000003</c:v>
                </c:pt>
                <c:pt idx="2">
                  <c:v>33.645000000000003</c:v>
                </c:pt>
                <c:pt idx="3">
                  <c:v>38.838000000000001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DF-44DC-A87E-B50C3B2F0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74264"/>
        <c:axId val="322972664"/>
      </c:barChart>
      <c:catAx>
        <c:axId val="32297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2664"/>
        <c:crosses val="autoZero"/>
        <c:auto val="1"/>
        <c:lblAlgn val="ctr"/>
        <c:lblOffset val="100"/>
        <c:noMultiLvlLbl val="0"/>
      </c:catAx>
      <c:valAx>
        <c:axId val="322972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4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BProp</a:t>
            </a:r>
            <a:r>
              <a:rPr lang="en-IN" baseline="0"/>
              <a:t> end-to-end times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Sheet1!$B$330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Sheet1!$A$331:$A$334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Sheet1!$B$331:$B$334</c:f>
              <c:numCache>
                <c:formatCode>General</c:formatCode>
                <c:ptCount val="4"/>
                <c:pt idx="0">
                  <c:v>27.891999999999999</c:v>
                </c:pt>
                <c:pt idx="1">
                  <c:v>27.905999999999999</c:v>
                </c:pt>
                <c:pt idx="2">
                  <c:v>28.603999999999999</c:v>
                </c:pt>
                <c:pt idx="3">
                  <c:v>42.101999999999997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F-4C02-BC64-A0D023BB5587}"/>
            </c:ext>
          </c:extLst>
        </c:ser>
        <c:ser>
          <c:idx val="1"/>
          <c:order val="1"/>
          <c:tx>
            <c:strRef>
              <c:f>Sheet1!$C$330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Sheet1!$A$331:$A$334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Sheet1!$C$331:$C$334</c:f>
              <c:numCache>
                <c:formatCode>General</c:formatCode>
                <c:ptCount val="4"/>
                <c:pt idx="0">
                  <c:v>43.677</c:v>
                </c:pt>
                <c:pt idx="1">
                  <c:v>43.527999999999999</c:v>
                </c:pt>
                <c:pt idx="2">
                  <c:v>43.421999999999997</c:v>
                </c:pt>
                <c:pt idx="3">
                  <c:v>37.51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2F-4C02-BC64-A0D023BB5587}"/>
            </c:ext>
          </c:extLst>
        </c:ser>
        <c:ser>
          <c:idx val="2"/>
          <c:order val="2"/>
          <c:tx>
            <c:strRef>
              <c:f>Sheet1!$D$330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Sheet1!$A$331:$A$334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Sheet1!$D$331:$D$334</c:f>
              <c:numCache>
                <c:formatCode>General</c:formatCode>
                <c:ptCount val="4"/>
                <c:pt idx="0">
                  <c:v>48.317</c:v>
                </c:pt>
                <c:pt idx="1">
                  <c:v>48.93</c:v>
                </c:pt>
                <c:pt idx="2">
                  <c:v>47.994999999999997</c:v>
                </c:pt>
                <c:pt idx="3">
                  <c:v>39.17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2F-4C02-BC64-A0D023BB5587}"/>
            </c:ext>
          </c:extLst>
        </c:ser>
        <c:ser>
          <c:idx val="3"/>
          <c:order val="3"/>
          <c:tx>
            <c:strRef>
              <c:f>Sheet1!$E$330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Sheet1!$A$331:$A$334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Sheet1!$E$331:$E$334</c:f>
              <c:numCache>
                <c:formatCode>General</c:formatCode>
                <c:ptCount val="4"/>
                <c:pt idx="0">
                  <c:v>57.026000000000003</c:v>
                </c:pt>
                <c:pt idx="1">
                  <c:v>57.01</c:v>
                </c:pt>
                <c:pt idx="2">
                  <c:v>58.293999999999997</c:v>
                </c:pt>
                <c:pt idx="3">
                  <c:v>44.81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2F-4C02-BC64-A0D023BB5587}"/>
            </c:ext>
          </c:extLst>
        </c:ser>
        <c:ser>
          <c:idx val="4"/>
          <c:order val="4"/>
          <c:tx>
            <c:strRef>
              <c:f>Sheet1!$F$330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Sheet1!$A$331:$A$334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Sheet1!$F$331:$F$334</c:f>
              <c:numCache>
                <c:formatCode>General</c:formatCode>
                <c:ptCount val="4"/>
                <c:pt idx="0">
                  <c:v>69.188000000000002</c:v>
                </c:pt>
                <c:pt idx="1">
                  <c:v>72.789000000000001</c:v>
                </c:pt>
                <c:pt idx="2">
                  <c:v>75.259</c:v>
                </c:pt>
                <c:pt idx="3">
                  <c:v>56.103999999999999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2F-4C02-BC64-A0D023BB5587}"/>
            </c:ext>
          </c:extLst>
        </c:ser>
        <c:ser>
          <c:idx val="5"/>
          <c:order val="5"/>
          <c:tx>
            <c:strRef>
              <c:f>Sheet1!$G$330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Sheet1!$A$331:$A$334</c:f>
              <c:strCache>
                <c:ptCount val="4"/>
                <c:pt idx="0">
                  <c:v>4 gpus</c:v>
                </c:pt>
                <c:pt idx="1">
                  <c:v>3 gpus</c:v>
                </c:pt>
                <c:pt idx="2">
                  <c:v>2 gpus</c:v>
                </c:pt>
                <c:pt idx="3">
                  <c:v>2-2 d+p</c:v>
                </c:pt>
              </c:strCache>
            </c:strRef>
          </c:cat>
          <c:val>
            <c:numRef>
              <c:f>Sheet1!$G$331:$G$334</c:f>
              <c:numCache>
                <c:formatCode>General</c:formatCode>
                <c:ptCount val="4"/>
                <c:pt idx="0">
                  <c:v>107.745</c:v>
                </c:pt>
                <c:pt idx="1">
                  <c:v>97.275000000000006</c:v>
                </c:pt>
                <c:pt idx="2">
                  <c:v>95.405000000000001</c:v>
                </c:pt>
                <c:pt idx="3">
                  <c:v>78.263000000000005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2F-4C02-BC64-A0D023BB5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91224"/>
        <c:axId val="322996024"/>
      </c:barChart>
      <c:catAx>
        <c:axId val="322991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96024"/>
        <c:crosses val="autoZero"/>
        <c:auto val="1"/>
        <c:lblAlgn val="ctr"/>
        <c:lblOffset val="100"/>
        <c:noMultiLvlLbl val="0"/>
      </c:catAx>
      <c:valAx>
        <c:axId val="322996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91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FProp end-to-end times</a:t>
            </a:r>
            <a:r>
              <a:rPr lang="en-IN" baseline="0"/>
              <a:t> (milliseconds)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Sheet1!$B$218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Sheet1!$B$219:$B$222</c:f>
              <c:numCache>
                <c:formatCode>General</c:formatCode>
                <c:ptCount val="4"/>
                <c:pt idx="0">
                  <c:v>24.995000000000001</c:v>
                </c:pt>
                <c:pt idx="1">
                  <c:v>18.324000000000002</c:v>
                </c:pt>
                <c:pt idx="2">
                  <c:v>19.536000000000001</c:v>
                </c:pt>
                <c:pt idx="3">
                  <c:v>6.4710000000000001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4-47D3-B5E7-B3F63B2307CC}"/>
            </c:ext>
          </c:extLst>
        </c:ser>
        <c:ser>
          <c:idx val="1"/>
          <c:order val="1"/>
          <c:tx>
            <c:strRef>
              <c:f>Sheet1!$C$218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Sheet1!$C$219:$C$222</c:f>
              <c:numCache>
                <c:formatCode>General</c:formatCode>
                <c:ptCount val="4"/>
                <c:pt idx="0">
                  <c:v>20.513000000000002</c:v>
                </c:pt>
                <c:pt idx="1">
                  <c:v>15.526</c:v>
                </c:pt>
                <c:pt idx="2">
                  <c:v>18.177</c:v>
                </c:pt>
                <c:pt idx="3">
                  <c:v>7.0279999999999996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E4-47D3-B5E7-B3F63B2307CC}"/>
            </c:ext>
          </c:extLst>
        </c:ser>
        <c:ser>
          <c:idx val="2"/>
          <c:order val="2"/>
          <c:tx>
            <c:strRef>
              <c:f>Sheet1!$D$218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Sheet1!$D$219:$D$222</c:f>
              <c:numCache>
                <c:formatCode>General</c:formatCode>
                <c:ptCount val="4"/>
                <c:pt idx="0">
                  <c:v>19.754999999999999</c:v>
                </c:pt>
                <c:pt idx="1">
                  <c:v>15.286</c:v>
                </c:pt>
                <c:pt idx="2">
                  <c:v>18.050999999999998</c:v>
                </c:pt>
                <c:pt idx="3">
                  <c:v>8.3539999999999992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E4-47D3-B5E7-B3F63B2307CC}"/>
            </c:ext>
          </c:extLst>
        </c:ser>
        <c:ser>
          <c:idx val="3"/>
          <c:order val="3"/>
          <c:tx>
            <c:strRef>
              <c:f>Sheet1!$E$218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Sheet1!$E$219:$E$222</c:f>
              <c:numCache>
                <c:formatCode>General</c:formatCode>
                <c:ptCount val="4"/>
                <c:pt idx="0">
                  <c:v>21.504000000000001</c:v>
                </c:pt>
                <c:pt idx="1">
                  <c:v>15.75</c:v>
                </c:pt>
                <c:pt idx="2">
                  <c:v>20.693999999999999</c:v>
                </c:pt>
                <c:pt idx="3">
                  <c:v>11.073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E4-47D3-B5E7-B3F63B2307CC}"/>
            </c:ext>
          </c:extLst>
        </c:ser>
        <c:ser>
          <c:idx val="4"/>
          <c:order val="4"/>
          <c:tx>
            <c:strRef>
              <c:f>Sheet1!$F$218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Sheet1!$F$219:$F$222</c:f>
              <c:numCache>
                <c:formatCode>General</c:formatCode>
                <c:ptCount val="4"/>
                <c:pt idx="0">
                  <c:v>24.742999999999999</c:v>
                </c:pt>
                <c:pt idx="1">
                  <c:v>19.457999999999998</c:v>
                </c:pt>
                <c:pt idx="2">
                  <c:v>28.256</c:v>
                </c:pt>
                <c:pt idx="3">
                  <c:v>16.620999999999999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E4-47D3-B5E7-B3F63B2307CC}"/>
            </c:ext>
          </c:extLst>
        </c:ser>
        <c:ser>
          <c:idx val="5"/>
          <c:order val="5"/>
          <c:tx>
            <c:strRef>
              <c:f>Sheet1!$G$218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Sheet1!$A$219:$A$222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Sheet1!$G$219:$G$222</c:f>
              <c:numCache>
                <c:formatCode>General</c:formatCode>
                <c:ptCount val="4"/>
                <c:pt idx="0">
                  <c:v>34.865000000000002</c:v>
                </c:pt>
                <c:pt idx="1">
                  <c:v>28.872</c:v>
                </c:pt>
                <c:pt idx="2">
                  <c:v>41.911000000000001</c:v>
                </c:pt>
                <c:pt idx="3">
                  <c:v>28.954000000000001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3E4-47D3-B5E7-B3F63B230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18840"/>
        <c:axId val="106519160"/>
      </c:barChart>
      <c:catAx>
        <c:axId val="10651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9160"/>
        <c:crosses val="autoZero"/>
        <c:auto val="1"/>
        <c:lblAlgn val="ctr"/>
        <c:lblOffset val="100"/>
        <c:noMultiLvlLbl val="0"/>
      </c:catAx>
      <c:valAx>
        <c:axId val="106519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Layer-wise compute times (ms) per microbatch for 4 split scenario </a:t>
            </a:r>
            <a:endParaRPr lang="en-IN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Sheet1!$A$395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Sheet1!$B$395:$G$395</c:f>
              <c:numCache>
                <c:formatCode>General</c:formatCode>
                <c:ptCount val="6"/>
                <c:pt idx="0">
                  <c:v>1.77</c:v>
                </c:pt>
                <c:pt idx="1">
                  <c:v>1.2</c:v>
                </c:pt>
                <c:pt idx="2">
                  <c:v>0.50849999999999995</c:v>
                </c:pt>
                <c:pt idx="3">
                  <c:v>0.31759999999999999</c:v>
                </c:pt>
                <c:pt idx="4">
                  <c:v>0.19600000000000001</c:v>
                </c:pt>
                <c:pt idx="5">
                  <c:v>0.13900000000000001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24-4607-992C-E7D4C76243F5}"/>
            </c:ext>
          </c:extLst>
        </c:ser>
        <c:ser>
          <c:idx val="1"/>
          <c:order val="1"/>
          <c:tx>
            <c:strRef>
              <c:f>Sheet1!$A$396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Sheet1!$B$396:$G$396</c:f>
              <c:numCache>
                <c:formatCode>General</c:formatCode>
                <c:ptCount val="6"/>
                <c:pt idx="0">
                  <c:v>5.9530000000000003</c:v>
                </c:pt>
                <c:pt idx="1">
                  <c:v>3.0230000000000001</c:v>
                </c:pt>
                <c:pt idx="2">
                  <c:v>1.5727500000000001</c:v>
                </c:pt>
                <c:pt idx="3">
                  <c:v>0.86280000000000001</c:v>
                </c:pt>
                <c:pt idx="4">
                  <c:v>0.496</c:v>
                </c:pt>
                <c:pt idx="5">
                  <c:v>0.32600000000000001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24-4607-992C-E7D4C76243F5}"/>
            </c:ext>
          </c:extLst>
        </c:ser>
        <c:ser>
          <c:idx val="2"/>
          <c:order val="2"/>
          <c:tx>
            <c:strRef>
              <c:f>Sheet1!$A$397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Sheet1!$B$397:$G$397</c:f>
              <c:numCache>
                <c:formatCode>General</c:formatCode>
                <c:ptCount val="6"/>
                <c:pt idx="0">
                  <c:v>2.5630000000000002</c:v>
                </c:pt>
                <c:pt idx="1">
                  <c:v>1.6105</c:v>
                </c:pt>
                <c:pt idx="2">
                  <c:v>0.86724999999999997</c:v>
                </c:pt>
                <c:pt idx="3">
                  <c:v>0.53</c:v>
                </c:pt>
                <c:pt idx="4">
                  <c:v>0.27400000000000002</c:v>
                </c:pt>
                <c:pt idx="5">
                  <c:v>0.1847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24-4607-992C-E7D4C76243F5}"/>
            </c:ext>
          </c:extLst>
        </c:ser>
        <c:ser>
          <c:idx val="3"/>
          <c:order val="3"/>
          <c:tx>
            <c:strRef>
              <c:f>Sheet1!$A$398</c:f>
              <c:strCache>
                <c:ptCount val="1"/>
                <c:pt idx="0">
                  <c:v>split4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Sheet1!$B$393:$G$394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Sheet1!$B$398:$G$398</c:f>
              <c:numCache>
                <c:formatCode>General</c:formatCode>
                <c:ptCount val="6"/>
                <c:pt idx="0">
                  <c:v>0.54200000000000004</c:v>
                </c:pt>
                <c:pt idx="1">
                  <c:v>0.28249999999999997</c:v>
                </c:pt>
                <c:pt idx="2">
                  <c:v>0.23899999999999999</c:v>
                </c:pt>
                <c:pt idx="3">
                  <c:v>0.17824999999999999</c:v>
                </c:pt>
                <c:pt idx="4">
                  <c:v>0.14050000000000001</c:v>
                </c:pt>
                <c:pt idx="5">
                  <c:v>0.1212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24-4607-992C-E7D4C7624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74232"/>
        <c:axId val="254474552"/>
      </c:barChart>
      <c:catAx>
        <c:axId val="254474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4552"/>
        <c:crosses val="autoZero"/>
        <c:auto val="1"/>
        <c:lblAlgn val="ctr"/>
        <c:lblOffset val="100"/>
        <c:noMultiLvlLbl val="0"/>
      </c:catAx>
      <c:valAx>
        <c:axId val="254474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4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Layer-wise compute times (ms) per</a:t>
            </a:r>
            <a:r>
              <a:rPr lang="en-IN" baseline="0"/>
              <a:t> microbatch for 3 split scenario 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Sheet1!$A$349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Sheet1!$B$348:$G$348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Sheet1!$B$349:$G$349</c:f>
              <c:numCache>
                <c:formatCode>General</c:formatCode>
                <c:ptCount val="6"/>
                <c:pt idx="0">
                  <c:v>1.63</c:v>
                </c:pt>
                <c:pt idx="1">
                  <c:v>0.86399999999999999</c:v>
                </c:pt>
                <c:pt idx="2">
                  <c:v>0.47025</c:v>
                </c:pt>
                <c:pt idx="3">
                  <c:v>0.27100000000000002</c:v>
                </c:pt>
                <c:pt idx="4">
                  <c:v>0.18260000000000001</c:v>
                </c:pt>
                <c:pt idx="5">
                  <c:v>0.1183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A-4B1C-A113-CB5071E7E0BA}"/>
            </c:ext>
          </c:extLst>
        </c:ser>
        <c:ser>
          <c:idx val="1"/>
          <c:order val="1"/>
          <c:tx>
            <c:strRef>
              <c:f>Sheet1!$A$350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Sheet1!$B$348:$G$348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Sheet1!$B$350:$G$350</c:f>
              <c:numCache>
                <c:formatCode>General</c:formatCode>
                <c:ptCount val="6"/>
                <c:pt idx="0">
                  <c:v>6.4130000000000003</c:v>
                </c:pt>
                <c:pt idx="1">
                  <c:v>3.24</c:v>
                </c:pt>
                <c:pt idx="2">
                  <c:v>1.6795</c:v>
                </c:pt>
                <c:pt idx="3">
                  <c:v>0.91149999999999998</c:v>
                </c:pt>
                <c:pt idx="4">
                  <c:v>0.54</c:v>
                </c:pt>
                <c:pt idx="5">
                  <c:v>0.34350000000000003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A-4B1C-A113-CB5071E7E0BA}"/>
            </c:ext>
          </c:extLst>
        </c:ser>
        <c:ser>
          <c:idx val="2"/>
          <c:order val="2"/>
          <c:tx>
            <c:strRef>
              <c:f>Sheet1!$A$351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Sheet1!$B$348:$G$348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Sheet1!$B$351:$G$351</c:f>
              <c:numCache>
                <c:formatCode>General</c:formatCode>
                <c:ptCount val="6"/>
                <c:pt idx="0">
                  <c:v>2.5529999999999999</c:v>
                </c:pt>
                <c:pt idx="1">
                  <c:v>1.3005</c:v>
                </c:pt>
                <c:pt idx="2">
                  <c:v>0.58399999999999996</c:v>
                </c:pt>
                <c:pt idx="3">
                  <c:v>0.52925</c:v>
                </c:pt>
                <c:pt idx="4">
                  <c:v>0.30599999999999999</c:v>
                </c:pt>
                <c:pt idx="5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A-4B1C-A113-CB5071E7E0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70072"/>
        <c:axId val="254470712"/>
      </c:barChart>
      <c:catAx>
        <c:axId val="25447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0712"/>
        <c:crosses val="autoZero"/>
        <c:auto val="1"/>
        <c:lblAlgn val="ctr"/>
        <c:lblOffset val="100"/>
        <c:noMultiLvlLbl val="0"/>
      </c:catAx>
      <c:valAx>
        <c:axId val="254470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7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Layer-wise compute times (ms) per microbatch for 2 split scenario 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Sheet1!$A$372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Sheet1!$B$370:$G$371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Sheet1!$B$372:$G$372</c:f>
              <c:numCache>
                <c:formatCode>General</c:formatCode>
                <c:ptCount val="6"/>
                <c:pt idx="0">
                  <c:v>4.3170000000000002</c:v>
                </c:pt>
                <c:pt idx="1">
                  <c:v>2.2025000000000001</c:v>
                </c:pt>
                <c:pt idx="2">
                  <c:v>1.1619999999999999</c:v>
                </c:pt>
                <c:pt idx="3">
                  <c:v>0.62729999999999997</c:v>
                </c:pt>
                <c:pt idx="4">
                  <c:v>0.44800000000000001</c:v>
                </c:pt>
                <c:pt idx="5">
                  <c:v>0.28100000000000003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3-49D7-975F-9E4B8432EE1E}"/>
            </c:ext>
          </c:extLst>
        </c:ser>
        <c:ser>
          <c:idx val="1"/>
          <c:order val="1"/>
          <c:tx>
            <c:strRef>
              <c:f>Sheet1!$A$373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Sheet1!$B$370:$G$371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Sheet1!$B$373:$G$373</c:f>
              <c:numCache>
                <c:formatCode>General</c:formatCode>
                <c:ptCount val="6"/>
                <c:pt idx="0">
                  <c:v>3.601</c:v>
                </c:pt>
                <c:pt idx="1">
                  <c:v>1.8875</c:v>
                </c:pt>
                <c:pt idx="2">
                  <c:v>1.1072</c:v>
                </c:pt>
                <c:pt idx="3">
                  <c:v>0.67300000000000004</c:v>
                </c:pt>
                <c:pt idx="4">
                  <c:v>0.378</c:v>
                </c:pt>
                <c:pt idx="5">
                  <c:v>0.28177999999999997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B3-49D7-975F-9E4B8432EE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13400"/>
        <c:axId val="106521720"/>
      </c:barChart>
      <c:catAx>
        <c:axId val="106513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21720"/>
        <c:crosses val="autoZero"/>
        <c:auto val="1"/>
        <c:lblAlgn val="ctr"/>
        <c:lblOffset val="100"/>
        <c:noMultiLvlLbl val="0"/>
      </c:catAx>
      <c:valAx>
        <c:axId val="10652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3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FProp pipeline efficiency %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Sheet1!$B$245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Sheet1!$A$246:$A$249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Sheet1!$B$246:$B$249</c:f>
              <c:numCache>
                <c:formatCode>General</c:formatCode>
                <c:ptCount val="4"/>
                <c:pt idx="0">
                  <c:v>45.47</c:v>
                </c:pt>
                <c:pt idx="1">
                  <c:v>55.07</c:v>
                </c:pt>
                <c:pt idx="2">
                  <c:v>91.7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F-486B-8C77-4FD50F891F97}"/>
            </c:ext>
          </c:extLst>
        </c:ser>
        <c:ser>
          <c:idx val="1"/>
          <c:order val="1"/>
          <c:tx>
            <c:strRef>
              <c:f>Sheet1!$C$245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Sheet1!$A$246:$A$249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Sheet1!$C$246:$C$249</c:f>
              <c:numCache>
                <c:formatCode>General</c:formatCode>
                <c:ptCount val="4"/>
                <c:pt idx="0">
                  <c:v>50.57</c:v>
                </c:pt>
                <c:pt idx="1">
                  <c:v>55.6</c:v>
                </c:pt>
                <c:pt idx="2">
                  <c:v>92.84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2F-486B-8C77-4FD50F891F97}"/>
            </c:ext>
          </c:extLst>
        </c:ser>
        <c:ser>
          <c:idx val="2"/>
          <c:order val="2"/>
          <c:tx>
            <c:strRef>
              <c:f>Sheet1!$D$245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Sheet1!$A$246:$A$249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Sheet1!$D$246:$D$249</c:f>
              <c:numCache>
                <c:formatCode>General</c:formatCode>
                <c:ptCount val="4"/>
                <c:pt idx="0">
                  <c:v>50.66</c:v>
                </c:pt>
                <c:pt idx="1">
                  <c:v>54.257199999999997</c:v>
                </c:pt>
                <c:pt idx="2">
                  <c:v>96.12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2F-486B-8C77-4FD50F891F97}"/>
            </c:ext>
          </c:extLst>
        </c:ser>
        <c:ser>
          <c:idx val="3"/>
          <c:order val="3"/>
          <c:tx>
            <c:strRef>
              <c:f>Sheet1!$E$245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Sheet1!$A$246:$A$249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Sheet1!$E$246:$E$249</c:f>
              <c:numCache>
                <c:formatCode>General</c:formatCode>
                <c:ptCount val="4"/>
                <c:pt idx="0">
                  <c:v>54.72</c:v>
                </c:pt>
                <c:pt idx="1">
                  <c:v>62.59</c:v>
                </c:pt>
                <c:pt idx="2">
                  <c:v>96.6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A2F-486B-8C77-4FD50F891F97}"/>
            </c:ext>
          </c:extLst>
        </c:ser>
        <c:ser>
          <c:idx val="4"/>
          <c:order val="4"/>
          <c:tx>
            <c:strRef>
              <c:f>Sheet1!$F$245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Sheet1!$A$246:$A$249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Sheet1!$F$246:$F$249</c:f>
              <c:numCache>
                <c:formatCode>General</c:formatCode>
                <c:ptCount val="4"/>
                <c:pt idx="0">
                  <c:v>55.77</c:v>
                </c:pt>
                <c:pt idx="1">
                  <c:v>63.49</c:v>
                </c:pt>
                <c:pt idx="2">
                  <c:v>92.09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2F-486B-8C77-4FD50F891F97}"/>
            </c:ext>
          </c:extLst>
        </c:ser>
        <c:ser>
          <c:idx val="5"/>
          <c:order val="5"/>
          <c:tx>
            <c:strRef>
              <c:f>Sheet1!$G$245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Sheet1!$A$246:$A$249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Sheet1!$G$246:$G$249</c:f>
              <c:numCache>
                <c:formatCode>General</c:formatCode>
                <c:ptCount val="4"/>
                <c:pt idx="0">
                  <c:v>59.11</c:v>
                </c:pt>
                <c:pt idx="1">
                  <c:v>68.099999999999994</c:v>
                </c:pt>
                <c:pt idx="2">
                  <c:v>99.86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A2F-486B-8C77-4FD50F891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18840"/>
        <c:axId val="106519160"/>
      </c:barChart>
      <c:catAx>
        <c:axId val="10651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9160"/>
        <c:crosses val="autoZero"/>
        <c:auto val="1"/>
        <c:lblAlgn val="ctr"/>
        <c:lblOffset val="100"/>
        <c:noMultiLvlLbl val="0"/>
      </c:catAx>
      <c:valAx>
        <c:axId val="10651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1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BProp end-to-end times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Sheet1!$B$254</c:f>
              <c:strCache>
                <c:ptCount val="1"/>
                <c:pt idx="0">
                  <c:v>1 microbatch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Sheet1!$B$255:$B$258</c:f>
              <c:numCache>
                <c:formatCode>General</c:formatCode>
                <c:ptCount val="4"/>
                <c:pt idx="0">
                  <c:v>43.451000000000001</c:v>
                </c:pt>
                <c:pt idx="1">
                  <c:v>37.813000000000002</c:v>
                </c:pt>
                <c:pt idx="2">
                  <c:v>32.192999999999998</c:v>
                </c:pt>
                <c:pt idx="3">
                  <c:v>14.696999999999999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8-4F19-957D-E4C7557BCFFB}"/>
            </c:ext>
          </c:extLst>
        </c:ser>
        <c:ser>
          <c:idx val="1"/>
          <c:order val="1"/>
          <c:tx>
            <c:strRef>
              <c:f>Sheet1!$C$254</c:f>
              <c:strCache>
                <c:ptCount val="1"/>
                <c:pt idx="0">
                  <c:v>2 microbatch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Sheet1!$C$255:$C$258</c:f>
              <c:numCache>
                <c:formatCode>General</c:formatCode>
                <c:ptCount val="4"/>
                <c:pt idx="0">
                  <c:v>34.692</c:v>
                </c:pt>
                <c:pt idx="1">
                  <c:v>29.989000000000001</c:v>
                </c:pt>
                <c:pt idx="2">
                  <c:v>25.318999999999999</c:v>
                </c:pt>
                <c:pt idx="3">
                  <c:v>23.15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8-4F19-957D-E4C7557BCFFB}"/>
            </c:ext>
          </c:extLst>
        </c:ser>
        <c:ser>
          <c:idx val="2"/>
          <c:order val="2"/>
          <c:tx>
            <c:strRef>
              <c:f>Sheet1!$D$254</c:f>
              <c:strCache>
                <c:ptCount val="1"/>
                <c:pt idx="0">
                  <c:v>4 microbatch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Sheet1!$D$255:$D$258</c:f>
              <c:numCache>
                <c:formatCode>General</c:formatCode>
                <c:ptCount val="4"/>
                <c:pt idx="0">
                  <c:v>32.886000000000003</c:v>
                </c:pt>
                <c:pt idx="1">
                  <c:v>29.611000000000001</c:v>
                </c:pt>
                <c:pt idx="2">
                  <c:v>26.931000000000001</c:v>
                </c:pt>
                <c:pt idx="3">
                  <c:v>26.395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8-4F19-957D-E4C7557BCFFB}"/>
            </c:ext>
          </c:extLst>
        </c:ser>
        <c:ser>
          <c:idx val="3"/>
          <c:order val="3"/>
          <c:tx>
            <c:strRef>
              <c:f>Sheet1!$E$254</c:f>
              <c:strCache>
                <c:ptCount val="1"/>
                <c:pt idx="0">
                  <c:v>8 microbatch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Sheet1!$E$255:$E$258</c:f>
              <c:numCache>
                <c:formatCode>General</c:formatCode>
                <c:ptCount val="4"/>
                <c:pt idx="0">
                  <c:v>32.987000000000002</c:v>
                </c:pt>
                <c:pt idx="1">
                  <c:v>33.704000000000001</c:v>
                </c:pt>
                <c:pt idx="2">
                  <c:v>28.443999999999999</c:v>
                </c:pt>
                <c:pt idx="3">
                  <c:v>32.698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E8-4F19-957D-E4C7557BCFFB}"/>
            </c:ext>
          </c:extLst>
        </c:ser>
        <c:ser>
          <c:idx val="4"/>
          <c:order val="4"/>
          <c:tx>
            <c:strRef>
              <c:f>Sheet1!$F$254</c:f>
              <c:strCache>
                <c:ptCount val="1"/>
                <c:pt idx="0">
                  <c:v>16 microbatch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Sheet1!$F$255:$F$258</c:f>
              <c:numCache>
                <c:formatCode>General</c:formatCode>
                <c:ptCount val="4"/>
                <c:pt idx="0">
                  <c:v>40.418999999999997</c:v>
                </c:pt>
                <c:pt idx="1">
                  <c:v>40.729999999999997</c:v>
                </c:pt>
                <c:pt idx="2">
                  <c:v>37.002000000000002</c:v>
                </c:pt>
                <c:pt idx="3">
                  <c:v>49.874000000000002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E8-4F19-957D-E4C7557BCFFB}"/>
            </c:ext>
          </c:extLst>
        </c:ser>
        <c:ser>
          <c:idx val="5"/>
          <c:order val="5"/>
          <c:tx>
            <c:strRef>
              <c:f>Sheet1!$G$254</c:f>
              <c:strCache>
                <c:ptCount val="1"/>
                <c:pt idx="0">
                  <c:v>32 microbatch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Sheet1!$A$255:$A$258</c:f>
              <c:strCache>
                <c:ptCount val="4"/>
                <c:pt idx="0">
                  <c:v>4 split</c:v>
                </c:pt>
                <c:pt idx="1">
                  <c:v>3 split</c:v>
                </c:pt>
                <c:pt idx="2">
                  <c:v>2 split</c:v>
                </c:pt>
                <c:pt idx="3">
                  <c:v>1 split</c:v>
                </c:pt>
              </c:strCache>
            </c:strRef>
          </c:cat>
          <c:val>
            <c:numRef>
              <c:f>Sheet1!$G$255:$G$258</c:f>
              <c:numCache>
                <c:formatCode>General</c:formatCode>
                <c:ptCount val="4"/>
                <c:pt idx="0">
                  <c:v>54.01</c:v>
                </c:pt>
                <c:pt idx="1">
                  <c:v>53.93</c:v>
                </c:pt>
                <c:pt idx="2">
                  <c:v>55.99</c:v>
                </c:pt>
                <c:pt idx="3">
                  <c:v>76.567999999999998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9E8-4F19-957D-E4C7557BC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4745520"/>
        <c:axId val="424743280"/>
      </c:barChart>
      <c:catAx>
        <c:axId val="424745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43280"/>
        <c:crosses val="autoZero"/>
        <c:auto val="1"/>
        <c:lblAlgn val="ctr"/>
        <c:lblOffset val="100"/>
        <c:noMultiLvlLbl val="0"/>
      </c:catAx>
      <c:valAx>
        <c:axId val="424743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4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BProp layer-wise costs per micro-batch</a:t>
            </a:r>
            <a:r>
              <a:rPr lang="en-IN" baseline="0"/>
              <a:t> 4 split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Sheet1!$A$423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Sheet1!$B$423:$G$423</c:f>
              <c:numCache>
                <c:formatCode>General</c:formatCode>
                <c:ptCount val="6"/>
                <c:pt idx="0">
                  <c:v>7.9809999999999999</c:v>
                </c:pt>
                <c:pt idx="1">
                  <c:v>4.4640000000000004</c:v>
                </c:pt>
                <c:pt idx="2">
                  <c:v>2.0779999999999998</c:v>
                </c:pt>
                <c:pt idx="3">
                  <c:v>1.3075000000000001</c:v>
                </c:pt>
                <c:pt idx="4">
                  <c:v>0.71399999999999997</c:v>
                </c:pt>
                <c:pt idx="5">
                  <c:v>0.52349999999999997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C-4FD5-B7FF-7671E7DD08A8}"/>
            </c:ext>
          </c:extLst>
        </c:ser>
        <c:ser>
          <c:idx val="1"/>
          <c:order val="1"/>
          <c:tx>
            <c:strRef>
              <c:f>Sheet1!$A$424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Sheet1!$B$424:$G$424</c:f>
              <c:numCache>
                <c:formatCode>General</c:formatCode>
                <c:ptCount val="6"/>
                <c:pt idx="0">
                  <c:v>23.010999999999999</c:v>
                </c:pt>
                <c:pt idx="1">
                  <c:v>10.92</c:v>
                </c:pt>
                <c:pt idx="2">
                  <c:v>5.6615000000000002</c:v>
                </c:pt>
                <c:pt idx="3">
                  <c:v>3.0390000000000001</c:v>
                </c:pt>
                <c:pt idx="4">
                  <c:v>1.7989999999999999</c:v>
                </c:pt>
                <c:pt idx="5">
                  <c:v>1.0880000000000001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C-4FD5-B7FF-7671E7DD08A8}"/>
            </c:ext>
          </c:extLst>
        </c:ser>
        <c:ser>
          <c:idx val="2"/>
          <c:order val="2"/>
          <c:tx>
            <c:strRef>
              <c:f>Sheet1!$A$425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Sheet1!$B$425:$G$425</c:f>
              <c:numCache>
                <c:formatCode>General</c:formatCode>
                <c:ptCount val="6"/>
                <c:pt idx="0">
                  <c:v>8.1419999999999995</c:v>
                </c:pt>
                <c:pt idx="1">
                  <c:v>4.3010000000000002</c:v>
                </c:pt>
                <c:pt idx="2">
                  <c:v>2.367</c:v>
                </c:pt>
                <c:pt idx="3">
                  <c:v>1.4350000000000001</c:v>
                </c:pt>
                <c:pt idx="4">
                  <c:v>0.9143</c:v>
                </c:pt>
                <c:pt idx="5">
                  <c:v>0.66700000000000004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DC-4FD5-B7FF-7671E7DD08A8}"/>
            </c:ext>
          </c:extLst>
        </c:ser>
        <c:ser>
          <c:idx val="3"/>
          <c:order val="3"/>
          <c:tx>
            <c:strRef>
              <c:f>Sheet1!$A$426</c:f>
              <c:strCache>
                <c:ptCount val="1"/>
                <c:pt idx="0">
                  <c:v>split4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Sheet1!$B$422:$G$422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Sheet1!$B$426:$G$426</c:f>
              <c:numCache>
                <c:formatCode>General</c:formatCode>
                <c:ptCount val="6"/>
                <c:pt idx="0">
                  <c:v>1.4830000000000001</c:v>
                </c:pt>
                <c:pt idx="1">
                  <c:v>0.8075</c:v>
                </c:pt>
                <c:pt idx="2">
                  <c:v>0.57725000000000004</c:v>
                </c:pt>
                <c:pt idx="3">
                  <c:v>0.41199999999999998</c:v>
                </c:pt>
                <c:pt idx="4">
                  <c:v>0.315</c:v>
                </c:pt>
                <c:pt idx="5">
                  <c:v>0.26800000000000002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DC-4FD5-B7FF-7671E7DD0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87384"/>
        <c:axId val="322987064"/>
      </c:barChart>
      <c:catAx>
        <c:axId val="32298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7064"/>
        <c:crosses val="autoZero"/>
        <c:auto val="1"/>
        <c:lblAlgn val="ctr"/>
        <c:lblOffset val="100"/>
        <c:noMultiLvlLbl val="0"/>
      </c:catAx>
      <c:valAx>
        <c:axId val="322987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8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BProp layer-wise costs per micro-batch 3 split</a:t>
            </a:r>
            <a:endParaRPr lang="en-I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Sheet1!$A$449</c:f>
              <c:strCache>
                <c:ptCount val="1"/>
                <c:pt idx="0">
                  <c:v>split1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Sheet1!$B$448:$G$448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Sheet1!$B$449:$G$449</c:f>
              <c:numCache>
                <c:formatCode>General</c:formatCode>
                <c:ptCount val="6"/>
                <c:pt idx="0">
                  <c:v>6.9850000000000003</c:v>
                </c:pt>
                <c:pt idx="1">
                  <c:v>3.6265000000000001</c:v>
                </c:pt>
                <c:pt idx="2">
                  <c:v>1.7290000000000001</c:v>
                </c:pt>
                <c:pt idx="3">
                  <c:v>1.0918000000000001</c:v>
                </c:pt>
                <c:pt idx="4">
                  <c:v>0.63700000000000001</c:v>
                </c:pt>
                <c:pt idx="5">
                  <c:v>0.47599999999999998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5-44F2-A9C6-85064BD75497}"/>
            </c:ext>
          </c:extLst>
        </c:ser>
        <c:ser>
          <c:idx val="1"/>
          <c:order val="1"/>
          <c:tx>
            <c:strRef>
              <c:f>Sheet1!$A$450</c:f>
              <c:strCache>
                <c:ptCount val="1"/>
                <c:pt idx="0">
                  <c:v>split2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Sheet1!$B$448:$G$448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Sheet1!$B$450:$G$450</c:f>
              <c:numCache>
                <c:formatCode>General</c:formatCode>
                <c:ptCount val="6"/>
                <c:pt idx="0">
                  <c:v>24.498999999999999</c:v>
                </c:pt>
                <c:pt idx="1">
                  <c:v>11.505599999999999</c:v>
                </c:pt>
                <c:pt idx="2">
                  <c:v>5.97</c:v>
                </c:pt>
                <c:pt idx="3">
                  <c:v>3.2170000000000001</c:v>
                </c:pt>
                <c:pt idx="4">
                  <c:v>1.8738999999999999</c:v>
                </c:pt>
                <c:pt idx="5">
                  <c:v>1.1599999999999999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25-44F2-A9C6-85064BD75497}"/>
            </c:ext>
          </c:extLst>
        </c:ser>
        <c:ser>
          <c:idx val="2"/>
          <c:order val="2"/>
          <c:tx>
            <c:strRef>
              <c:f>Sheet1!$A$451</c:f>
              <c:strCache>
                <c:ptCount val="1"/>
                <c:pt idx="0">
                  <c:v>split3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Sheet1!$B$448:$G$448</c:f>
              <c:strCache>
                <c:ptCount val="6"/>
                <c:pt idx="0">
                  <c:v>1 microbatch</c:v>
                </c:pt>
                <c:pt idx="1">
                  <c:v>2 microbatch</c:v>
                </c:pt>
                <c:pt idx="2">
                  <c:v>4 microbatch</c:v>
                </c:pt>
                <c:pt idx="3">
                  <c:v>8 microbatch</c:v>
                </c:pt>
                <c:pt idx="4">
                  <c:v>16 microbatch</c:v>
                </c:pt>
                <c:pt idx="5">
                  <c:v>32 microbatch</c:v>
                </c:pt>
              </c:strCache>
            </c:strRef>
          </c:cat>
          <c:val>
            <c:numRef>
              <c:f>Sheet1!$B$451:$G$451</c:f>
              <c:numCache>
                <c:formatCode>General</c:formatCode>
                <c:ptCount val="6"/>
                <c:pt idx="0">
                  <c:v>7.4720000000000004</c:v>
                </c:pt>
                <c:pt idx="1">
                  <c:v>3.9384999999999999</c:v>
                </c:pt>
                <c:pt idx="2">
                  <c:v>2.2690000000000001</c:v>
                </c:pt>
                <c:pt idx="3">
                  <c:v>1.4145000000000001</c:v>
                </c:pt>
                <c:pt idx="4">
                  <c:v>0.96789999999999998</c:v>
                </c:pt>
                <c:pt idx="5">
                  <c:v>0.77800000000000002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25-44F2-A9C6-85064BD754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970744"/>
        <c:axId val="322971064"/>
      </c:barChart>
      <c:catAx>
        <c:axId val="322970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1064"/>
        <c:crosses val="autoZero"/>
        <c:auto val="1"/>
        <c:lblAlgn val="ctr"/>
        <c:lblOffset val="100"/>
        <c:noMultiLvlLbl val="0"/>
      </c:catAx>
      <c:valAx>
        <c:axId val="32297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970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B27-5A96-4E07-8132-535812096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3007D-B0C8-4ACC-A5BD-55E1F133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04AE2-83A9-46DE-959E-E965764E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ADE1-1FE0-4EEA-B195-D73CDFB0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9EF2-EC6C-4B5D-B781-C11ECAF7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85E1-215D-4C81-B105-0D56B8A2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693F-C7FC-4D5A-A428-B969CA5D3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37BE1-B077-47F8-8919-C6A9001F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04E6-0525-4EAA-B9A6-D83428AE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8129-7829-47C9-92BA-C6C70CB6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4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41282-915F-4ECB-A3C0-0C259C7E4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CF267-72EF-4AFF-85ED-AA0D804E2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B0C64-A9EB-4910-8808-B7DBD1F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212C-9A5F-4BEA-8FD4-253E8FCE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75FE-48CA-4120-9A75-5916FCEC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9787-3887-42BB-8223-A3C06864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FFB3-DF21-4CC6-8C58-CD52E251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F8B53-A8D2-4688-911B-5681E30B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D68AE-E696-483D-ACEC-13943833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F6EE-7489-4D35-8E2F-152C63EF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4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83C0-9C48-4D3A-86B0-3729F5F1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E3582-F97E-4753-B066-36261951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1894-2774-4806-989D-02F0050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8F425-416D-481A-B640-5DA660F9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E94C-CA26-46C7-B645-E5CB9069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8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B85B-5A99-4333-9163-16E0CDF3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591E-D014-4558-8A66-C4A903605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EE118-E4B2-43EE-A87B-B2ABEF2E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91792-6157-4872-BA12-7B15D2EF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D57F9-6B46-417B-8AA1-F6487294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4E05-2EEA-4D7A-AB63-CE969B54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980B-6C1A-463E-A89E-F5255E38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E8F34-C295-4598-945D-FD24203F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D20A-354F-41FD-B821-48E2D7446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7324C-3322-468D-AEF3-2F3019598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BB89F-882E-4DCB-B77B-09E536089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6CA92-47BB-41DD-9A73-584EA1C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38F15-F580-4A94-AAAB-DA5784DB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BD17C-3D14-47B0-9717-C70BDADC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21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115F-C782-4DAF-8EF2-A6C7AA45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0A580-7916-4060-BC85-E68DC13C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A2A85-A1C2-47D3-96C9-9EA1E541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28C8-241A-4C7D-9A82-99DA0F29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9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2814B-87AC-41BF-9CCA-97E87502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7E88A-9D94-4108-AC59-67E3670A2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99623-8669-4D50-8508-62E1803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0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480E-F1F7-4A23-8D8A-A9CBD105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7BA7-BAF0-4E85-9534-62F01A02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934D-4286-473D-89E0-FE36EA7E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238C6-06EC-497B-B295-C38331F1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61A4-DC23-4D2E-9E64-C90BFD39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F105-257A-4F0F-AA04-9C1A7159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49E-B681-4E95-A0E9-2ED1EF9F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874AF-3778-45C1-9176-188717252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72B9F-2C37-4FFE-91BD-06816C6E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BAB04-FB02-4308-95FE-DF29570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B8EA-ADCD-40B2-982D-48521899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6522-228F-4948-A0AE-C99EA703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773EC-3225-4AFF-99E2-5365C714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0D0C-9BF5-45A5-8623-0C151F4D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96BD-705A-4B47-98FC-C0ED041DF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2775-4A84-4076-94B4-7EC1D6AC851E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BD0D-64B2-416F-B2C5-678D077F2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78DB-61E0-4128-A5A2-E86A46A4F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6908-CCD8-43E8-85F1-79058FDF8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848B-7662-4D43-9F94-906FB14F6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 GPU comparative tests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CD77E-9BFF-483C-8E84-C9014324C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89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99D-83D7-481C-A368-DB7A529A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pipeline efficiencies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8F892-7533-4C8B-BBCB-DAC14DAF9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86" y="1539002"/>
            <a:ext cx="10515600" cy="1300540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5CDF7A-15F9-401F-B17E-6FEC4A7AE8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076850"/>
              </p:ext>
            </p:extLst>
          </p:nvPr>
        </p:nvGraphicFramePr>
        <p:xfrm>
          <a:off x="544586" y="33157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0F0C8B-81EF-4729-9144-3B7335A48AD8}"/>
              </a:ext>
            </a:extLst>
          </p:cNvPr>
          <p:cNvSpPr txBox="1"/>
          <p:nvPr/>
        </p:nvSpPr>
        <p:spPr>
          <a:xfrm>
            <a:off x="5553512" y="3315748"/>
            <a:ext cx="609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poor partitioning of 4 split and 3 split also leads to a lower pipeline efficiency.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66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C1B7-3CA0-43A8-A407-9574E1EC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communication costs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210A8-77C4-42CB-97BD-5B4F0CC7B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86" y="1690688"/>
            <a:ext cx="10515600" cy="12788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422A2-3D24-49B7-B49B-FF2F6CED5D62}"/>
              </a:ext>
            </a:extLst>
          </p:cNvPr>
          <p:cNvSpPr txBox="1"/>
          <p:nvPr/>
        </p:nvSpPr>
        <p:spPr>
          <a:xfrm>
            <a:off x="604007" y="35401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that communication costs, unlike communication costs do not flatten out for large micro-batches.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9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4D17-ABF9-4E2D-9F8C-42EC3D31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end-to-end times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DB5E-2AD5-4466-A4AD-25C83735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A61C5-E4BF-401B-88E1-1937C032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6" y="1752550"/>
            <a:ext cx="10997967" cy="1110686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5B4DC8-D9DC-4436-9967-88CF23938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590534"/>
              </p:ext>
            </p:extLst>
          </p:nvPr>
        </p:nvGraphicFramePr>
        <p:xfrm>
          <a:off x="838200" y="3148498"/>
          <a:ext cx="5109594" cy="3101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278784-604F-4B95-8187-60244D9A35F5}"/>
              </a:ext>
            </a:extLst>
          </p:cNvPr>
          <p:cNvSpPr txBox="1"/>
          <p:nvPr/>
        </p:nvSpPr>
        <p:spPr>
          <a:xfrm>
            <a:off x="7105475" y="3556728"/>
            <a:ext cx="4270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Bprop</a:t>
            </a:r>
            <a:r>
              <a:rPr lang="en-US" dirty="0"/>
              <a:t> also improves </a:t>
            </a:r>
            <a:r>
              <a:rPr lang="en-US" dirty="0" err="1"/>
              <a:t>upto</a:t>
            </a:r>
            <a:r>
              <a:rPr lang="en-US" dirty="0"/>
              <a:t> a point with</a:t>
            </a:r>
          </a:p>
          <a:p>
            <a:r>
              <a:rPr lang="en-US" dirty="0"/>
              <a:t>increasing micro-batches. After that, its</a:t>
            </a:r>
          </a:p>
          <a:p>
            <a:r>
              <a:rPr lang="en-US" dirty="0"/>
              <a:t>Between competing factors of saturating </a:t>
            </a:r>
          </a:p>
          <a:p>
            <a:r>
              <a:rPr lang="en-US" dirty="0"/>
              <a:t>compute times vs more pipeline parallelism</a:t>
            </a:r>
          </a:p>
        </p:txBody>
      </p:sp>
    </p:spTree>
    <p:extLst>
      <p:ext uri="{BB962C8B-B14F-4D97-AF65-F5344CB8AC3E}">
        <p14:creationId xmlns:p14="http://schemas.microsoft.com/office/powerpoint/2010/main" val="153556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4D4C-06A0-4FC6-9D2F-9BB3FAF4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layer-wise computation costs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010C-ED36-4A2F-93FF-514BCD37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Lets compare 4 split, 3 split and 2 split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FC61B-A1D3-45BD-BA23-56EB1A8B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91" y="1737648"/>
            <a:ext cx="11568418" cy="135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3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5E99-CE92-47BB-AD82-620EBC05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split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709894-9943-4770-BEBA-90B8E1562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76" y="1690688"/>
            <a:ext cx="10515600" cy="1244902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8C028D-BFBD-4442-B72F-23CE4B233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427624"/>
              </p:ext>
            </p:extLst>
          </p:nvPr>
        </p:nvGraphicFramePr>
        <p:xfrm>
          <a:off x="638960" y="3428999"/>
          <a:ext cx="4746771" cy="2946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483DC2-2DEB-4D77-B872-8DBA0F294094}"/>
              </a:ext>
            </a:extLst>
          </p:cNvPr>
          <p:cNvSpPr txBox="1"/>
          <p:nvPr/>
        </p:nvSpPr>
        <p:spPr>
          <a:xfrm>
            <a:off x="6224631" y="3429000"/>
            <a:ext cx="499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 that the distribution is almost the same as </a:t>
            </a:r>
            <a:r>
              <a:rPr lang="en-US" dirty="0" err="1"/>
              <a:t>Fprop</a:t>
            </a:r>
            <a:r>
              <a:rPr lang="en-US" dirty="0"/>
              <a:t> 4 split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3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BEB6-2C0E-45C9-8988-C822BFC7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split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77A9E-C8D3-4FF0-9955-6582EAE3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40" y="1638257"/>
            <a:ext cx="10515600" cy="1120457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AD3A7E-1895-4AA9-85BC-C579210EA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862390"/>
              </p:ext>
            </p:extLst>
          </p:nvPr>
        </p:nvGraphicFramePr>
        <p:xfrm>
          <a:off x="345346" y="3273803"/>
          <a:ext cx="4906161" cy="295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9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6A17-791E-4125-9C26-81A7225A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split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32A79-FA10-4BFF-B147-273E7BC3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8" y="1690688"/>
            <a:ext cx="11442583" cy="1049848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1674D42-F72E-41BB-B97B-D08157B52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058016"/>
              </p:ext>
            </p:extLst>
          </p:nvPr>
        </p:nvGraphicFramePr>
        <p:xfrm>
          <a:off x="374708" y="2991999"/>
          <a:ext cx="9304089" cy="3500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3360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081D-2B1C-47C9-AE14-5D9F36A1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pipeline efficiency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CB23E-6CF0-4BA9-AEC4-CEF3291B0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61" y="1690688"/>
            <a:ext cx="10515600" cy="1279676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FA34819-6374-4429-88AD-5BEFEC597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963743"/>
              </p:ext>
            </p:extLst>
          </p:nvPr>
        </p:nvGraphicFramePr>
        <p:xfrm>
          <a:off x="454404" y="333252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99E6C9-C161-42C9-845F-9DC1BF70E086}"/>
              </a:ext>
            </a:extLst>
          </p:cNvPr>
          <p:cNvSpPr txBox="1"/>
          <p:nvPr/>
        </p:nvSpPr>
        <p:spPr>
          <a:xfrm>
            <a:off x="5410899" y="3842158"/>
            <a:ext cx="5792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2 split pipeline efficiency is better than 4 and 3 split.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85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D714-6082-4F60-948A-E1FA4F6A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layer-wise communication costs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47C70-5D9D-4550-9F7A-9083DE429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29" y="1518512"/>
            <a:ext cx="10515600" cy="12744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EB485-FD1A-430F-AD7B-BB351571C849}"/>
              </a:ext>
            </a:extLst>
          </p:cNvPr>
          <p:cNvSpPr txBox="1"/>
          <p:nvPr/>
        </p:nvSpPr>
        <p:spPr>
          <a:xfrm>
            <a:off x="435529" y="3187817"/>
            <a:ext cx="1062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also, communication costs does not saturate/flatten with increasing micro-batches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83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FB9E-9843-4F50-84FF-7C6A31D6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Data-parallel tests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8418A-99C9-4CD0-8C4C-3EB3D15F8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64" y="1690688"/>
            <a:ext cx="10515600" cy="1198597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AFF8B9-CC99-4D4C-A819-F374C3985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11420"/>
              </p:ext>
            </p:extLst>
          </p:nvPr>
        </p:nvGraphicFramePr>
        <p:xfrm>
          <a:off x="561364" y="33073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BC5ADA-EFCB-4F52-8127-9EB4F61EFE12}"/>
              </a:ext>
            </a:extLst>
          </p:cNvPr>
          <p:cNvSpPr txBox="1"/>
          <p:nvPr/>
        </p:nvSpPr>
        <p:spPr>
          <a:xfrm>
            <a:off x="5553512" y="3429000"/>
            <a:ext cx="6291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each GPU processes a different minibatch, </a:t>
            </a:r>
            <a:r>
              <a:rPr lang="en-US" dirty="0" err="1"/>
              <a:t>i.e</a:t>
            </a:r>
            <a:r>
              <a:rPr lang="en-US" dirty="0"/>
              <a:t>, in 45.661 seconds (1 </a:t>
            </a:r>
            <a:r>
              <a:rPr lang="en-US" dirty="0" err="1"/>
              <a:t>microbatch</a:t>
            </a:r>
            <a:r>
              <a:rPr lang="en-US" dirty="0"/>
              <a:t>, 4 </a:t>
            </a:r>
            <a:r>
              <a:rPr lang="en-US" dirty="0" err="1"/>
              <a:t>gpus</a:t>
            </a:r>
            <a:r>
              <a:rPr lang="en-US" dirty="0"/>
              <a:t>), 4 minibatches are taken at a time, so throughput is greater.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97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19EBA-8763-4AA5-B4C2-715A7EF8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Non-data parallel tests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483A-4A12-4A2E-9B21-1FD9DC83D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3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A899-E940-4ED7-98FE-4BCE420F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times (end-to-end)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C7C5E-6B60-4A6F-B41E-95E168A6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3" y="1690688"/>
            <a:ext cx="10515600" cy="1247731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8C775F-9E3D-4406-B1C4-13BDA2744E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928018"/>
              </p:ext>
            </p:extLst>
          </p:nvPr>
        </p:nvGraphicFramePr>
        <p:xfrm>
          <a:off x="303402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841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78BF-91B7-435F-9ACB-F61B4983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Bprop</a:t>
            </a:r>
            <a:r>
              <a:rPr lang="en-US" dirty="0"/>
              <a:t> times (end-to-end)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5040A-8B28-494A-AE06-725CBC2CE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307" y="1777970"/>
            <a:ext cx="10515600" cy="1242054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C62072-0BFC-4DB2-A3CD-B85CDA46F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3756240"/>
              </p:ext>
            </p:extLst>
          </p:nvPr>
        </p:nvGraphicFramePr>
        <p:xfrm>
          <a:off x="387292" y="336608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278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1198-8A9A-4D47-98C6-87453AAE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8711-CF1C-4DDD-82E5-062A1C90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pipeline efficiency of 3 and 4 split is quite less</a:t>
            </a:r>
          </a:p>
          <a:p>
            <a:r>
              <a:rPr lang="en-US" dirty="0"/>
              <a:t>For better performance, it is necessary to improve partitioning</a:t>
            </a:r>
          </a:p>
          <a:p>
            <a:r>
              <a:rPr lang="en-US" dirty="0"/>
              <a:t>LeNet5 is not suitable for testing multiple partitioning sequences, due to small number of layers</a:t>
            </a:r>
          </a:p>
          <a:p>
            <a:r>
              <a:rPr lang="en-US" dirty="0"/>
              <a:t>A better understanding of performance can be obtained after partitioning all splits such that all have similar pipeline efficiency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78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1F6C-82AF-493F-978F-5CCC3393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VGG-16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1B6E-9BA4-47A1-A536-A0271525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5" y="1506844"/>
            <a:ext cx="10515600" cy="4351338"/>
          </a:xfrm>
        </p:spPr>
        <p:txBody>
          <a:bodyPr/>
          <a:lstStyle/>
          <a:p>
            <a:r>
              <a:rPr lang="en-US" dirty="0"/>
              <a:t>138 million parameters</a:t>
            </a:r>
          </a:p>
          <a:p>
            <a:endParaRPr lang="en-IN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C2ACEA9F-2306-4A8A-BA5B-344813BF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5" y="2092837"/>
            <a:ext cx="80962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47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7558-8D99-4466-A6FE-8FC3B3DF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B70E5-4FCD-442E-90D4-802008EFC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86" y="365125"/>
            <a:ext cx="10515600" cy="18746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B81F7E-3821-4378-BBFC-A86CA9355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941"/>
          <a:stretch/>
        </p:blipFill>
        <p:spPr>
          <a:xfrm>
            <a:off x="544586" y="2629119"/>
            <a:ext cx="10515600" cy="23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2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EDB2-3FC1-4CEB-B019-B748D54D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198C-D9CE-4278-AF95-7262CE82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0D5E8-A5EE-4316-B72D-DA7B1E9E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9" y="323850"/>
            <a:ext cx="10496550" cy="273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ACB40-DAFB-4DB1-BD78-C392B311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8" y="3529853"/>
            <a:ext cx="10620462" cy="217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6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F39F13-3B7E-4588-9B22-C4D60CB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+ </a:t>
            </a:r>
            <a:r>
              <a:rPr lang="en-US" dirty="0" err="1"/>
              <a:t>Bprop</a:t>
            </a:r>
            <a:r>
              <a:rPr lang="en-US" dirty="0"/>
              <a:t> end-to-end total times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C0A9C2-4C57-4764-8D54-54A5E281D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72" y="1690688"/>
            <a:ext cx="10515600" cy="1065487"/>
          </a:xfr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51A8FF-13E0-4977-91CC-F17E7A0FA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97881"/>
              </p:ext>
            </p:extLst>
          </p:nvPr>
        </p:nvGraphicFramePr>
        <p:xfrm>
          <a:off x="401972" y="32570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E29E522-4A11-437E-BA09-BCE6F8067BD9}"/>
              </a:ext>
            </a:extLst>
          </p:cNvPr>
          <p:cNvSpPr/>
          <p:nvPr/>
        </p:nvSpPr>
        <p:spPr>
          <a:xfrm>
            <a:off x="721453" y="3682767"/>
            <a:ext cx="3221373" cy="1812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B63CEF-9BC5-48BC-9191-7098145F148A}"/>
              </a:ext>
            </a:extLst>
          </p:cNvPr>
          <p:cNvCxnSpPr>
            <a:stCxn id="9" idx="6"/>
          </p:cNvCxnSpPr>
          <p:nvPr/>
        </p:nvCxnSpPr>
        <p:spPr>
          <a:xfrm flipV="1">
            <a:off x="3942826" y="3429000"/>
            <a:ext cx="3229761" cy="115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832AD2-9259-48F2-8319-95E6218C28ED}"/>
              </a:ext>
            </a:extLst>
          </p:cNvPr>
          <p:cNvSpPr txBox="1"/>
          <p:nvPr/>
        </p:nvSpPr>
        <p:spPr>
          <a:xfrm>
            <a:off x="7218030" y="3181917"/>
            <a:ext cx="42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most cases, performance improves </a:t>
            </a:r>
            <a:r>
              <a:rPr lang="en-US" dirty="0" err="1"/>
              <a:t>upto</a:t>
            </a:r>
            <a:r>
              <a:rPr lang="en-US" dirty="0"/>
              <a:t> a point, then drops suddenly.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90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F652-CF6A-44BB-9659-63E8CCB3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EF25-CE89-4F86-AF66-F71EC0E7D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some amount of pipeline-parallelism is possible, we see that performance improves </a:t>
            </a:r>
            <a:r>
              <a:rPr lang="en-US" dirty="0" err="1"/>
              <a:t>upto</a:t>
            </a:r>
            <a:r>
              <a:rPr lang="en-US" dirty="0"/>
              <a:t> a point for same split configuration.</a:t>
            </a:r>
          </a:p>
          <a:p>
            <a:r>
              <a:rPr lang="en-IN" dirty="0"/>
              <a:t>For sufficiently large micro-batch sizes the amount of parallelism is improved</a:t>
            </a:r>
          </a:p>
          <a:p>
            <a:endParaRPr lang="en-IN" dirty="0"/>
          </a:p>
          <a:p>
            <a:r>
              <a:rPr lang="en-IN" dirty="0"/>
              <a:t>This is also accompanied by negligible performance loss due to increased accumulated compute times.</a:t>
            </a:r>
          </a:p>
          <a:p>
            <a:endParaRPr lang="en-IN" dirty="0"/>
          </a:p>
          <a:p>
            <a:r>
              <a:rPr lang="en-IN" dirty="0"/>
              <a:t>Two factors- increased time due to micro-batch size, and increased parallelism must be correctly balanced for best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51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95A1-FC64-49D6-8770-8BC0F842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end-to-end times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3D90A-DED9-4085-A09A-379DA1960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83" y="1690688"/>
            <a:ext cx="10515600" cy="1325563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420C8E-1F22-41F7-935D-FBC62D192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440750"/>
              </p:ext>
            </p:extLst>
          </p:nvPr>
        </p:nvGraphicFramePr>
        <p:xfrm>
          <a:off x="437625" y="3429000"/>
          <a:ext cx="5401112" cy="29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2517CA-6A69-4BEA-AEEE-60BFD5BA9A3D}"/>
              </a:ext>
            </a:extLst>
          </p:cNvPr>
          <p:cNvSpPr txBox="1"/>
          <p:nvPr/>
        </p:nvSpPr>
        <p:spPr>
          <a:xfrm>
            <a:off x="6451134" y="3841750"/>
            <a:ext cx="411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similar performance trend for </a:t>
            </a:r>
            <a:r>
              <a:rPr lang="en-US" dirty="0" err="1"/>
              <a:t>Fprop</a:t>
            </a:r>
            <a:r>
              <a:rPr lang="en-US" dirty="0"/>
              <a:t> times.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537-AD36-4275-A790-C2320379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Fprop</a:t>
            </a:r>
            <a:r>
              <a:rPr lang="en-US" dirty="0"/>
              <a:t> layer-wise compute costs per micro-batch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C1220-276E-415D-9216-6806101D4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42" y="1878065"/>
            <a:ext cx="10515600" cy="1198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D98C2-69EA-4DC5-95C5-B834F996E4F6}"/>
              </a:ext>
            </a:extLst>
          </p:cNvPr>
          <p:cNvSpPr txBox="1"/>
          <p:nvPr/>
        </p:nvSpPr>
        <p:spPr>
          <a:xfrm>
            <a:off x="662730" y="3523376"/>
            <a:ext cx="10431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focus on 3 examples to understand how these costs vary for different micro-batches (2 split and 3 split and 4 split)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6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591B-7244-466B-BB68-3C2B36A2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split scenario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606A18-57D7-4F45-9F57-18ED4CCAC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121382"/>
              </p:ext>
            </p:extLst>
          </p:nvPr>
        </p:nvGraphicFramePr>
        <p:xfrm>
          <a:off x="374464" y="3113416"/>
          <a:ext cx="4899660" cy="309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D92F45-68B7-4A43-BEBA-87753A35E505}"/>
              </a:ext>
            </a:extLst>
          </p:cNvPr>
          <p:cNvSpPr txBox="1"/>
          <p:nvPr/>
        </p:nvSpPr>
        <p:spPr>
          <a:xfrm>
            <a:off x="5687736" y="3288484"/>
            <a:ext cx="525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Partitions are not evenly distributed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EDCF8-1E5F-4F8D-8F99-372B815B8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480254-824A-4AD7-BF09-C5D47D5FE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492579"/>
            <a:ext cx="11706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5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B5B8-2F23-444F-9A08-79CCB33A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split scenario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91BE6-55AD-433E-9278-C3F2ACB3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057823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E13880-57D9-4347-B8AA-CA8BCBE84D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701580"/>
              </p:ext>
            </p:extLst>
          </p:nvPr>
        </p:nvGraphicFramePr>
        <p:xfrm>
          <a:off x="672518" y="3147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1B3691-A5F3-4C77-B9CB-3230E9AFE396}"/>
              </a:ext>
            </a:extLst>
          </p:cNvPr>
          <p:cNvSpPr txBox="1"/>
          <p:nvPr/>
        </p:nvSpPr>
        <p:spPr>
          <a:xfrm>
            <a:off x="5338894" y="3924824"/>
            <a:ext cx="60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Partitioning is unevenly distributed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92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C1B5-1C48-4F85-8210-8B66F161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split scenario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480B0-069B-4E4F-9068-654C07AA7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919" y="1690688"/>
            <a:ext cx="10515600" cy="759073"/>
          </a:xfr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F1D515-FDC4-4F95-B919-91A80FD4F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5809085"/>
              </p:ext>
            </p:extLst>
          </p:nvPr>
        </p:nvGraphicFramePr>
        <p:xfrm>
          <a:off x="594919" y="30366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07EB26-EB5D-44DC-A93D-2BA86BDBB5DD}"/>
              </a:ext>
            </a:extLst>
          </p:cNvPr>
          <p:cNvSpPr txBox="1"/>
          <p:nvPr/>
        </p:nvSpPr>
        <p:spPr>
          <a:xfrm>
            <a:off x="5377343" y="2877424"/>
            <a:ext cx="573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Almost evenly distributed when compared to prior two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11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510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4 GPU comparative tests</vt:lpstr>
      <vt:lpstr>Non-data parallel tests</vt:lpstr>
      <vt:lpstr>Fprop + Bprop end-to-end total times </vt:lpstr>
      <vt:lpstr>Remarks</vt:lpstr>
      <vt:lpstr>Fprop end-to-end times</vt:lpstr>
      <vt:lpstr>Fprop layer-wise compute costs per micro-batch</vt:lpstr>
      <vt:lpstr>4 split scenario</vt:lpstr>
      <vt:lpstr>3 split scenario</vt:lpstr>
      <vt:lpstr>2 split scenario</vt:lpstr>
      <vt:lpstr>Fprop pipeline efficiencies</vt:lpstr>
      <vt:lpstr>Fprop communication costs </vt:lpstr>
      <vt:lpstr>Bprop end-to-end times</vt:lpstr>
      <vt:lpstr>Bprop layer-wise computation costs</vt:lpstr>
      <vt:lpstr>4 split</vt:lpstr>
      <vt:lpstr>3 split</vt:lpstr>
      <vt:lpstr>2 split</vt:lpstr>
      <vt:lpstr>Bprop pipeline efficiency</vt:lpstr>
      <vt:lpstr>Bprop layer-wise communication costs</vt:lpstr>
      <vt:lpstr>Data-parallel tests</vt:lpstr>
      <vt:lpstr>Fprop times (end-to-end)</vt:lpstr>
      <vt:lpstr>Bprop times (end-to-end)</vt:lpstr>
      <vt:lpstr>Remarks</vt:lpstr>
      <vt:lpstr>VGG-16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GPU comparative tests</dc:title>
  <dc:creator>Aditya Shankar</dc:creator>
  <cp:lastModifiedBy>Aditya Shankar</cp:lastModifiedBy>
  <cp:revision>22</cp:revision>
  <dcterms:created xsi:type="dcterms:W3CDTF">2021-05-03T02:53:18Z</dcterms:created>
  <dcterms:modified xsi:type="dcterms:W3CDTF">2021-05-05T06:10:18Z</dcterms:modified>
</cp:coreProperties>
</file>