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1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305" r:id="rId11"/>
    <p:sldId id="264" r:id="rId12"/>
    <p:sldId id="276" r:id="rId13"/>
    <p:sldId id="270" r:id="rId14"/>
    <p:sldId id="277" r:id="rId15"/>
    <p:sldId id="306" r:id="rId16"/>
    <p:sldId id="302" r:id="rId17"/>
    <p:sldId id="308" r:id="rId18"/>
    <p:sldId id="280" r:id="rId19"/>
    <p:sldId id="285" r:id="rId20"/>
    <p:sldId id="287" r:id="rId21"/>
    <p:sldId id="265" r:id="rId22"/>
    <p:sldId id="288" r:id="rId23"/>
    <p:sldId id="311" r:id="rId24"/>
    <p:sldId id="312" r:id="rId25"/>
    <p:sldId id="314" r:id="rId26"/>
    <p:sldId id="313" r:id="rId27"/>
    <p:sldId id="278" r:id="rId28"/>
    <p:sldId id="300" r:id="rId29"/>
    <p:sldId id="301" r:id="rId30"/>
    <p:sldId id="309" r:id="rId31"/>
    <p:sldId id="31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IN" sz="1800" b="0" i="0" baseline="0" dirty="0">
                <a:effectLst/>
                <a:latin typeface="+mj-lt"/>
              </a:rPr>
              <a:t>Time (</a:t>
            </a:r>
            <a:r>
              <a:rPr lang="en-IN" sz="1800" b="0" i="0" baseline="0" dirty="0" err="1">
                <a:effectLst/>
                <a:latin typeface="+mj-lt"/>
              </a:rPr>
              <a:t>ms</a:t>
            </a:r>
            <a:r>
              <a:rPr lang="en-IN" sz="1800" b="0" i="0" baseline="0" dirty="0">
                <a:effectLst/>
                <a:latin typeface="+mj-lt"/>
              </a:rPr>
              <a:t>) for various operations (2 split 2 </a:t>
            </a:r>
            <a:r>
              <a:rPr lang="en-IN" sz="1800" b="0" i="0" baseline="0" dirty="0" err="1">
                <a:effectLst/>
                <a:latin typeface="+mj-lt"/>
              </a:rPr>
              <a:t>gpu</a:t>
            </a:r>
            <a:r>
              <a:rPr lang="en-IN" sz="1800" b="0" i="0" baseline="0" dirty="0">
                <a:effectLst/>
                <a:latin typeface="+mj-lt"/>
              </a:rPr>
              <a:t> </a:t>
            </a:r>
            <a:r>
              <a:rPr lang="en-IN" sz="1800" b="0" i="0" baseline="0" dirty="0" err="1">
                <a:effectLst/>
                <a:latin typeface="+mj-lt"/>
              </a:rPr>
              <a:t>gpipe</a:t>
            </a:r>
            <a:r>
              <a:rPr lang="en-IN" sz="1800" b="0" i="0" baseline="0" dirty="0">
                <a:effectLst/>
                <a:latin typeface="+mj-lt"/>
              </a:rPr>
              <a:t> vs single </a:t>
            </a:r>
            <a:r>
              <a:rPr lang="en-IN" sz="1800" b="0" i="0" baseline="0" dirty="0" err="1">
                <a:effectLst/>
                <a:latin typeface="+mj-lt"/>
              </a:rPr>
              <a:t>gpu</a:t>
            </a:r>
            <a:r>
              <a:rPr lang="en-IN" sz="1800" b="0" i="0" baseline="0" dirty="0">
                <a:effectLst/>
                <a:latin typeface="+mj-lt"/>
              </a:rPr>
              <a:t> non-</a:t>
            </a:r>
            <a:r>
              <a:rPr lang="en-IN" sz="1800" b="0" i="0" baseline="0" dirty="0" err="1">
                <a:effectLst/>
                <a:latin typeface="+mj-lt"/>
              </a:rPr>
              <a:t>gpipe</a:t>
            </a:r>
            <a:r>
              <a:rPr lang="en-IN" sz="1800" b="0" i="0" baseline="0" dirty="0">
                <a:effectLst/>
                <a:latin typeface="+mj-lt"/>
              </a:rPr>
              <a:t>)</a:t>
            </a:r>
            <a:endParaRPr lang="en-IN" dirty="0">
              <a:effectLst/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Gpipe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Setup</c:v>
                </c:pt>
                <c:pt idx="1">
                  <c:v>Fprop Total</c:v>
                </c:pt>
                <c:pt idx="2">
                  <c:v>Bprop total</c:v>
                </c:pt>
                <c:pt idx="3">
                  <c:v>Arbitrary ops</c:v>
                </c:pt>
                <c:pt idx="4">
                  <c:v>Total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53.86</c:v>
                </c:pt>
                <c:pt idx="1">
                  <c:v>21.76</c:v>
                </c:pt>
                <c:pt idx="2">
                  <c:v>45.447000000000003</c:v>
                </c:pt>
                <c:pt idx="3">
                  <c:v>2.9329999999999998</c:v>
                </c:pt>
                <c:pt idx="4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D5-4079-B524-335155A0C11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No Gpipe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Setup</c:v>
                </c:pt>
                <c:pt idx="1">
                  <c:v>Fprop Total</c:v>
                </c:pt>
                <c:pt idx="2">
                  <c:v>Bprop total</c:v>
                </c:pt>
                <c:pt idx="3">
                  <c:v>Arbitrary ops</c:v>
                </c:pt>
                <c:pt idx="4">
                  <c:v>Total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56.767000000000003</c:v>
                </c:pt>
                <c:pt idx="1">
                  <c:v>5.7469999999999999</c:v>
                </c:pt>
                <c:pt idx="2">
                  <c:v>7.9809999999999999</c:v>
                </c:pt>
                <c:pt idx="3">
                  <c:v>4.125</c:v>
                </c:pt>
                <c:pt idx="4">
                  <c:v>74.62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D5-4079-B524-335155A0C1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567216"/>
        <c:axId val="417311984"/>
      </c:barChart>
      <c:catAx>
        <c:axId val="10456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311984"/>
        <c:crosses val="autoZero"/>
        <c:auto val="1"/>
        <c:lblAlgn val="ctr"/>
        <c:lblOffset val="100"/>
        <c:noMultiLvlLbl val="0"/>
      </c:catAx>
      <c:valAx>
        <c:axId val="417311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56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Computation vs Communication </a:t>
            </a:r>
            <a:r>
              <a:rPr lang="en-IN" dirty="0" err="1"/>
              <a:t>FProp</a:t>
            </a:r>
            <a:r>
              <a:rPr lang="en-IN" dirty="0"/>
              <a:t> </a:t>
            </a:r>
            <a:r>
              <a:rPr lang="en-IN" dirty="0" err="1"/>
              <a:t>Gpipe</a:t>
            </a:r>
            <a:r>
              <a:rPr lang="en-IN" dirty="0"/>
              <a:t> (2 split 2 </a:t>
            </a:r>
            <a:r>
              <a:rPr lang="en-IN" dirty="0" err="1"/>
              <a:t>gpu</a:t>
            </a:r>
            <a:r>
              <a:rPr lang="en-IN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118-4528-8A89-0381C5E5A5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118-4528-8A89-0381C5E5A54C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Sheet1!$A$22:$A$23</c:f>
              <c:strCache>
                <c:ptCount val="2"/>
                <c:pt idx="0">
                  <c:v>Computation</c:v>
                </c:pt>
                <c:pt idx="1">
                  <c:v>Communication</c:v>
                </c:pt>
              </c:strCache>
            </c:strRef>
          </c:cat>
          <c:val>
            <c:numRef>
              <c:f>Sheet1!$B$22:$B$23</c:f>
              <c:numCache>
                <c:formatCode>General</c:formatCode>
                <c:ptCount val="2"/>
                <c:pt idx="0">
                  <c:v>12.13</c:v>
                </c:pt>
                <c:pt idx="1">
                  <c:v>9.6300000000000008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118-4528-8A89-0381C5E5A54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BProp operation split GPipe (2 split 2 gpu)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41B-4E28-BC37-3D350036ABD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41B-4E28-BC37-3D350036ABD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41B-4E28-BC37-3D350036ABD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Sheet1!$A$43:$A$45</c:f>
              <c:strCache>
                <c:ptCount val="3"/>
                <c:pt idx="0">
                  <c:v>Computation</c:v>
                </c:pt>
                <c:pt idx="1">
                  <c:v>Re-computation</c:v>
                </c:pt>
                <c:pt idx="2">
                  <c:v>Communication</c:v>
                </c:pt>
              </c:strCache>
            </c:strRef>
          </c:cat>
          <c:val>
            <c:numRef>
              <c:f>Sheet1!$B$43:$B$45</c:f>
              <c:numCache>
                <c:formatCode>General</c:formatCode>
                <c:ptCount val="3"/>
                <c:pt idx="0">
                  <c:v>22.173999999999999</c:v>
                </c:pt>
                <c:pt idx="1">
                  <c:v>14.816000000000001</c:v>
                </c:pt>
                <c:pt idx="2">
                  <c:v>8.4570000000000007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41B-4E28-BC37-3D350036ABD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0.70449</cdr:x>
      <cdr:y>0.33894</cdr:y>
    </cdr:from>
    <cdr:to>
      <cdr:x>0.78587</cdr:x>
      <cdr:y>0.47064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82CC36B-90DC-483A-B63C-55C630B1459E}"/>
            </a:ext>
          </a:extLst>
        </cdr:cNvPr>
        <cdr:cNvSpPr txBox="1"/>
      </cdr:nvSpPr>
      <cdr:spPr>
        <a:xfrm xmlns:a="http://schemas.openxmlformats.org/drawingml/2006/main">
          <a:off x="7408178" y="1468074"/>
          <a:ext cx="855677" cy="5704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  <cdr:relSizeAnchor xmlns:cdr="http://schemas.openxmlformats.org/drawingml/2006/chartDrawing">
    <cdr:from>
      <cdr:x>0.49106</cdr:x>
      <cdr:y>0.42111</cdr:y>
    </cdr:from>
    <cdr:to>
      <cdr:x>0.57801</cdr:x>
      <cdr:y>0.63222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6E252AE9-41B6-4B04-9FAB-0345E728B414}"/>
            </a:ext>
          </a:extLst>
        </cdr:cNvPr>
        <cdr:cNvSpPr txBox="1"/>
      </cdr:nvSpPr>
      <cdr:spPr>
        <a:xfrm xmlns:a="http://schemas.openxmlformats.org/drawingml/2006/main">
          <a:off x="5163767" y="1823983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400" dirty="0"/>
            <a:t>12.13 </a:t>
          </a:r>
          <a:r>
            <a:rPr lang="en-US" sz="2400" dirty="0" err="1"/>
            <a:t>ms</a:t>
          </a:r>
          <a:endParaRPr lang="en-IN" sz="2400" dirty="0"/>
        </a:p>
      </cdr:txBody>
    </cdr:sp>
  </cdr:relSizeAnchor>
  <cdr:relSizeAnchor xmlns:cdr="http://schemas.openxmlformats.org/drawingml/2006/chartDrawing">
    <cdr:from>
      <cdr:x>0.6955</cdr:x>
      <cdr:y>0.2544</cdr:y>
    </cdr:from>
    <cdr:to>
      <cdr:x>0.81483</cdr:x>
      <cdr:y>0.44754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162B9DEC-FAA1-4CAC-B8CD-43CB82A86395}"/>
            </a:ext>
          </a:extLst>
        </cdr:cNvPr>
        <cdr:cNvSpPr txBox="1"/>
      </cdr:nvSpPr>
      <cdr:spPr>
        <a:xfrm xmlns:a="http://schemas.openxmlformats.org/drawingml/2006/main">
          <a:off x="7313579" y="1101904"/>
          <a:ext cx="1254868" cy="8365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  <cdr:relSizeAnchor xmlns:cdr="http://schemas.openxmlformats.org/drawingml/2006/chartDrawing">
    <cdr:from>
      <cdr:x>0.70937</cdr:x>
      <cdr:y>0.27012</cdr:y>
    </cdr:from>
    <cdr:to>
      <cdr:x>0.92029</cdr:x>
      <cdr:y>0.52839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CD248032-A088-4748-B0F3-381EC83C0FA2}"/>
            </a:ext>
          </a:extLst>
        </cdr:cNvPr>
        <cdr:cNvSpPr txBox="1"/>
      </cdr:nvSpPr>
      <cdr:spPr>
        <a:xfrm xmlns:a="http://schemas.openxmlformats.org/drawingml/2006/main">
          <a:off x="7459494" y="1169998"/>
          <a:ext cx="2217906" cy="111868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400" dirty="0"/>
            <a:t>Total 21.76 </a:t>
          </a:r>
          <a:r>
            <a:rPr lang="en-US" sz="2400" dirty="0" err="1"/>
            <a:t>ms</a:t>
          </a:r>
          <a:endParaRPr lang="en-IN" sz="24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0.7473</cdr:x>
      <cdr:y>0.12816</cdr:y>
    </cdr:from>
    <cdr:to>
      <cdr:x>0.85739</cdr:x>
      <cdr:y>0.25111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4110400-0AC6-48D7-B1E8-3AED1F5D3696}"/>
            </a:ext>
          </a:extLst>
        </cdr:cNvPr>
        <cdr:cNvSpPr txBox="1"/>
      </cdr:nvSpPr>
      <cdr:spPr>
        <a:xfrm xmlns:a="http://schemas.openxmlformats.org/drawingml/2006/main">
          <a:off x="7858328" y="557651"/>
          <a:ext cx="1157591" cy="5350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  <cdr:relSizeAnchor xmlns:cdr="http://schemas.openxmlformats.org/drawingml/2006/chartDrawing">
    <cdr:from>
      <cdr:x>0.47718</cdr:x>
      <cdr:y>0.40313</cdr:y>
    </cdr:from>
    <cdr:to>
      <cdr:x>0.62889</cdr:x>
      <cdr:y>0.55738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13D3254F-7143-409A-BE57-34D8A7E7243B}"/>
            </a:ext>
          </a:extLst>
        </cdr:cNvPr>
        <cdr:cNvSpPr txBox="1"/>
      </cdr:nvSpPr>
      <cdr:spPr>
        <a:xfrm xmlns:a="http://schemas.openxmlformats.org/drawingml/2006/main">
          <a:off x="5017851" y="1754154"/>
          <a:ext cx="1595337" cy="67120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400" dirty="0"/>
            <a:t>22.174 </a:t>
          </a:r>
          <a:r>
            <a:rPr lang="en-US" sz="2400" dirty="0" err="1"/>
            <a:t>ms</a:t>
          </a:r>
          <a:endParaRPr lang="en-IN" sz="2400" dirty="0"/>
        </a:p>
      </cdr:txBody>
    </cdr:sp>
  </cdr:relSizeAnchor>
  <cdr:relSizeAnchor xmlns:cdr="http://schemas.openxmlformats.org/drawingml/2006/chartDrawing">
    <cdr:from>
      <cdr:x>0.29124</cdr:x>
      <cdr:y>0.5</cdr:y>
    </cdr:from>
    <cdr:to>
      <cdr:x>0.38375</cdr:x>
      <cdr:y>0.60209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962EBC4A-C848-43D5-B133-BD147091F0A4}"/>
            </a:ext>
          </a:extLst>
        </cdr:cNvPr>
        <cdr:cNvSpPr txBox="1"/>
      </cdr:nvSpPr>
      <cdr:spPr>
        <a:xfrm xmlns:a="http://schemas.openxmlformats.org/drawingml/2006/main">
          <a:off x="3062592" y="2175669"/>
          <a:ext cx="972766" cy="4442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  <cdr:relSizeAnchor xmlns:cdr="http://schemas.openxmlformats.org/drawingml/2006/chartDrawing">
    <cdr:from>
      <cdr:x>0.29217</cdr:x>
      <cdr:y>0.51044</cdr:y>
    </cdr:from>
    <cdr:to>
      <cdr:x>0.4522</cdr:x>
      <cdr:y>0.71387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5D28B67D-9A2E-40A2-9AE9-52DE7A696D50}"/>
            </a:ext>
          </a:extLst>
        </cdr:cNvPr>
        <cdr:cNvSpPr txBox="1"/>
      </cdr:nvSpPr>
      <cdr:spPr>
        <a:xfrm xmlns:a="http://schemas.openxmlformats.org/drawingml/2006/main">
          <a:off x="3072319" y="2221080"/>
          <a:ext cx="1682886" cy="88521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400" dirty="0"/>
            <a:t>14.815 </a:t>
          </a:r>
          <a:r>
            <a:rPr lang="en-US" sz="2400" dirty="0" err="1"/>
            <a:t>ms</a:t>
          </a:r>
          <a:endParaRPr lang="en-IN" sz="2400" dirty="0"/>
        </a:p>
      </cdr:txBody>
    </cdr:sp>
  </cdr:relSizeAnchor>
  <cdr:relSizeAnchor xmlns:cdr="http://schemas.openxmlformats.org/drawingml/2006/chartDrawing">
    <cdr:from>
      <cdr:x>0.31714</cdr:x>
      <cdr:y>0.23993</cdr:y>
    </cdr:from>
    <cdr:to>
      <cdr:x>0.44665</cdr:x>
      <cdr:y>0.34612</cdr:y>
    </cdr:to>
    <cdr:sp macro="" textlink="">
      <cdr:nvSpPr>
        <cdr:cNvPr id="6" name="TextBox 5">
          <a:extLst xmlns:a="http://schemas.openxmlformats.org/drawingml/2006/main">
            <a:ext uri="{FF2B5EF4-FFF2-40B4-BE49-F238E27FC236}">
              <a16:creationId xmlns:a16="http://schemas.microsoft.com/office/drawing/2014/main" id="{468C72CB-4D9B-44CD-BF37-0535B9B844C5}"/>
            </a:ext>
          </a:extLst>
        </cdr:cNvPr>
        <cdr:cNvSpPr txBox="1"/>
      </cdr:nvSpPr>
      <cdr:spPr>
        <a:xfrm xmlns:a="http://schemas.openxmlformats.org/drawingml/2006/main">
          <a:off x="3334967" y="1044034"/>
          <a:ext cx="1361872" cy="46206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400" dirty="0"/>
            <a:t>8.457 </a:t>
          </a:r>
          <a:r>
            <a:rPr lang="en-US" sz="2400" dirty="0" err="1"/>
            <a:t>ms</a:t>
          </a:r>
          <a:endParaRPr lang="en-IN" sz="2400" dirty="0"/>
        </a:p>
      </cdr:txBody>
    </cdr:sp>
  </cdr:relSizeAnchor>
  <cdr:relSizeAnchor xmlns:cdr="http://schemas.openxmlformats.org/drawingml/2006/chartDrawing">
    <cdr:from>
      <cdr:x>0.64554</cdr:x>
      <cdr:y>0.31371</cdr:y>
    </cdr:from>
    <cdr:to>
      <cdr:x>0.90826</cdr:x>
      <cdr:y>0.61774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0EB59827-2841-4073-A733-72719929691A}"/>
            </a:ext>
          </a:extLst>
        </cdr:cNvPr>
        <cdr:cNvSpPr txBox="1"/>
      </cdr:nvSpPr>
      <cdr:spPr>
        <a:xfrm xmlns:a="http://schemas.openxmlformats.org/drawingml/2006/main">
          <a:off x="6788286" y="1365047"/>
          <a:ext cx="2762655" cy="13229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400" dirty="0"/>
            <a:t>Total 45.447 </a:t>
          </a:r>
          <a:r>
            <a:rPr lang="en-US" sz="2400" dirty="0" err="1"/>
            <a:t>ms</a:t>
          </a:r>
          <a:endParaRPr lang="en-IN" sz="24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44C37-EF48-46B1-875C-6D2E2B5662FD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D9224-91E0-402A-B18B-323EBCBE3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81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59DB6EDD-E0E7-4F92-B13E-0906C4C6346C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5F48D25-A8B5-455F-A24B-736B4B89DC91}" type="slidenum">
              <a:t>18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4A20D858-BB62-44C1-8CD3-5D2ACACCFD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5AA0A373-99A7-4EBD-A39B-F755147453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C3F77E5-E4BD-4584-820E-9F98FFF068C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94690AA-135D-4C32-9C58-4F60162EEE94}" type="slidenum">
              <a:t>19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A22F071F-4851-47B5-9F07-28185AEF96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406D96D0-BAAD-47B4-B375-73A6560FB55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0E81-427D-400F-93D7-2A972FEFF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8DBAE-BEF6-4C14-BC69-11E4C0FEA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F117F-6BC1-477B-A439-BE17F1E9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BC41-082D-49DA-9CED-247EBC28072F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EA601-62D6-4318-9DE7-D3C2A271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DB61E-A562-4E78-AD16-BB1FE670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6C48-0414-4106-B227-F15FDAC46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67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81123-1F5C-4A25-B4F2-6BD11A444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5D9C4-C1D6-48CE-8CAB-68A2F1576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5C473-CDFB-47AD-B2A2-0BA97692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BC41-082D-49DA-9CED-247EBC28072F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D8AA0-70D3-4825-88F3-AE64EEBB1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44C7C-060B-4FCA-B3BB-3E7A67FC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6C48-0414-4106-B227-F15FDAC46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62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B09A9-FEBA-46DF-A74A-CBEF82670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C56AF-1B9E-47C7-AC60-C380FFD45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14421-8D1C-4D0F-9739-D88EA015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BC41-082D-49DA-9CED-247EBC28072F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D2FE5-54B0-4BB7-B8B3-2D89C6D91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27348-6AD5-4D38-9A85-E3410763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6C48-0414-4106-B227-F15FDAC46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51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E007-C767-4990-A475-49C6ED3A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59C11-2DD8-41D7-9B59-1E7E2D76B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07745-E966-4A2C-A1A9-8BFA7332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BC41-082D-49DA-9CED-247EBC28072F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C8C1E-83F8-49F4-807F-03675921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277E1-7076-415C-95B1-5A7A9BC3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6C48-0414-4106-B227-F15FDAC46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8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A178-3D8A-4932-B434-63F041E7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6B3DD-D743-41F0-B902-EC031D767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517B3-084F-4F91-9C8B-CF9165E7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BC41-082D-49DA-9CED-247EBC28072F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AA33A-EE98-49A5-8256-D9D5E9C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64EA2-D8FE-4275-B6EF-22042A97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6C48-0414-4106-B227-F15FDAC46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68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3790-47FE-4127-959D-7FF15D8D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F296B-6785-4858-94A3-CDB000BEA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31355-6991-4473-B341-3016901CA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0CD9F-554C-4F27-B9D2-74A24C8B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BC41-082D-49DA-9CED-247EBC28072F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57105-948C-43EC-B50C-8C01C06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A02EB-C8BD-4C99-859A-50AB5D60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6C48-0414-4106-B227-F15FDAC46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69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43EB-BF73-48F7-80CC-32DE0ED23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88430-C8CA-40E7-89FF-D720BC2D8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A59D6-FF63-4FFF-9C40-3EC0C3759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9FD58-20A0-4A82-ABD0-06634694B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8D15E-26C5-4910-BE73-3C039A8B9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8C096-32B9-4A62-A99E-44DA1578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BC41-082D-49DA-9CED-247EBC28072F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44C524-4C70-49D2-9EB3-3E5E5787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A8751-3759-4558-8CD9-A9D56531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6C48-0414-4106-B227-F15FDAC46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3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DB60-387D-45AB-8D78-FD75D6293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198CC-870E-4721-B20B-9DDD420A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BC41-082D-49DA-9CED-247EBC28072F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8D264-DDE5-4130-81DC-F1B56A47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3B6C7-FE96-4198-9E2D-ADA81D8E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6C48-0414-4106-B227-F15FDAC46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85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46E3E-88A9-4B6D-B77A-E3DD4F57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BC41-082D-49DA-9CED-247EBC28072F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07FF4-DFD9-4545-9D4D-1E3F2727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2A6F0-44A3-412F-B491-382F0051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6C48-0414-4106-B227-F15FDAC46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00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DE34-2F5E-4EB0-97BD-D8F35AB0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D4C90-C785-4C3F-8F9F-7CD55D885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C81D5-335E-4820-B5A7-97CF2BF4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E2BD0-9AE4-44D7-B2D4-1E9A580EB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BC41-082D-49DA-9CED-247EBC28072F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674B5-4D67-4D7E-B4E1-BADBF9C2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7F1F0-771F-4D81-A6C4-16B61977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6C48-0414-4106-B227-F15FDAC46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48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4062-B707-4024-A189-3252608D9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7A14D6-F143-4E45-B327-4F55EAD2A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A15C2-9B6E-4789-818D-48D881530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1E6CE-0DC0-4238-A9CD-11D9FCDA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BC41-082D-49DA-9CED-247EBC28072F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258F7-CB31-452B-A46C-1E33C03A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04703-B704-4F77-9CC5-C1EC8CE2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6C48-0414-4106-B227-F15FDAC46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0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800771-6721-4A61-BA42-09B19C776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F14C8-052A-4938-94C9-76D56FD6D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35FA7-8AFE-4267-8812-25D619E3C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BC41-082D-49DA-9CED-247EBC28072F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2EF4E-2E18-4D86-ABD8-21A7734AF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4C673-4077-4A8F-A6FC-BCE972F27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6C48-0414-4106-B227-F15FDAC46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4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2399F-8CF0-470D-9438-C894C3240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the scheduling and performance of neural nets that use pipeline parallelism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7C808-1B3B-4060-AF06-E44BEC0357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Aditya Shankar, 170905094, CSE B, Roll No. 17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046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849E-1FB8-49F6-966D-8C4BB056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parallelism in GPipe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AD7685-3420-44A4-8657-3334E5221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347" y="2178824"/>
            <a:ext cx="8012185" cy="2751764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C11BF0-B999-4FD2-9D41-8792934BF019}"/>
              </a:ext>
            </a:extLst>
          </p:cNvPr>
          <p:cNvCxnSpPr/>
          <p:nvPr/>
        </p:nvCxnSpPr>
        <p:spPr>
          <a:xfrm flipH="1">
            <a:off x="1107347" y="4404220"/>
            <a:ext cx="612396" cy="116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38E672-1C98-43B8-8EBF-8729DAC6E74B}"/>
              </a:ext>
            </a:extLst>
          </p:cNvPr>
          <p:cNvCxnSpPr/>
          <p:nvPr/>
        </p:nvCxnSpPr>
        <p:spPr>
          <a:xfrm flipH="1">
            <a:off x="1166070" y="4379053"/>
            <a:ext cx="1090569" cy="121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943A37-A9EE-4A68-B8FC-5238594FA2D1}"/>
              </a:ext>
            </a:extLst>
          </p:cNvPr>
          <p:cNvSpPr txBox="1"/>
          <p:nvPr/>
        </p:nvSpPr>
        <p:spPr>
          <a:xfrm>
            <a:off x="491106" y="5746459"/>
            <a:ext cx="303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Micro-batches</a:t>
            </a:r>
            <a:endParaRPr lang="en-IN" dirty="0">
              <a:latin typeface="+mj-lt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6E65E676-B586-4B42-A189-C4456AD216D8}"/>
              </a:ext>
            </a:extLst>
          </p:cNvPr>
          <p:cNvSpPr/>
          <p:nvPr/>
        </p:nvSpPr>
        <p:spPr>
          <a:xfrm rot="5400000">
            <a:off x="5239010" y="1489577"/>
            <a:ext cx="436050" cy="1565945"/>
          </a:xfrm>
          <a:prstGeom prst="leftBrace">
            <a:avLst>
              <a:gd name="adj1" fmla="val 8333"/>
              <a:gd name="adj2" fmla="val 5056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9320FF-E57C-4F54-911E-7504F5BCBD05}"/>
              </a:ext>
            </a:extLst>
          </p:cNvPr>
          <p:cNvSpPr txBox="1"/>
          <p:nvPr/>
        </p:nvSpPr>
        <p:spPr>
          <a:xfrm>
            <a:off x="2701254" y="1719441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             FProp</a:t>
            </a:r>
            <a:endParaRPr lang="en-IN" dirty="0">
              <a:latin typeface="+mj-lt"/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7FE15E0-192B-4F64-962D-BFB5049BB344}"/>
              </a:ext>
            </a:extLst>
          </p:cNvPr>
          <p:cNvSpPr/>
          <p:nvPr/>
        </p:nvSpPr>
        <p:spPr>
          <a:xfrm rot="5400000">
            <a:off x="3401822" y="1473188"/>
            <a:ext cx="436050" cy="1565945"/>
          </a:xfrm>
          <a:prstGeom prst="leftBrace">
            <a:avLst>
              <a:gd name="adj1" fmla="val 8333"/>
              <a:gd name="adj2" fmla="val 5056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2F8CDE-E1F6-4C92-BA7C-11BFE6E13695}"/>
              </a:ext>
            </a:extLst>
          </p:cNvPr>
          <p:cNvSpPr txBox="1"/>
          <p:nvPr/>
        </p:nvSpPr>
        <p:spPr>
          <a:xfrm>
            <a:off x="5113439" y="1719441"/>
            <a:ext cx="121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BProp</a:t>
            </a:r>
            <a:endParaRPr lang="en-IN" dirty="0">
              <a:latin typeface="+mj-l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2695F4-73D5-47CD-8620-FE6FB45E9D06}"/>
              </a:ext>
            </a:extLst>
          </p:cNvPr>
          <p:cNvCxnSpPr/>
          <p:nvPr/>
        </p:nvCxnSpPr>
        <p:spPr>
          <a:xfrm>
            <a:off x="8951053" y="2701255"/>
            <a:ext cx="1157681" cy="149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CB662E-1D01-483F-8A0D-08D22F94D009}"/>
              </a:ext>
            </a:extLst>
          </p:cNvPr>
          <p:cNvCxnSpPr/>
          <p:nvPr/>
        </p:nvCxnSpPr>
        <p:spPr>
          <a:xfrm>
            <a:off x="9001387" y="3296873"/>
            <a:ext cx="1090569" cy="98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B25761-E701-4727-8F2D-76DE012EC86B}"/>
              </a:ext>
            </a:extLst>
          </p:cNvPr>
          <p:cNvCxnSpPr/>
          <p:nvPr/>
        </p:nvCxnSpPr>
        <p:spPr>
          <a:xfrm>
            <a:off x="8951053" y="3766657"/>
            <a:ext cx="1098958" cy="63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32DCC0D-30EE-4F9E-BFA2-538BB004C823}"/>
              </a:ext>
            </a:extLst>
          </p:cNvPr>
          <p:cNvSpPr txBox="1"/>
          <p:nvPr/>
        </p:nvSpPr>
        <p:spPr>
          <a:xfrm>
            <a:off x="9001387" y="4682631"/>
            <a:ext cx="2024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Diff. pipelining stages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677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7212-17A9-411D-999E-E2289293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tasks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15718-89DE-40B4-9054-F4447F34F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Preliminary testing to understand framework intricacies/functioning</a:t>
            </a:r>
          </a:p>
          <a:p>
            <a:r>
              <a:rPr lang="en-US" dirty="0">
                <a:latin typeface="+mj-lt"/>
              </a:rPr>
              <a:t>Statistical techniques for measuring performance</a:t>
            </a:r>
          </a:p>
          <a:p>
            <a:r>
              <a:rPr lang="en-US" dirty="0">
                <a:latin typeface="+mj-lt"/>
              </a:rPr>
              <a:t>Primary testing</a:t>
            </a:r>
          </a:p>
          <a:p>
            <a:r>
              <a:rPr lang="en-US" dirty="0">
                <a:latin typeface="+mj-lt"/>
              </a:rPr>
              <a:t>Identifying bottlenecks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0730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65A7-A33A-4FF7-9E52-93FB0EAF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partitioning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BC306-C38A-4B2B-969D-8DB781614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7AD7A8-9333-4214-93B0-0477AB313A57}"/>
              </a:ext>
            </a:extLst>
          </p:cNvPr>
          <p:cNvSpPr/>
          <p:nvPr/>
        </p:nvSpPr>
        <p:spPr>
          <a:xfrm>
            <a:off x="1123950" y="1857375"/>
            <a:ext cx="2333625" cy="600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conv1</a:t>
            </a:r>
            <a:endParaRPr lang="en-IN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0CB265-503B-4289-92E5-C7E6B1042E47}"/>
              </a:ext>
            </a:extLst>
          </p:cNvPr>
          <p:cNvSpPr/>
          <p:nvPr/>
        </p:nvSpPr>
        <p:spPr>
          <a:xfrm>
            <a:off x="1123950" y="2592387"/>
            <a:ext cx="2333625" cy="600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pool1</a:t>
            </a:r>
            <a:endParaRPr lang="en-IN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90EDC-935B-4AA7-87FC-B02325DF833E}"/>
              </a:ext>
            </a:extLst>
          </p:cNvPr>
          <p:cNvSpPr/>
          <p:nvPr/>
        </p:nvSpPr>
        <p:spPr>
          <a:xfrm>
            <a:off x="1123950" y="3327399"/>
            <a:ext cx="2333625" cy="600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conv2</a:t>
            </a:r>
            <a:endParaRPr lang="en-IN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9A327B-6187-4BCC-A5A8-0C90BAFF9748}"/>
              </a:ext>
            </a:extLst>
          </p:cNvPr>
          <p:cNvSpPr/>
          <p:nvPr/>
        </p:nvSpPr>
        <p:spPr>
          <a:xfrm>
            <a:off x="1123950" y="4062411"/>
            <a:ext cx="2333625" cy="600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pool2</a:t>
            </a:r>
            <a:endParaRPr lang="en-IN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DB3FE3-475C-4338-9DEF-B35EA56CB5D8}"/>
              </a:ext>
            </a:extLst>
          </p:cNvPr>
          <p:cNvSpPr/>
          <p:nvPr/>
        </p:nvSpPr>
        <p:spPr>
          <a:xfrm>
            <a:off x="1123950" y="4797423"/>
            <a:ext cx="2333625" cy="600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fc1</a:t>
            </a:r>
            <a:endParaRPr lang="en-IN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A9F9D6-BC5B-4BE2-BCFF-371B6BDF2B52}"/>
              </a:ext>
            </a:extLst>
          </p:cNvPr>
          <p:cNvSpPr/>
          <p:nvPr/>
        </p:nvSpPr>
        <p:spPr>
          <a:xfrm>
            <a:off x="1123950" y="5524500"/>
            <a:ext cx="2333625" cy="600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sm1</a:t>
            </a:r>
            <a:endParaRPr lang="en-IN" dirty="0">
              <a:latin typeface="+mj-lt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1E8B004-9866-482A-9074-741C5B5618FB}"/>
              </a:ext>
            </a:extLst>
          </p:cNvPr>
          <p:cNvSpPr/>
          <p:nvPr/>
        </p:nvSpPr>
        <p:spPr>
          <a:xfrm>
            <a:off x="3571875" y="1857375"/>
            <a:ext cx="1152525" cy="4267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3472A1-E05D-41BA-B404-2B60259A196D}"/>
              </a:ext>
            </a:extLst>
          </p:cNvPr>
          <p:cNvSpPr txBox="1"/>
          <p:nvPr/>
        </p:nvSpPr>
        <p:spPr>
          <a:xfrm>
            <a:off x="4838700" y="3816628"/>
            <a:ext cx="391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Set of layers created (LeNet model)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1410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4E64-51FC-4385-9CB2-89D29D19B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FDBBC-2BEB-4575-BFBA-F99BCA49E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406"/>
            <a:ext cx="10515600" cy="5857557"/>
          </a:xfrm>
        </p:spPr>
        <p:txBody>
          <a:bodyPr/>
          <a:lstStyle/>
          <a:p>
            <a:r>
              <a:rPr lang="en-US" dirty="0">
                <a:latin typeface="+mj-lt"/>
              </a:rPr>
              <a:t>Assume we choose to partition with split sizes of 2 layers each</a:t>
            </a:r>
            <a:endParaRPr lang="en-IN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167DAB-F97C-4EC2-A33B-C6298118651A}"/>
              </a:ext>
            </a:extLst>
          </p:cNvPr>
          <p:cNvSpPr/>
          <p:nvPr/>
        </p:nvSpPr>
        <p:spPr>
          <a:xfrm>
            <a:off x="838200" y="1129173"/>
            <a:ext cx="2771775" cy="28117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BB18F-A8AC-437A-8D18-DE872AE3D0A0}"/>
              </a:ext>
            </a:extLst>
          </p:cNvPr>
          <p:cNvSpPr/>
          <p:nvPr/>
        </p:nvSpPr>
        <p:spPr>
          <a:xfrm>
            <a:off x="1057276" y="2320910"/>
            <a:ext cx="2333625" cy="600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pool1</a:t>
            </a:r>
            <a:endParaRPr lang="en-IN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C55078-6076-41CB-B0D5-A94E82F6D184}"/>
              </a:ext>
            </a:extLst>
          </p:cNvPr>
          <p:cNvSpPr/>
          <p:nvPr/>
        </p:nvSpPr>
        <p:spPr>
          <a:xfrm>
            <a:off x="1057276" y="1475566"/>
            <a:ext cx="2333625" cy="600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conv1</a:t>
            </a:r>
            <a:endParaRPr lang="en-IN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7DE2D3-10E4-4732-AA99-612FE1CF3DB8}"/>
              </a:ext>
            </a:extLst>
          </p:cNvPr>
          <p:cNvSpPr txBox="1"/>
          <p:nvPr/>
        </p:nvSpPr>
        <p:spPr>
          <a:xfrm>
            <a:off x="1276351" y="319816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Feature Extraction</a:t>
            </a:r>
            <a:endParaRPr lang="en-IN"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582ED-EE47-4DE9-AB83-703B4E5E229B}"/>
              </a:ext>
            </a:extLst>
          </p:cNvPr>
          <p:cNvSpPr/>
          <p:nvPr/>
        </p:nvSpPr>
        <p:spPr>
          <a:xfrm>
            <a:off x="4867275" y="1133475"/>
            <a:ext cx="2771775" cy="8401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Split 1</a:t>
            </a:r>
            <a:endParaRPr lang="en-IN" dirty="0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CDC2CB-F1F4-4186-8CBD-37679A5EC588}"/>
              </a:ext>
            </a:extLst>
          </p:cNvPr>
          <p:cNvSpPr/>
          <p:nvPr/>
        </p:nvSpPr>
        <p:spPr>
          <a:xfrm>
            <a:off x="1050223" y="1482751"/>
            <a:ext cx="2333625" cy="600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conv2</a:t>
            </a:r>
            <a:endParaRPr lang="en-IN" dirty="0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8F09A9-8498-4D05-A9CE-DBCF2B44C4E3}"/>
              </a:ext>
            </a:extLst>
          </p:cNvPr>
          <p:cNvSpPr/>
          <p:nvPr/>
        </p:nvSpPr>
        <p:spPr>
          <a:xfrm>
            <a:off x="1057276" y="2300718"/>
            <a:ext cx="2333625" cy="600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pool2</a:t>
            </a:r>
            <a:endParaRPr lang="en-IN" dirty="0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3C7520-AF35-407D-B796-602573989F0A}"/>
              </a:ext>
            </a:extLst>
          </p:cNvPr>
          <p:cNvSpPr/>
          <p:nvPr/>
        </p:nvSpPr>
        <p:spPr>
          <a:xfrm>
            <a:off x="4867274" y="2192505"/>
            <a:ext cx="2771775" cy="8401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Split 2</a:t>
            </a:r>
            <a:endParaRPr lang="en-IN" dirty="0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EA725E-C66F-48C3-842A-E7661C80E315}"/>
              </a:ext>
            </a:extLst>
          </p:cNvPr>
          <p:cNvSpPr/>
          <p:nvPr/>
        </p:nvSpPr>
        <p:spPr>
          <a:xfrm>
            <a:off x="1064329" y="1496147"/>
            <a:ext cx="2333625" cy="600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fc1</a:t>
            </a:r>
            <a:endParaRPr lang="en-IN" dirty="0"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6C092B-5974-43A1-9D29-754320043292}"/>
              </a:ext>
            </a:extLst>
          </p:cNvPr>
          <p:cNvSpPr/>
          <p:nvPr/>
        </p:nvSpPr>
        <p:spPr>
          <a:xfrm>
            <a:off x="1064329" y="2300718"/>
            <a:ext cx="2333625" cy="600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sm1</a:t>
            </a:r>
            <a:endParaRPr lang="en-IN" dirty="0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733DF6-9F59-4FC4-8E2C-C8FD88914C6C}"/>
              </a:ext>
            </a:extLst>
          </p:cNvPr>
          <p:cNvSpPr/>
          <p:nvPr/>
        </p:nvSpPr>
        <p:spPr>
          <a:xfrm>
            <a:off x="4867274" y="3298102"/>
            <a:ext cx="2771775" cy="8401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Split 3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566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2" grpId="3" animBg="1"/>
      <p:bldP spid="12" grpId="4" animBg="1"/>
      <p:bldP spid="6" grpId="0" animBg="1"/>
      <p:bldP spid="6" grpId="1" animBg="1"/>
      <p:bldP spid="4" grpId="0" animBg="1"/>
      <p:bldP spid="4" grpId="1" animBg="1"/>
      <p:bldP spid="13" grpId="0"/>
      <p:bldP spid="13" grpId="1"/>
      <p:bldP spid="13" grpId="2"/>
      <p:bldP spid="13" grpId="3"/>
      <p:bldP spid="13" grpId="4"/>
      <p:bldP spid="14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4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0505-F108-4D89-9B7A-456F8C34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compatibility of Lingvo with GPipe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BD4A2-EF6C-4AE4-8A5C-A876D4ECF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Lingvo is primarily focused on NLP training</a:t>
            </a:r>
          </a:p>
          <a:p>
            <a:r>
              <a:rPr lang="en-US" dirty="0">
                <a:latin typeface="+mj-lt"/>
              </a:rPr>
              <a:t>So at present supports GPipe for limited layers (like Transformer layer, encoder layer)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Inclusion for other layers requires implementation of FPropMeta()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This function is used to estimate meta-flops of each layer. Used for auto-partitioning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6459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AE39-D0F3-47A5-B338-7637D965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specifics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F10EE-D371-4A68-8948-4BC802FD3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LeNet5 model with approx. 763000 parameters</a:t>
            </a:r>
          </a:p>
          <a:p>
            <a:r>
              <a:rPr lang="en-US" dirty="0">
                <a:latin typeface="+mj-lt"/>
              </a:rPr>
              <a:t>Input minibatch of dimensions of (256,28,28,1)</a:t>
            </a:r>
          </a:p>
          <a:p>
            <a:r>
              <a:rPr lang="en-US" dirty="0">
                <a:latin typeface="+mj-lt"/>
              </a:rPr>
              <a:t>MNIST dataset for digit classification</a:t>
            </a:r>
          </a:p>
          <a:p>
            <a:r>
              <a:rPr lang="en-US" dirty="0">
                <a:latin typeface="+mj-lt"/>
              </a:rPr>
              <a:t>16 micro-batches of size (16,28,28,1)</a:t>
            </a:r>
          </a:p>
          <a:p>
            <a:r>
              <a:rPr lang="en-US" dirty="0">
                <a:latin typeface="+mj-lt"/>
              </a:rPr>
              <a:t>2 GPU system on AWS – M60 Tesla GPUS with 8GB each</a:t>
            </a:r>
          </a:p>
          <a:p>
            <a:r>
              <a:rPr lang="en-US" dirty="0">
                <a:latin typeface="+mj-lt"/>
              </a:rPr>
              <a:t>model divided into 2 splits: </a:t>
            </a:r>
          </a:p>
          <a:p>
            <a:r>
              <a:rPr lang="en-US" dirty="0">
                <a:latin typeface="+mj-lt"/>
              </a:rPr>
              <a:t>Split 1: conv1, pool1,conv2</a:t>
            </a:r>
          </a:p>
          <a:p>
            <a:r>
              <a:rPr lang="en-US" dirty="0">
                <a:latin typeface="+mj-lt"/>
              </a:rPr>
              <a:t>Split 2: pool2, fc1, sm1</a:t>
            </a:r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6739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D77E-8E40-4A91-9015-133D48764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testing and performance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549D1-0D23-4781-92A7-9146C5E1A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Done using a profiling tool, TensorFlow Profiler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This tool provides information on expensive kernel calls and TensorFlow operations.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Provides trace files, pie-charts, and tables to easily analyze data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Profiling data can be viewed using </a:t>
            </a:r>
            <a:r>
              <a:rPr lang="en-US" dirty="0" err="1">
                <a:latin typeface="+mj-lt"/>
              </a:rPr>
              <a:t>TensorBoard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7585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C538-DB0F-45CD-9FAC-A8005752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behavior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0E658-149A-4C86-B95C-1EDDC50CB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D93F98-07DA-4148-8552-ED6B4EA7632E}"/>
              </a:ext>
            </a:extLst>
          </p:cNvPr>
          <p:cNvSpPr/>
          <p:nvPr/>
        </p:nvSpPr>
        <p:spPr>
          <a:xfrm>
            <a:off x="1199626" y="2550253"/>
            <a:ext cx="1333849" cy="18791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split1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A750C-458F-41A2-AF6F-75BD8EA1CF79}"/>
              </a:ext>
            </a:extLst>
          </p:cNvPr>
          <p:cNvSpPr txBox="1"/>
          <p:nvPr/>
        </p:nvSpPr>
        <p:spPr>
          <a:xfrm>
            <a:off x="1199626" y="4605556"/>
            <a:ext cx="151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 prop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86535B-B53F-4282-8378-F699A45C34DD}"/>
              </a:ext>
            </a:extLst>
          </p:cNvPr>
          <p:cNvCxnSpPr/>
          <p:nvPr/>
        </p:nvCxnSpPr>
        <p:spPr>
          <a:xfrm>
            <a:off x="2533475" y="2818701"/>
            <a:ext cx="3053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8DBAF1-E7C8-4D1A-B71A-A40FDA6DC0C4}"/>
              </a:ext>
            </a:extLst>
          </p:cNvPr>
          <p:cNvSpPr txBox="1"/>
          <p:nvPr/>
        </p:nvSpPr>
        <p:spPr>
          <a:xfrm>
            <a:off x="2835479" y="2390862"/>
            <a:ext cx="255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output activations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A85EAA-EDA0-4DA3-8F35-D2F86C8C6707}"/>
              </a:ext>
            </a:extLst>
          </p:cNvPr>
          <p:cNvSpPr/>
          <p:nvPr/>
        </p:nvSpPr>
        <p:spPr>
          <a:xfrm>
            <a:off x="5587068" y="2570448"/>
            <a:ext cx="1333849" cy="18791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split2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FB4303-4F52-4360-8E95-4A7E44BD4C04}"/>
              </a:ext>
            </a:extLst>
          </p:cNvPr>
          <p:cNvSpPr txBox="1"/>
          <p:nvPr/>
        </p:nvSpPr>
        <p:spPr>
          <a:xfrm>
            <a:off x="7091680" y="2570448"/>
            <a:ext cx="2566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Receives activations and performs FProp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CCAF27-8B0D-4004-B556-FC21E391A413}"/>
              </a:ext>
            </a:extLst>
          </p:cNvPr>
          <p:cNvSpPr txBox="1"/>
          <p:nvPr/>
        </p:nvSpPr>
        <p:spPr>
          <a:xfrm>
            <a:off x="7223759" y="3566035"/>
            <a:ext cx="2566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happens multiple times depending on no. of micro-batches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327F5C-CEAD-46D0-B744-0F8EFEA2C22E}"/>
              </a:ext>
            </a:extLst>
          </p:cNvPr>
          <p:cNvSpPr txBox="1"/>
          <p:nvPr/>
        </p:nvSpPr>
        <p:spPr>
          <a:xfrm>
            <a:off x="5587068" y="4605556"/>
            <a:ext cx="133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backprop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A96378-9F7F-47AA-B744-A615DCFF4E78}"/>
              </a:ext>
            </a:extLst>
          </p:cNvPr>
          <p:cNvCxnSpPr>
            <a:cxnSpLocks/>
          </p:cNvCxnSpPr>
          <p:nvPr/>
        </p:nvCxnSpPr>
        <p:spPr>
          <a:xfrm flipH="1">
            <a:off x="2533476" y="3956621"/>
            <a:ext cx="3053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D2168D2-5877-4C42-8955-B38ACBF95F40}"/>
              </a:ext>
            </a:extLst>
          </p:cNvPr>
          <p:cNvSpPr txBox="1"/>
          <p:nvPr/>
        </p:nvSpPr>
        <p:spPr>
          <a:xfrm>
            <a:off x="2709644" y="3566035"/>
            <a:ext cx="244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Send outputs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12599E-15C0-477E-99E0-957B881F3408}"/>
              </a:ext>
            </a:extLst>
          </p:cNvPr>
          <p:cNvSpPr txBox="1"/>
          <p:nvPr/>
        </p:nvSpPr>
        <p:spPr>
          <a:xfrm>
            <a:off x="1199625" y="4693920"/>
            <a:ext cx="163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recomputation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ED73AA-7EB2-4712-8B28-BF03418B3B81}"/>
              </a:ext>
            </a:extLst>
          </p:cNvPr>
          <p:cNvSpPr txBox="1"/>
          <p:nvPr/>
        </p:nvSpPr>
        <p:spPr>
          <a:xfrm>
            <a:off x="1199623" y="4970918"/>
            <a:ext cx="1243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backprop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DB9E02-FC6E-442D-93A7-3B1FB03806E4}"/>
              </a:ext>
            </a:extLst>
          </p:cNvPr>
          <p:cNvSpPr txBox="1"/>
          <p:nvPr/>
        </p:nvSpPr>
        <p:spPr>
          <a:xfrm>
            <a:off x="1199624" y="5435441"/>
            <a:ext cx="395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also happens multiple times depending on no. of micro-batches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95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  <p:bldP spid="8" grpId="1"/>
      <p:bldP spid="8" grpId="2"/>
      <p:bldP spid="8" grpId="3"/>
      <p:bldP spid="8" grpId="4"/>
      <p:bldP spid="9" grpId="0" animBg="1"/>
      <p:bldP spid="10" grpId="0"/>
      <p:bldP spid="14" grpId="0"/>
      <p:bldP spid="15" grpId="0"/>
      <p:bldP spid="19" grpId="0"/>
      <p:bldP spid="20" grpId="0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4F87-2CBB-4D38-81EA-F1E5F68D411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High level view of operations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802ED99C-ED10-4623-8306-557D4D934CCA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30792" y="1509052"/>
            <a:ext cx="10067003" cy="3976815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9F0D67-07FE-4A4D-95B8-1D40D4CCE41C}"/>
              </a:ext>
            </a:extLst>
          </p:cNvPr>
          <p:cNvCxnSpPr/>
          <p:nvPr/>
        </p:nvCxnSpPr>
        <p:spPr>
          <a:xfrm>
            <a:off x="5764288" y="1509051"/>
            <a:ext cx="0" cy="0"/>
          </a:xfrm>
          <a:prstGeom prst="straightConnector1">
            <a:avLst/>
          </a:prstGeom>
          <a:noFill/>
          <a:ln w="0" cap="flat">
            <a:solidFill>
              <a:srgbClr val="3465A4"/>
            </a:solidFill>
            <a:prstDash val="solid"/>
            <a:miter/>
            <a:headEnd type="arrow"/>
            <a:tailEnd type="arrow"/>
          </a:ln>
        </p:spPr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5F4A9C6-16A2-4737-AFA7-607379D4E92B}"/>
              </a:ext>
            </a:extLst>
          </p:cNvPr>
          <p:cNvSpPr/>
          <p:nvPr/>
        </p:nvSpPr>
        <p:spPr>
          <a:xfrm>
            <a:off x="730792" y="1509052"/>
            <a:ext cx="1098040" cy="2325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*/ 0 f7 1"/>
              <a:gd name="f15" fmla="*/ f5 f0 1"/>
              <a:gd name="f16" fmla="*/ f9 f0 1"/>
              <a:gd name="f17" fmla="+- f6 0 f5"/>
              <a:gd name="f18" fmla="*/ f11 f0 1"/>
              <a:gd name="f19" fmla="*/ f14 1 f2"/>
              <a:gd name="f20" fmla="*/ f15 1 f2"/>
              <a:gd name="f21" fmla="*/ f16 1 f2"/>
              <a:gd name="f22" fmla="*/ f17 1 21600"/>
              <a:gd name="f23" fmla="*/ f18 1 f2"/>
              <a:gd name="f24" fmla="+- 0 0 f19"/>
              <a:gd name="f25" fmla="+- f20 0 f1"/>
              <a:gd name="f26" fmla="+- f21 0 f1"/>
              <a:gd name="f27" fmla="*/ 3163 f22 1"/>
              <a:gd name="f28" fmla="*/ 18437 f22 1"/>
              <a:gd name="f29" fmla="*/ 10800 f22 1"/>
              <a:gd name="f30" fmla="*/ 0 f22 1"/>
              <a:gd name="f31" fmla="*/ 21600 f22 1"/>
              <a:gd name="f32" fmla="+- f23 0 f1"/>
              <a:gd name="f33" fmla="*/ f24 f0 1"/>
              <a:gd name="f34" fmla="+- f26 0 f25"/>
              <a:gd name="f35" fmla="*/ f29 1 f22"/>
              <a:gd name="f36" fmla="*/ f30 1 f22"/>
              <a:gd name="f37" fmla="*/ f27 1 f22"/>
              <a:gd name="f38" fmla="*/ f28 1 f22"/>
              <a:gd name="f39" fmla="*/ f31 1 f22"/>
              <a:gd name="f40" fmla="*/ f33 1 f7"/>
              <a:gd name="f41" fmla="*/ f37 f12 1"/>
              <a:gd name="f42" fmla="*/ f38 f12 1"/>
              <a:gd name="f43" fmla="*/ f38 f13 1"/>
              <a:gd name="f44" fmla="*/ f37 f13 1"/>
              <a:gd name="f45" fmla="*/ f35 f12 1"/>
              <a:gd name="f46" fmla="*/ f36 f13 1"/>
              <a:gd name="f47" fmla="*/ f36 f12 1"/>
              <a:gd name="f48" fmla="*/ f35 f13 1"/>
              <a:gd name="f49" fmla="*/ f39 f13 1"/>
              <a:gd name="f50" fmla="*/ f39 f12 1"/>
              <a:gd name="f51" fmla="+- f40 0 f1"/>
              <a:gd name="f52" fmla="+- f51 f1 0"/>
              <a:gd name="f53" fmla="*/ f52 f7 1"/>
              <a:gd name="f54" fmla="*/ f53 1 f0"/>
              <a:gd name="f55" fmla="+- 0 0 f54"/>
              <a:gd name="f56" fmla="+- 0 0 f55"/>
              <a:gd name="f57" fmla="*/ f56 f0 1"/>
              <a:gd name="f58" fmla="*/ f57 1 f7"/>
              <a:gd name="f59" fmla="+- f58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+- 0 0 f66"/>
              <a:gd name="f69" fmla="+- 0 0 f67"/>
              <a:gd name="f70" fmla="*/ 10800 f68 1"/>
              <a:gd name="f71" fmla="*/ 10800 f69 1"/>
              <a:gd name="f72" fmla="*/ f70 f70 1"/>
              <a:gd name="f73" fmla="*/ f71 f71 1"/>
              <a:gd name="f74" fmla="+- f72 f73 0"/>
              <a:gd name="f75" fmla="sqrt f74"/>
              <a:gd name="f76" fmla="*/ f8 1 f75"/>
              <a:gd name="f77" fmla="*/ f68 f76 1"/>
              <a:gd name="f78" fmla="*/ f69 f76 1"/>
              <a:gd name="f79" fmla="+- 10800 0 f77"/>
              <a:gd name="f80" fmla="+- 10800 0 f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5" y="f46"/>
              </a:cxn>
              <a:cxn ang="f32">
                <a:pos x="f41" y="f44"/>
              </a:cxn>
              <a:cxn ang="f32">
                <a:pos x="f47" y="f48"/>
              </a:cxn>
              <a:cxn ang="f32">
                <a:pos x="f41" y="f43"/>
              </a:cxn>
              <a:cxn ang="f32">
                <a:pos x="f45" y="f49"/>
              </a:cxn>
              <a:cxn ang="f32">
                <a:pos x="f42" y="f43"/>
              </a:cxn>
              <a:cxn ang="f32">
                <a:pos x="f50" y="f48"/>
              </a:cxn>
              <a:cxn ang="f32">
                <a:pos x="f42" y="f44"/>
              </a:cxn>
            </a:cxnLst>
            <a:rect l="f41" t="f44" r="f42" b="f43"/>
            <a:pathLst>
              <a:path w="21600" h="21600">
                <a:moveTo>
                  <a:pt x="f79" y="f80"/>
                </a:moveTo>
                <a:arcTo wR="f10" hR="f10" stAng="f25" swAng="f34"/>
                <a:close/>
              </a:path>
            </a:pathLst>
          </a:custGeom>
          <a:solidFill>
            <a:srgbClr val="729FCF">
              <a:alpha val="0"/>
            </a:srgbClr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177">
              <a:solidFill>
                <a:srgbClr val="000000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940782D-528F-496B-B42B-A063EEE317B8}"/>
              </a:ext>
            </a:extLst>
          </p:cNvPr>
          <p:cNvSpPr/>
          <p:nvPr/>
        </p:nvSpPr>
        <p:spPr>
          <a:xfrm>
            <a:off x="783907" y="3570172"/>
            <a:ext cx="957848" cy="1741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*/ 0 f7 1"/>
              <a:gd name="f15" fmla="*/ f5 f0 1"/>
              <a:gd name="f16" fmla="*/ f9 f0 1"/>
              <a:gd name="f17" fmla="+- f6 0 f5"/>
              <a:gd name="f18" fmla="*/ f11 f0 1"/>
              <a:gd name="f19" fmla="*/ f14 1 f2"/>
              <a:gd name="f20" fmla="*/ f15 1 f2"/>
              <a:gd name="f21" fmla="*/ f16 1 f2"/>
              <a:gd name="f22" fmla="*/ f17 1 21600"/>
              <a:gd name="f23" fmla="*/ f18 1 f2"/>
              <a:gd name="f24" fmla="+- 0 0 f19"/>
              <a:gd name="f25" fmla="+- f20 0 f1"/>
              <a:gd name="f26" fmla="+- f21 0 f1"/>
              <a:gd name="f27" fmla="*/ 3163 f22 1"/>
              <a:gd name="f28" fmla="*/ 18437 f22 1"/>
              <a:gd name="f29" fmla="*/ 10800 f22 1"/>
              <a:gd name="f30" fmla="*/ 0 f22 1"/>
              <a:gd name="f31" fmla="*/ 21600 f22 1"/>
              <a:gd name="f32" fmla="+- f23 0 f1"/>
              <a:gd name="f33" fmla="*/ f24 f0 1"/>
              <a:gd name="f34" fmla="+- f26 0 f25"/>
              <a:gd name="f35" fmla="*/ f29 1 f22"/>
              <a:gd name="f36" fmla="*/ f30 1 f22"/>
              <a:gd name="f37" fmla="*/ f27 1 f22"/>
              <a:gd name="f38" fmla="*/ f28 1 f22"/>
              <a:gd name="f39" fmla="*/ f31 1 f22"/>
              <a:gd name="f40" fmla="*/ f33 1 f7"/>
              <a:gd name="f41" fmla="*/ f37 f12 1"/>
              <a:gd name="f42" fmla="*/ f38 f12 1"/>
              <a:gd name="f43" fmla="*/ f38 f13 1"/>
              <a:gd name="f44" fmla="*/ f37 f13 1"/>
              <a:gd name="f45" fmla="*/ f35 f12 1"/>
              <a:gd name="f46" fmla="*/ f36 f13 1"/>
              <a:gd name="f47" fmla="*/ f36 f12 1"/>
              <a:gd name="f48" fmla="*/ f35 f13 1"/>
              <a:gd name="f49" fmla="*/ f39 f13 1"/>
              <a:gd name="f50" fmla="*/ f39 f12 1"/>
              <a:gd name="f51" fmla="+- f40 0 f1"/>
              <a:gd name="f52" fmla="+- f51 f1 0"/>
              <a:gd name="f53" fmla="*/ f52 f7 1"/>
              <a:gd name="f54" fmla="*/ f53 1 f0"/>
              <a:gd name="f55" fmla="+- 0 0 f54"/>
              <a:gd name="f56" fmla="+- 0 0 f55"/>
              <a:gd name="f57" fmla="*/ f56 f0 1"/>
              <a:gd name="f58" fmla="*/ f57 1 f7"/>
              <a:gd name="f59" fmla="+- f58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+- 0 0 f66"/>
              <a:gd name="f69" fmla="+- 0 0 f67"/>
              <a:gd name="f70" fmla="*/ 10800 f68 1"/>
              <a:gd name="f71" fmla="*/ 10800 f69 1"/>
              <a:gd name="f72" fmla="*/ f70 f70 1"/>
              <a:gd name="f73" fmla="*/ f71 f71 1"/>
              <a:gd name="f74" fmla="+- f72 f73 0"/>
              <a:gd name="f75" fmla="sqrt f74"/>
              <a:gd name="f76" fmla="*/ f8 1 f75"/>
              <a:gd name="f77" fmla="*/ f68 f76 1"/>
              <a:gd name="f78" fmla="*/ f69 f76 1"/>
              <a:gd name="f79" fmla="+- 10800 0 f77"/>
              <a:gd name="f80" fmla="+- 10800 0 f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5" y="f46"/>
              </a:cxn>
              <a:cxn ang="f32">
                <a:pos x="f41" y="f44"/>
              </a:cxn>
              <a:cxn ang="f32">
                <a:pos x="f47" y="f48"/>
              </a:cxn>
              <a:cxn ang="f32">
                <a:pos x="f41" y="f43"/>
              </a:cxn>
              <a:cxn ang="f32">
                <a:pos x="f45" y="f49"/>
              </a:cxn>
              <a:cxn ang="f32">
                <a:pos x="f42" y="f43"/>
              </a:cxn>
              <a:cxn ang="f32">
                <a:pos x="f50" y="f48"/>
              </a:cxn>
              <a:cxn ang="f32">
                <a:pos x="f42" y="f44"/>
              </a:cxn>
            </a:cxnLst>
            <a:rect l="f41" t="f44" r="f42" b="f43"/>
            <a:pathLst>
              <a:path w="21600" h="21600">
                <a:moveTo>
                  <a:pt x="f79" y="f80"/>
                </a:moveTo>
                <a:arcTo wR="f10" hR="f10" stAng="f25" swAng="f34"/>
                <a:close/>
              </a:path>
            </a:pathLst>
          </a:custGeom>
          <a:solidFill>
            <a:srgbClr val="729FCF">
              <a:alpha val="0"/>
            </a:srgbClr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177">
              <a:solidFill>
                <a:srgbClr val="000000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7FA39F15-EEE8-44D3-84CF-29586829DDCA}"/>
              </a:ext>
            </a:extLst>
          </p:cNvPr>
          <p:cNvSpPr/>
          <p:nvPr/>
        </p:nvSpPr>
        <p:spPr>
          <a:xfrm flipH="1">
            <a:off x="1219293" y="1741542"/>
            <a:ext cx="87076" cy="435386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3465A4"/>
            </a:solidFill>
            <a:prstDash val="solid"/>
            <a:miter/>
            <a:tailEnd type="arrow"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177">
              <a:solidFill>
                <a:srgbClr val="000000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78952F-54EC-4DA0-8579-29DEB7B1483B}"/>
              </a:ext>
            </a:extLst>
          </p:cNvPr>
          <p:cNvSpPr txBox="1"/>
          <p:nvPr/>
        </p:nvSpPr>
        <p:spPr>
          <a:xfrm>
            <a:off x="609753" y="6095408"/>
            <a:ext cx="1073075" cy="43095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08851" tIns="54420" rIns="108851" bIns="54420" anchor="t" anchorCtr="0" compatLnSpc="0">
            <a:sp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177">
                <a:solidFill>
                  <a:srgbClr val="000000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Device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4DE7C52-7ED0-4CA6-9114-CD65131B17D8}"/>
              </a:ext>
            </a:extLst>
          </p:cNvPr>
          <p:cNvSpPr/>
          <p:nvPr/>
        </p:nvSpPr>
        <p:spPr>
          <a:xfrm>
            <a:off x="4179926" y="2612313"/>
            <a:ext cx="1393233" cy="43538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*/ 0 f7 1"/>
              <a:gd name="f15" fmla="*/ f5 f0 1"/>
              <a:gd name="f16" fmla="*/ f9 f0 1"/>
              <a:gd name="f17" fmla="+- f6 0 f5"/>
              <a:gd name="f18" fmla="*/ f11 f0 1"/>
              <a:gd name="f19" fmla="*/ f14 1 f2"/>
              <a:gd name="f20" fmla="*/ f15 1 f2"/>
              <a:gd name="f21" fmla="*/ f16 1 f2"/>
              <a:gd name="f22" fmla="*/ f17 1 21600"/>
              <a:gd name="f23" fmla="*/ f18 1 f2"/>
              <a:gd name="f24" fmla="+- 0 0 f19"/>
              <a:gd name="f25" fmla="+- f20 0 f1"/>
              <a:gd name="f26" fmla="+- f21 0 f1"/>
              <a:gd name="f27" fmla="*/ 3163 f22 1"/>
              <a:gd name="f28" fmla="*/ 18437 f22 1"/>
              <a:gd name="f29" fmla="*/ 10800 f22 1"/>
              <a:gd name="f30" fmla="*/ 0 f22 1"/>
              <a:gd name="f31" fmla="*/ 21600 f22 1"/>
              <a:gd name="f32" fmla="+- f23 0 f1"/>
              <a:gd name="f33" fmla="*/ f24 f0 1"/>
              <a:gd name="f34" fmla="+- f26 0 f25"/>
              <a:gd name="f35" fmla="*/ f29 1 f22"/>
              <a:gd name="f36" fmla="*/ f30 1 f22"/>
              <a:gd name="f37" fmla="*/ f27 1 f22"/>
              <a:gd name="f38" fmla="*/ f28 1 f22"/>
              <a:gd name="f39" fmla="*/ f31 1 f22"/>
              <a:gd name="f40" fmla="*/ f33 1 f7"/>
              <a:gd name="f41" fmla="*/ f37 f12 1"/>
              <a:gd name="f42" fmla="*/ f38 f12 1"/>
              <a:gd name="f43" fmla="*/ f38 f13 1"/>
              <a:gd name="f44" fmla="*/ f37 f13 1"/>
              <a:gd name="f45" fmla="*/ f35 f12 1"/>
              <a:gd name="f46" fmla="*/ f36 f13 1"/>
              <a:gd name="f47" fmla="*/ f36 f12 1"/>
              <a:gd name="f48" fmla="*/ f35 f13 1"/>
              <a:gd name="f49" fmla="*/ f39 f13 1"/>
              <a:gd name="f50" fmla="*/ f39 f12 1"/>
              <a:gd name="f51" fmla="+- f40 0 f1"/>
              <a:gd name="f52" fmla="+- f51 f1 0"/>
              <a:gd name="f53" fmla="*/ f52 f7 1"/>
              <a:gd name="f54" fmla="*/ f53 1 f0"/>
              <a:gd name="f55" fmla="+- 0 0 f54"/>
              <a:gd name="f56" fmla="+- 0 0 f55"/>
              <a:gd name="f57" fmla="*/ f56 f0 1"/>
              <a:gd name="f58" fmla="*/ f57 1 f7"/>
              <a:gd name="f59" fmla="+- f58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+- 0 0 f66"/>
              <a:gd name="f69" fmla="+- 0 0 f67"/>
              <a:gd name="f70" fmla="*/ 10800 f68 1"/>
              <a:gd name="f71" fmla="*/ 10800 f69 1"/>
              <a:gd name="f72" fmla="*/ f70 f70 1"/>
              <a:gd name="f73" fmla="*/ f71 f71 1"/>
              <a:gd name="f74" fmla="+- f72 f73 0"/>
              <a:gd name="f75" fmla="sqrt f74"/>
              <a:gd name="f76" fmla="*/ f8 1 f75"/>
              <a:gd name="f77" fmla="*/ f68 f76 1"/>
              <a:gd name="f78" fmla="*/ f69 f76 1"/>
              <a:gd name="f79" fmla="+- 10800 0 f77"/>
              <a:gd name="f80" fmla="+- 10800 0 f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5" y="f46"/>
              </a:cxn>
              <a:cxn ang="f32">
                <a:pos x="f41" y="f44"/>
              </a:cxn>
              <a:cxn ang="f32">
                <a:pos x="f47" y="f48"/>
              </a:cxn>
              <a:cxn ang="f32">
                <a:pos x="f41" y="f43"/>
              </a:cxn>
              <a:cxn ang="f32">
                <a:pos x="f45" y="f49"/>
              </a:cxn>
              <a:cxn ang="f32">
                <a:pos x="f42" y="f43"/>
              </a:cxn>
              <a:cxn ang="f32">
                <a:pos x="f50" y="f48"/>
              </a:cxn>
              <a:cxn ang="f32">
                <a:pos x="f42" y="f44"/>
              </a:cxn>
            </a:cxnLst>
            <a:rect l="f41" t="f44" r="f42" b="f43"/>
            <a:pathLst>
              <a:path w="21600" h="21600">
                <a:moveTo>
                  <a:pt x="f79" y="f80"/>
                </a:moveTo>
                <a:arcTo wR="f10" hR="f10" stAng="f25" swAng="f34"/>
                <a:close/>
              </a:path>
            </a:pathLst>
          </a:custGeom>
          <a:solidFill>
            <a:srgbClr val="729FCF">
              <a:alpha val="0"/>
            </a:srgbClr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177">
              <a:solidFill>
                <a:srgbClr val="000000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68B75B99-4A5B-4060-9046-0654E27948A7}"/>
              </a:ext>
            </a:extLst>
          </p:cNvPr>
          <p:cNvSpPr/>
          <p:nvPr/>
        </p:nvSpPr>
        <p:spPr>
          <a:xfrm>
            <a:off x="4876542" y="3047709"/>
            <a:ext cx="0" cy="296063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3465A4"/>
            </a:solidFill>
            <a:prstDash val="solid"/>
            <a:miter/>
            <a:tailEnd type="arrow"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177">
              <a:solidFill>
                <a:srgbClr val="000000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BACCA-B305-4EE6-AE2C-83CF29B61EC6}"/>
              </a:ext>
            </a:extLst>
          </p:cNvPr>
          <p:cNvSpPr txBox="1"/>
          <p:nvPr/>
        </p:nvSpPr>
        <p:spPr>
          <a:xfrm>
            <a:off x="4354079" y="6008331"/>
            <a:ext cx="2097137" cy="43095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08851" tIns="54420" rIns="108851" bIns="54420" anchor="t" anchorCtr="0" compatLnSpc="0">
            <a:sp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177">
                <a:solidFill>
                  <a:srgbClr val="000000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Pre-processing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3F1278-9182-4D0E-B675-1A4CA6F694D5}"/>
              </a:ext>
            </a:extLst>
          </p:cNvPr>
          <p:cNvCxnSpPr/>
          <p:nvPr/>
        </p:nvCxnSpPr>
        <p:spPr>
          <a:xfrm>
            <a:off x="5764288" y="1509051"/>
            <a:ext cx="0" cy="0"/>
          </a:xfrm>
          <a:prstGeom prst="straightConnector1">
            <a:avLst/>
          </a:prstGeom>
          <a:noFill/>
          <a:ln w="0" cap="flat">
            <a:solidFill>
              <a:srgbClr val="3465A4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A330FE-A705-4E1D-A773-BC19F2BD7175}"/>
              </a:ext>
            </a:extLst>
          </p:cNvPr>
          <p:cNvCxnSpPr/>
          <p:nvPr/>
        </p:nvCxnSpPr>
        <p:spPr>
          <a:xfrm>
            <a:off x="5764288" y="1509051"/>
            <a:ext cx="0" cy="0"/>
          </a:xfrm>
          <a:prstGeom prst="straightConnector1">
            <a:avLst/>
          </a:prstGeom>
          <a:noFill/>
          <a:ln w="0" cap="flat">
            <a:solidFill>
              <a:srgbClr val="1C1C1C"/>
            </a:solidFill>
            <a:prstDash val="solid"/>
            <a:miter/>
            <a:headEnd type="arrow"/>
            <a:tailEnd type="arrow"/>
          </a:ln>
        </p:spPr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69A8ECC-2760-476E-ACD2-EAF3F73997B4}"/>
              </a:ext>
            </a:extLst>
          </p:cNvPr>
          <p:cNvSpPr/>
          <p:nvPr/>
        </p:nvSpPr>
        <p:spPr>
          <a:xfrm>
            <a:off x="5660235" y="2612312"/>
            <a:ext cx="870770" cy="217692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729FCF">
              <a:alpha val="0"/>
            </a:srgbClr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177">
              <a:solidFill>
                <a:srgbClr val="000000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4C1258F4-9DAA-465E-BA3C-863B08630683}"/>
              </a:ext>
            </a:extLst>
          </p:cNvPr>
          <p:cNvSpPr/>
          <p:nvPr/>
        </p:nvSpPr>
        <p:spPr>
          <a:xfrm>
            <a:off x="6105939" y="4976466"/>
            <a:ext cx="773376" cy="111894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3465A4"/>
            </a:solidFill>
            <a:prstDash val="solid"/>
            <a:miter/>
            <a:tailEnd type="arrow"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177">
              <a:solidFill>
                <a:srgbClr val="000000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939199-C236-46CB-A27A-3BB3BCC7AB95}"/>
              </a:ext>
            </a:extLst>
          </p:cNvPr>
          <p:cNvSpPr txBox="1"/>
          <p:nvPr/>
        </p:nvSpPr>
        <p:spPr>
          <a:xfrm>
            <a:off x="6691325" y="5987639"/>
            <a:ext cx="856092" cy="43095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08851" tIns="54420" rIns="108851" bIns="54420" anchor="t" anchorCtr="0" compatLnSpc="0">
            <a:sp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177">
                <a:solidFill>
                  <a:srgbClr val="000000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fprop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1366B5D-6CD5-4BDF-AABC-C76296D9FCCF}"/>
              </a:ext>
            </a:extLst>
          </p:cNvPr>
          <p:cNvSpPr/>
          <p:nvPr/>
        </p:nvSpPr>
        <p:spPr>
          <a:xfrm>
            <a:off x="6618084" y="2699389"/>
            <a:ext cx="2002772" cy="217692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729FCF">
              <a:alpha val="0"/>
            </a:srgbClr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177">
              <a:solidFill>
                <a:srgbClr val="000000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8A81D373-C21C-45DF-9513-DA82C4BBC186}"/>
              </a:ext>
            </a:extLst>
          </p:cNvPr>
          <p:cNvSpPr/>
          <p:nvPr/>
        </p:nvSpPr>
        <p:spPr>
          <a:xfrm>
            <a:off x="7663009" y="4876328"/>
            <a:ext cx="1480310" cy="113200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3465A4"/>
            </a:solidFill>
            <a:prstDash val="solid"/>
            <a:miter/>
            <a:tailEnd type="arrow"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177">
              <a:solidFill>
                <a:srgbClr val="000000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0E876-3C7A-442F-8A6B-4508E7BB258E}"/>
              </a:ext>
            </a:extLst>
          </p:cNvPr>
          <p:cNvSpPr txBox="1"/>
          <p:nvPr/>
        </p:nvSpPr>
        <p:spPr>
          <a:xfrm>
            <a:off x="8707945" y="6008331"/>
            <a:ext cx="933741" cy="43095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08851" tIns="54420" rIns="108851" bIns="54420" anchor="t" anchorCtr="0" compatLnSpc="0">
            <a:sp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177">
                <a:solidFill>
                  <a:srgbClr val="000000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bprop</a:t>
            </a:r>
          </a:p>
        </p:txBody>
      </p:sp>
      <p:cxnSp>
        <p:nvCxnSpPr>
          <p:cNvPr id="20" name="Straight Arrow Connector 22">
            <a:extLst>
              <a:ext uri="{FF2B5EF4-FFF2-40B4-BE49-F238E27FC236}">
                <a16:creationId xmlns:a16="http://schemas.microsoft.com/office/drawing/2014/main" id="{B8886FE9-B4C6-4BE3-AB00-61706A6C67CB}"/>
              </a:ext>
            </a:extLst>
          </p:cNvPr>
          <p:cNvCxnSpPr>
            <a:stCxn id="22" idx="2"/>
          </p:cNvCxnSpPr>
          <p:nvPr/>
        </p:nvCxnSpPr>
        <p:spPr>
          <a:xfrm>
            <a:off x="6095616" y="3130351"/>
            <a:ext cx="870776" cy="2849249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21" name="Straight Arrow Connector 24">
            <a:extLst>
              <a:ext uri="{FF2B5EF4-FFF2-40B4-BE49-F238E27FC236}">
                <a16:creationId xmlns:a16="http://schemas.microsoft.com/office/drawing/2014/main" id="{A7347C00-6F92-4D88-9F4F-99AE8AE4AD6E}"/>
              </a:ext>
            </a:extLst>
          </p:cNvPr>
          <p:cNvCxnSpPr/>
          <p:nvPr/>
        </p:nvCxnSpPr>
        <p:spPr>
          <a:xfrm>
            <a:off x="7619470" y="3047709"/>
            <a:ext cx="1664794" cy="2939929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22" name="Oval 25">
            <a:extLst>
              <a:ext uri="{FF2B5EF4-FFF2-40B4-BE49-F238E27FC236}">
                <a16:creationId xmlns:a16="http://schemas.microsoft.com/office/drawing/2014/main" id="{AA7E7A3C-BA99-4A90-9347-6BD66914B845}"/>
              </a:ext>
            </a:extLst>
          </p:cNvPr>
          <p:cNvSpPr/>
          <p:nvPr/>
        </p:nvSpPr>
        <p:spPr>
          <a:xfrm>
            <a:off x="5660236" y="2612313"/>
            <a:ext cx="870759" cy="51803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10588" tIns="55294" rIns="110588" bIns="55294" anchor="ctr" anchorCtr="1" compatLnSpc="1">
            <a:noAutofit/>
          </a:bodyPr>
          <a:lstStyle/>
          <a:p>
            <a:pPr algn="ctr" defTabSz="1105875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177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Oval 27">
            <a:extLst>
              <a:ext uri="{FF2B5EF4-FFF2-40B4-BE49-F238E27FC236}">
                <a16:creationId xmlns:a16="http://schemas.microsoft.com/office/drawing/2014/main" id="{F6D28762-E862-4E15-9916-698AA9DE0654}"/>
              </a:ext>
            </a:extLst>
          </p:cNvPr>
          <p:cNvSpPr/>
          <p:nvPr/>
        </p:nvSpPr>
        <p:spPr>
          <a:xfrm>
            <a:off x="5660236" y="4459201"/>
            <a:ext cx="870759" cy="51803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10588" tIns="55294" rIns="110588" bIns="55294" anchor="ctr" anchorCtr="1" compatLnSpc="1">
            <a:noAutofit/>
          </a:bodyPr>
          <a:lstStyle/>
          <a:p>
            <a:pPr algn="ctr" defTabSz="1105875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177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Oval 28">
            <a:extLst>
              <a:ext uri="{FF2B5EF4-FFF2-40B4-BE49-F238E27FC236}">
                <a16:creationId xmlns:a16="http://schemas.microsoft.com/office/drawing/2014/main" id="{78E29A68-250C-453D-964E-2FE247C42604}"/>
              </a:ext>
            </a:extLst>
          </p:cNvPr>
          <p:cNvSpPr/>
          <p:nvPr/>
        </p:nvSpPr>
        <p:spPr>
          <a:xfrm>
            <a:off x="6618084" y="2612313"/>
            <a:ext cx="1828618" cy="43538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10588" tIns="55294" rIns="110588" bIns="55294" anchor="ctr" anchorCtr="1" compatLnSpc="1">
            <a:noAutofit/>
          </a:bodyPr>
          <a:lstStyle/>
          <a:p>
            <a:pPr algn="ctr" defTabSz="1105875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177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Oval 29">
            <a:extLst>
              <a:ext uri="{FF2B5EF4-FFF2-40B4-BE49-F238E27FC236}">
                <a16:creationId xmlns:a16="http://schemas.microsoft.com/office/drawing/2014/main" id="{94ED9183-E47A-49B4-8B2F-27E7D4250510}"/>
              </a:ext>
            </a:extLst>
          </p:cNvPr>
          <p:cNvSpPr/>
          <p:nvPr/>
        </p:nvSpPr>
        <p:spPr>
          <a:xfrm>
            <a:off x="6691326" y="4565255"/>
            <a:ext cx="1165996" cy="38246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10588" tIns="55294" rIns="110588" bIns="55294" anchor="ctr" anchorCtr="1" compatLnSpc="1">
            <a:noAutofit/>
          </a:bodyPr>
          <a:lstStyle/>
          <a:p>
            <a:pPr algn="ctr" defTabSz="1105875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177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F797338-08A1-436E-A752-79910F1BFD1D}"/>
              </a:ext>
            </a:extLst>
          </p:cNvPr>
          <p:cNvSpPr/>
          <p:nvPr/>
        </p:nvSpPr>
        <p:spPr>
          <a:xfrm>
            <a:off x="3148403" y="2060146"/>
            <a:ext cx="1293162" cy="23188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10588" tIns="55294" rIns="110588" bIns="55294" anchor="ctr" anchorCtr="1" compatLnSpc="1">
            <a:noAutofit/>
          </a:bodyPr>
          <a:lstStyle/>
          <a:p>
            <a:pPr algn="ctr" defTabSz="1105875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177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27" name="Straight Arrow Connector 27">
            <a:extLst>
              <a:ext uri="{FF2B5EF4-FFF2-40B4-BE49-F238E27FC236}">
                <a16:creationId xmlns:a16="http://schemas.microsoft.com/office/drawing/2014/main" id="{5BCA72C3-0F71-4740-8D05-994DD1D27B8C}"/>
              </a:ext>
            </a:extLst>
          </p:cNvPr>
          <p:cNvCxnSpPr/>
          <p:nvPr/>
        </p:nvCxnSpPr>
        <p:spPr>
          <a:xfrm flipH="1">
            <a:off x="3398123" y="2292028"/>
            <a:ext cx="392410" cy="3514125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28" name="TextBox 28">
            <a:extLst>
              <a:ext uri="{FF2B5EF4-FFF2-40B4-BE49-F238E27FC236}">
                <a16:creationId xmlns:a16="http://schemas.microsoft.com/office/drawing/2014/main" id="{5807C781-F838-408E-A0D9-E6344B5C3411}"/>
              </a:ext>
            </a:extLst>
          </p:cNvPr>
          <p:cNvSpPr txBox="1"/>
          <p:nvPr/>
        </p:nvSpPr>
        <p:spPr>
          <a:xfrm>
            <a:off x="2743142" y="5912892"/>
            <a:ext cx="1450617" cy="7817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10588" tIns="55294" rIns="110588" bIns="55294" anchor="t" anchorCtr="0" compatLnSpc="1">
            <a:spAutoFit/>
          </a:bodyPr>
          <a:lstStyle/>
          <a:p>
            <a:pPr defTabSz="1105875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77">
                <a:solidFill>
                  <a:srgbClr val="000000"/>
                </a:solidFill>
                <a:latin typeface="Calibri"/>
              </a:rPr>
              <a:t>Loading graph vars</a:t>
            </a:r>
            <a:endParaRPr lang="en-IN" sz="2177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9899-6D9E-42AA-9CEC-06C9F0A02F6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FProp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CCA3A-8331-45C5-9AE9-79D15B94D62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IN" dirty="0">
              <a:latin typeface="+mj-lt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7CB4553A-8C44-476C-B8CD-095F1917FA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74" b="65163"/>
          <a:stretch/>
        </p:blipFill>
        <p:spPr>
          <a:xfrm>
            <a:off x="838200" y="1516422"/>
            <a:ext cx="5559363" cy="159787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2" name="TextBox 9">
            <a:extLst>
              <a:ext uri="{FF2B5EF4-FFF2-40B4-BE49-F238E27FC236}">
                <a16:creationId xmlns:a16="http://schemas.microsoft.com/office/drawing/2014/main" id="{7CE43DFA-834B-48A9-84F8-0C63C6B03086}"/>
              </a:ext>
            </a:extLst>
          </p:cNvPr>
          <p:cNvSpPr txBox="1"/>
          <p:nvPr/>
        </p:nvSpPr>
        <p:spPr>
          <a:xfrm>
            <a:off x="6715152" y="1516422"/>
            <a:ext cx="3487097" cy="7817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10588" tIns="55294" rIns="110588" bIns="55294" anchor="t" anchorCtr="0" compatLnSpc="1">
            <a:spAutoFit/>
          </a:bodyPr>
          <a:lstStyle/>
          <a:p>
            <a:pPr defTabSz="1105875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77" dirty="0">
                <a:solidFill>
                  <a:srgbClr val="000000"/>
                </a:solidFill>
                <a:latin typeface="+mj-lt"/>
              </a:rPr>
              <a:t>First partition’s ops only performed</a:t>
            </a:r>
            <a:endParaRPr lang="en-IN" sz="2177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5CF0D8-707B-42F3-804C-8B506C3215BE}"/>
              </a:ext>
            </a:extLst>
          </p:cNvPr>
          <p:cNvSpPr/>
          <p:nvPr/>
        </p:nvSpPr>
        <p:spPr>
          <a:xfrm>
            <a:off x="838200" y="1825625"/>
            <a:ext cx="2466363" cy="6246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+mj-lt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C50517-5E98-49F7-B995-9C60ABFD9134}"/>
              </a:ext>
            </a:extLst>
          </p:cNvPr>
          <p:cNvCxnSpPr>
            <a:stCxn id="16" idx="4"/>
          </p:cNvCxnSpPr>
          <p:nvPr/>
        </p:nvCxnSpPr>
        <p:spPr>
          <a:xfrm flipH="1">
            <a:off x="2030136" y="2450298"/>
            <a:ext cx="41246" cy="118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644640A-ADB2-4716-8F30-414C61E2EAE5}"/>
              </a:ext>
            </a:extLst>
          </p:cNvPr>
          <p:cNvSpPr txBox="1"/>
          <p:nvPr/>
        </p:nvSpPr>
        <p:spPr>
          <a:xfrm>
            <a:off x="1367406" y="3657600"/>
            <a:ext cx="193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Computations on GPU: 0</a:t>
            </a:r>
            <a:endParaRPr lang="en-IN" dirty="0">
              <a:latin typeface="+mj-lt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5C9597F-BD52-4F28-9F94-938718B25F3D}"/>
              </a:ext>
            </a:extLst>
          </p:cNvPr>
          <p:cNvSpPr/>
          <p:nvPr/>
        </p:nvSpPr>
        <p:spPr>
          <a:xfrm>
            <a:off x="3951215" y="1593908"/>
            <a:ext cx="612396" cy="352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+mj-lt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766323C-46B0-4B29-8CF1-C825317F6DF1}"/>
              </a:ext>
            </a:extLst>
          </p:cNvPr>
          <p:cNvCxnSpPr>
            <a:stCxn id="27" idx="4"/>
          </p:cNvCxnSpPr>
          <p:nvPr/>
        </p:nvCxnSpPr>
        <p:spPr>
          <a:xfrm>
            <a:off x="4257413" y="1946246"/>
            <a:ext cx="113251" cy="168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FA43E84-A4A4-4AF7-8EC3-45E096CE3749}"/>
              </a:ext>
            </a:extLst>
          </p:cNvPr>
          <p:cNvSpPr txBox="1"/>
          <p:nvPr/>
        </p:nvSpPr>
        <p:spPr>
          <a:xfrm>
            <a:off x="3610761" y="3632433"/>
            <a:ext cx="193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Data transfer to GPU:1</a:t>
            </a:r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D1A9-1FAB-483E-B23B-17E8C7FD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EB28E-E394-42AD-B770-837452C26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Scaling neural nets requires optimization from systems level.</a:t>
            </a:r>
          </a:p>
          <a:p>
            <a:r>
              <a:rPr lang="en-US" dirty="0">
                <a:latin typeface="+mj-lt"/>
              </a:rPr>
              <a:t>Large model sizes can severely limit training time</a:t>
            </a:r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Data parallel and model parallel approaches are common</a:t>
            </a:r>
          </a:p>
          <a:p>
            <a:r>
              <a:rPr lang="en-IN" dirty="0">
                <a:latin typeface="+mj-lt"/>
              </a:rPr>
              <a:t>Pipeline parallel approaches have become popular recently</a:t>
            </a:r>
          </a:p>
          <a:p>
            <a:r>
              <a:rPr lang="en-IN" dirty="0">
                <a:latin typeface="+mj-lt"/>
              </a:rPr>
              <a:t>GPipe is a library developed by Google for implementing this.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6572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311EF2D-3479-4E6F-BA46-E721E8315B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45"/>
          <a:stretch/>
        </p:blipFill>
        <p:spPr>
          <a:xfrm>
            <a:off x="2390862" y="280242"/>
            <a:ext cx="5271960" cy="247108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3" name="Straight Arrow Connector 4">
            <a:extLst>
              <a:ext uri="{FF2B5EF4-FFF2-40B4-BE49-F238E27FC236}">
                <a16:creationId xmlns:a16="http://schemas.microsoft.com/office/drawing/2014/main" id="{61962F8A-C361-4229-8530-4FD7083FC585}"/>
              </a:ext>
            </a:extLst>
          </p:cNvPr>
          <p:cNvCxnSpPr/>
          <p:nvPr/>
        </p:nvCxnSpPr>
        <p:spPr>
          <a:xfrm flipH="1">
            <a:off x="1645654" y="802659"/>
            <a:ext cx="1752469" cy="299657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4" name="Straight Arrow Connector 6">
            <a:extLst>
              <a:ext uri="{FF2B5EF4-FFF2-40B4-BE49-F238E27FC236}">
                <a16:creationId xmlns:a16="http://schemas.microsoft.com/office/drawing/2014/main" id="{31A7C63C-0F5F-46A5-94DC-453AA3E976E6}"/>
              </a:ext>
            </a:extLst>
          </p:cNvPr>
          <p:cNvCxnSpPr/>
          <p:nvPr/>
        </p:nvCxnSpPr>
        <p:spPr>
          <a:xfrm>
            <a:off x="5404766" y="1765838"/>
            <a:ext cx="62427" cy="1970969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5" name="TextBox 9">
            <a:extLst>
              <a:ext uri="{FF2B5EF4-FFF2-40B4-BE49-F238E27FC236}">
                <a16:creationId xmlns:a16="http://schemas.microsoft.com/office/drawing/2014/main" id="{CB00A405-13E6-4583-8E96-0B89BC5D9320}"/>
              </a:ext>
            </a:extLst>
          </p:cNvPr>
          <p:cNvSpPr txBox="1"/>
          <p:nvPr/>
        </p:nvSpPr>
        <p:spPr>
          <a:xfrm>
            <a:off x="597743" y="3995438"/>
            <a:ext cx="2452557" cy="4466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10588" tIns="55294" rIns="110588" bIns="55294" anchor="t" anchorCtr="0" compatLnSpc="1">
            <a:spAutoFit/>
          </a:bodyPr>
          <a:lstStyle/>
          <a:p>
            <a:pPr defTabSz="1105875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77">
                <a:solidFill>
                  <a:srgbClr val="000000"/>
                </a:solidFill>
                <a:latin typeface="+mj-lt"/>
              </a:rPr>
              <a:t>Corresponding recv</a:t>
            </a:r>
            <a:endParaRPr lang="en-IN" sz="2177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7A33FF23-F591-4E47-B118-DA0B05E05AD6}"/>
              </a:ext>
            </a:extLst>
          </p:cNvPr>
          <p:cNvSpPr txBox="1"/>
          <p:nvPr/>
        </p:nvSpPr>
        <p:spPr>
          <a:xfrm>
            <a:off x="4691295" y="3799233"/>
            <a:ext cx="3103600" cy="4466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10588" tIns="55294" rIns="110588" bIns="55294" anchor="t" anchorCtr="0" compatLnSpc="1">
            <a:spAutoFit/>
          </a:bodyPr>
          <a:lstStyle/>
          <a:p>
            <a:pPr defTabSz="1105875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77">
                <a:solidFill>
                  <a:srgbClr val="000000"/>
                </a:solidFill>
                <a:latin typeface="+mj-lt"/>
              </a:rPr>
              <a:t>Operations on gpu 1</a:t>
            </a:r>
            <a:endParaRPr lang="en-IN" sz="2177">
              <a:solidFill>
                <a:srgbClr val="0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99B5944-03E9-4885-A830-6AFA7ED26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13" y="152423"/>
            <a:ext cx="6708618" cy="2549852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3" name="Straight Arrow Connector 4">
            <a:extLst>
              <a:ext uri="{FF2B5EF4-FFF2-40B4-BE49-F238E27FC236}">
                <a16:creationId xmlns:a16="http://schemas.microsoft.com/office/drawing/2014/main" id="{AE5222DF-A561-4FF7-AC86-3AD9E5161413}"/>
              </a:ext>
            </a:extLst>
          </p:cNvPr>
          <p:cNvCxnSpPr/>
          <p:nvPr/>
        </p:nvCxnSpPr>
        <p:spPr>
          <a:xfrm flipV="1">
            <a:off x="6528486" y="535102"/>
            <a:ext cx="1096957" cy="1739087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4" name="TextBox 5">
            <a:extLst>
              <a:ext uri="{FF2B5EF4-FFF2-40B4-BE49-F238E27FC236}">
                <a16:creationId xmlns:a16="http://schemas.microsoft.com/office/drawing/2014/main" id="{C6F983CE-49BB-40F7-BE9D-D2DBDBC2C23B}"/>
              </a:ext>
            </a:extLst>
          </p:cNvPr>
          <p:cNvSpPr txBox="1"/>
          <p:nvPr/>
        </p:nvSpPr>
        <p:spPr>
          <a:xfrm>
            <a:off x="7714631" y="285384"/>
            <a:ext cx="3451421" cy="7817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10588" tIns="55294" rIns="110588" bIns="55294" anchor="t" anchorCtr="0" compatLnSpc="1">
            <a:spAutoFit/>
          </a:bodyPr>
          <a:lstStyle/>
          <a:p>
            <a:pPr defTabSz="1105875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77" dirty="0">
                <a:solidFill>
                  <a:srgbClr val="000000"/>
                </a:solidFill>
                <a:latin typeface="+mj-lt"/>
              </a:rPr>
              <a:t>Last FProp. Done on 16</a:t>
            </a:r>
            <a:r>
              <a:rPr lang="en-US" sz="2177" baseline="30000" dirty="0">
                <a:solidFill>
                  <a:srgbClr val="000000"/>
                </a:solidFill>
                <a:latin typeface="+mj-lt"/>
              </a:rPr>
              <a:t>th</a:t>
            </a:r>
            <a:r>
              <a:rPr lang="en-US" sz="2177" dirty="0">
                <a:solidFill>
                  <a:srgbClr val="000000"/>
                </a:solidFill>
                <a:latin typeface="+mj-lt"/>
              </a:rPr>
              <a:t> micro-batch. </a:t>
            </a:r>
            <a:endParaRPr lang="en-IN" sz="2177" dirty="0">
              <a:solidFill>
                <a:srgbClr val="000000"/>
              </a:solidFill>
              <a:latin typeface="+mj-lt"/>
            </a:endParaRPr>
          </a:p>
        </p:txBody>
      </p:sp>
      <p:cxnSp>
        <p:nvCxnSpPr>
          <p:cNvPr id="5" name="Straight Arrow Connector 6">
            <a:extLst>
              <a:ext uri="{FF2B5EF4-FFF2-40B4-BE49-F238E27FC236}">
                <a16:creationId xmlns:a16="http://schemas.microsoft.com/office/drawing/2014/main" id="{F5CE2F40-9702-4EFA-A144-A2639289B656}"/>
              </a:ext>
            </a:extLst>
          </p:cNvPr>
          <p:cNvCxnSpPr/>
          <p:nvPr/>
        </p:nvCxnSpPr>
        <p:spPr>
          <a:xfrm>
            <a:off x="428301" y="392410"/>
            <a:ext cx="312135" cy="1881778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6" name="Straight Arrow Connector 8">
            <a:extLst>
              <a:ext uri="{FF2B5EF4-FFF2-40B4-BE49-F238E27FC236}">
                <a16:creationId xmlns:a16="http://schemas.microsoft.com/office/drawing/2014/main" id="{BEBDDD4D-BAD4-441C-819A-BD4B6BFD9C42}"/>
              </a:ext>
            </a:extLst>
          </p:cNvPr>
          <p:cNvCxnSpPr/>
          <p:nvPr/>
        </p:nvCxnSpPr>
        <p:spPr>
          <a:xfrm>
            <a:off x="740435" y="392410"/>
            <a:ext cx="445925" cy="1881778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7" name="Straight Arrow Connector 10">
            <a:extLst>
              <a:ext uri="{FF2B5EF4-FFF2-40B4-BE49-F238E27FC236}">
                <a16:creationId xmlns:a16="http://schemas.microsoft.com/office/drawing/2014/main" id="{2F00B277-47EA-4DB4-8CC5-19A6E2C0663C}"/>
              </a:ext>
            </a:extLst>
          </p:cNvPr>
          <p:cNvCxnSpPr/>
          <p:nvPr/>
        </p:nvCxnSpPr>
        <p:spPr>
          <a:xfrm>
            <a:off x="874214" y="392410"/>
            <a:ext cx="740233" cy="1881778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8" name="Straight Arrow Connector 12">
            <a:extLst>
              <a:ext uri="{FF2B5EF4-FFF2-40B4-BE49-F238E27FC236}">
                <a16:creationId xmlns:a16="http://schemas.microsoft.com/office/drawing/2014/main" id="{635850E8-40C7-49D8-8461-8EB9576FB22E}"/>
              </a:ext>
            </a:extLst>
          </p:cNvPr>
          <p:cNvCxnSpPr/>
          <p:nvPr/>
        </p:nvCxnSpPr>
        <p:spPr>
          <a:xfrm>
            <a:off x="1168521" y="392410"/>
            <a:ext cx="802649" cy="1881778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9" name="Straight Arrow Connector 14">
            <a:extLst>
              <a:ext uri="{FF2B5EF4-FFF2-40B4-BE49-F238E27FC236}">
                <a16:creationId xmlns:a16="http://schemas.microsoft.com/office/drawing/2014/main" id="{99758F33-7726-4060-902D-B05602870AA7}"/>
              </a:ext>
            </a:extLst>
          </p:cNvPr>
          <p:cNvCxnSpPr/>
          <p:nvPr/>
        </p:nvCxnSpPr>
        <p:spPr>
          <a:xfrm>
            <a:off x="1382566" y="392410"/>
            <a:ext cx="954264" cy="1881778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0" name="Straight Arrow Connector 16">
            <a:extLst>
              <a:ext uri="{FF2B5EF4-FFF2-40B4-BE49-F238E27FC236}">
                <a16:creationId xmlns:a16="http://schemas.microsoft.com/office/drawing/2014/main" id="{30267942-EB15-4F0A-8424-934787A2361E}"/>
              </a:ext>
            </a:extLst>
          </p:cNvPr>
          <p:cNvCxnSpPr/>
          <p:nvPr/>
        </p:nvCxnSpPr>
        <p:spPr>
          <a:xfrm>
            <a:off x="1614447" y="392410"/>
            <a:ext cx="1096957" cy="1881778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1" name="Straight Arrow Connector 18">
            <a:extLst>
              <a:ext uri="{FF2B5EF4-FFF2-40B4-BE49-F238E27FC236}">
                <a16:creationId xmlns:a16="http://schemas.microsoft.com/office/drawing/2014/main" id="{69740C1F-202F-4696-9DB5-F51B5E41A31E}"/>
              </a:ext>
            </a:extLst>
          </p:cNvPr>
          <p:cNvCxnSpPr/>
          <p:nvPr/>
        </p:nvCxnSpPr>
        <p:spPr>
          <a:xfrm>
            <a:off x="1908743" y="392410"/>
            <a:ext cx="1195070" cy="1881778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2" name="Straight Arrow Connector 20">
            <a:extLst>
              <a:ext uri="{FF2B5EF4-FFF2-40B4-BE49-F238E27FC236}">
                <a16:creationId xmlns:a16="http://schemas.microsoft.com/office/drawing/2014/main" id="{30A533A3-F193-4F62-8143-213D1E1D47BE}"/>
              </a:ext>
            </a:extLst>
          </p:cNvPr>
          <p:cNvCxnSpPr/>
          <p:nvPr/>
        </p:nvCxnSpPr>
        <p:spPr>
          <a:xfrm>
            <a:off x="4067004" y="392410"/>
            <a:ext cx="2372293" cy="1881778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13" name="TextBox 21">
            <a:extLst>
              <a:ext uri="{FF2B5EF4-FFF2-40B4-BE49-F238E27FC236}">
                <a16:creationId xmlns:a16="http://schemas.microsoft.com/office/drawing/2014/main" id="{AF1FDB5B-0B55-48BF-AE4B-419A05E56D27}"/>
              </a:ext>
            </a:extLst>
          </p:cNvPr>
          <p:cNvSpPr txBox="1"/>
          <p:nvPr/>
        </p:nvSpPr>
        <p:spPr>
          <a:xfrm>
            <a:off x="223170" y="3201703"/>
            <a:ext cx="11620667" cy="4466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10588" tIns="55294" rIns="110588" bIns="55294" anchor="t" anchorCtr="0" compatLnSpc="1">
            <a:spAutoFit/>
          </a:bodyPr>
          <a:lstStyle/>
          <a:p>
            <a:pPr defTabSz="1105875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77" dirty="0">
                <a:solidFill>
                  <a:srgbClr val="000000"/>
                </a:solidFill>
                <a:latin typeface="+mj-lt"/>
              </a:rPr>
              <a:t>The skew may be due to asynchronous sends </a:t>
            </a:r>
            <a:endParaRPr lang="en-IN" sz="2177" dirty="0">
              <a:solidFill>
                <a:srgbClr val="0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E122-FC2C-45C7-A4C7-059ADC1FEFD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BProp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C3ED4CF2-E70D-4AD9-AF75-1BC2FBFE4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21" y="1440908"/>
            <a:ext cx="7537708" cy="3976185"/>
          </a:xfrm>
        </p:spPr>
      </p:pic>
      <p:sp>
        <p:nvSpPr>
          <p:cNvPr id="4" name="Oval 7">
            <a:extLst>
              <a:ext uri="{FF2B5EF4-FFF2-40B4-BE49-F238E27FC236}">
                <a16:creationId xmlns:a16="http://schemas.microsoft.com/office/drawing/2014/main" id="{A34743F6-5918-4BCE-9AC3-1208674C7372}"/>
              </a:ext>
            </a:extLst>
          </p:cNvPr>
          <p:cNvSpPr/>
          <p:nvPr/>
        </p:nvSpPr>
        <p:spPr>
          <a:xfrm>
            <a:off x="2167387" y="4949714"/>
            <a:ext cx="1310999" cy="68671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10588" tIns="55294" rIns="110588" bIns="55294" anchor="ctr" anchorCtr="1" compatLnSpc="1">
            <a:noAutofit/>
          </a:bodyPr>
          <a:lstStyle/>
          <a:p>
            <a:pPr algn="ctr" defTabSz="1105875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177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5" name="Straight Arrow Connector 9">
            <a:extLst>
              <a:ext uri="{FF2B5EF4-FFF2-40B4-BE49-F238E27FC236}">
                <a16:creationId xmlns:a16="http://schemas.microsoft.com/office/drawing/2014/main" id="{4AFF3E9F-9A65-4104-B9D1-8F5997A9E937}"/>
              </a:ext>
            </a:extLst>
          </p:cNvPr>
          <p:cNvCxnSpPr>
            <a:stCxn id="4" idx="2"/>
          </p:cNvCxnSpPr>
          <p:nvPr/>
        </p:nvCxnSpPr>
        <p:spPr>
          <a:xfrm flipH="1">
            <a:off x="2756003" y="5636433"/>
            <a:ext cx="66884" cy="66573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6" name="TextBox 10">
            <a:extLst>
              <a:ext uri="{FF2B5EF4-FFF2-40B4-BE49-F238E27FC236}">
                <a16:creationId xmlns:a16="http://schemas.microsoft.com/office/drawing/2014/main" id="{69CBD4B3-F6E2-4381-A42B-5EFA7EBC47D8}"/>
              </a:ext>
            </a:extLst>
          </p:cNvPr>
          <p:cNvSpPr txBox="1"/>
          <p:nvPr/>
        </p:nvSpPr>
        <p:spPr>
          <a:xfrm>
            <a:off x="1757139" y="6187804"/>
            <a:ext cx="2818216" cy="4466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10588" tIns="55294" rIns="110588" bIns="55294" anchor="t" anchorCtr="0" compatLnSpc="1">
            <a:spAutoFit/>
          </a:bodyPr>
          <a:lstStyle/>
          <a:p>
            <a:pPr defTabSz="1105875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77" dirty="0" err="1">
                <a:solidFill>
                  <a:srgbClr val="000000"/>
                </a:solidFill>
                <a:latin typeface="+mj-lt"/>
              </a:rPr>
              <a:t>BProp</a:t>
            </a:r>
            <a:r>
              <a:rPr lang="en-US" sz="2177" dirty="0">
                <a:solidFill>
                  <a:srgbClr val="000000"/>
                </a:solidFill>
                <a:latin typeface="+mj-lt"/>
              </a:rPr>
              <a:t> on gpu1</a:t>
            </a:r>
            <a:endParaRPr lang="en-IN" sz="2177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B101CCF8-BCF6-429C-B3C2-E2619F480463}"/>
              </a:ext>
            </a:extLst>
          </p:cNvPr>
          <p:cNvSpPr/>
          <p:nvPr/>
        </p:nvSpPr>
        <p:spPr>
          <a:xfrm>
            <a:off x="212520" y="2140410"/>
            <a:ext cx="3417483" cy="7937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10588" tIns="55294" rIns="110588" bIns="55294" anchor="ctr" anchorCtr="1" compatLnSpc="1">
            <a:noAutofit/>
          </a:bodyPr>
          <a:lstStyle/>
          <a:p>
            <a:pPr algn="ctr" defTabSz="1105875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177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8" name="Connector: Elbow 15">
            <a:extLst>
              <a:ext uri="{FF2B5EF4-FFF2-40B4-BE49-F238E27FC236}">
                <a16:creationId xmlns:a16="http://schemas.microsoft.com/office/drawing/2014/main" id="{B1D74F7D-9806-4731-A348-104B27DF0B8E}"/>
              </a:ext>
            </a:extLst>
          </p:cNvPr>
          <p:cNvCxnSpPr>
            <a:stCxn id="7" idx="0"/>
          </p:cNvCxnSpPr>
          <p:nvPr/>
        </p:nvCxnSpPr>
        <p:spPr>
          <a:xfrm rot="5400013" flipH="1" flipV="1">
            <a:off x="4996309" y="-1746208"/>
            <a:ext cx="811584" cy="696167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9" name="TextBox 16">
            <a:extLst>
              <a:ext uri="{FF2B5EF4-FFF2-40B4-BE49-F238E27FC236}">
                <a16:creationId xmlns:a16="http://schemas.microsoft.com/office/drawing/2014/main" id="{ABEA21F5-727D-40B6-A59E-0283605665A0}"/>
              </a:ext>
            </a:extLst>
          </p:cNvPr>
          <p:cNvSpPr txBox="1"/>
          <p:nvPr/>
        </p:nvSpPr>
        <p:spPr>
          <a:xfrm>
            <a:off x="8972118" y="1109509"/>
            <a:ext cx="3007355" cy="4466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10588" tIns="55294" rIns="110588" bIns="55294" anchor="t" anchorCtr="0" compatLnSpc="1">
            <a:spAutoFit/>
          </a:bodyPr>
          <a:lstStyle/>
          <a:p>
            <a:pPr defTabSz="1105875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77" dirty="0">
                <a:solidFill>
                  <a:srgbClr val="000000"/>
                </a:solidFill>
                <a:latin typeface="+mj-lt"/>
              </a:rPr>
              <a:t>recomputation</a:t>
            </a:r>
            <a:endParaRPr lang="en-IN" sz="2177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0" name="Oval 17">
            <a:extLst>
              <a:ext uri="{FF2B5EF4-FFF2-40B4-BE49-F238E27FC236}">
                <a16:creationId xmlns:a16="http://schemas.microsoft.com/office/drawing/2014/main" id="{CD50441C-EB19-4D82-A244-CF852F35CD3F}"/>
              </a:ext>
            </a:extLst>
          </p:cNvPr>
          <p:cNvSpPr/>
          <p:nvPr/>
        </p:nvSpPr>
        <p:spPr>
          <a:xfrm>
            <a:off x="3264345" y="4753509"/>
            <a:ext cx="508351" cy="33889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10588" tIns="55294" rIns="110588" bIns="55294" anchor="ctr" anchorCtr="1" compatLnSpc="1">
            <a:noAutofit/>
          </a:bodyPr>
          <a:lstStyle/>
          <a:p>
            <a:pPr algn="ctr" defTabSz="1105875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177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11" name="Straight Arrow Connector 19">
            <a:extLst>
              <a:ext uri="{FF2B5EF4-FFF2-40B4-BE49-F238E27FC236}">
                <a16:creationId xmlns:a16="http://schemas.microsoft.com/office/drawing/2014/main" id="{469DC888-2C99-4862-B0FC-9976B23642EB}"/>
              </a:ext>
            </a:extLst>
          </p:cNvPr>
          <p:cNvCxnSpPr/>
          <p:nvPr/>
        </p:nvCxnSpPr>
        <p:spPr>
          <a:xfrm>
            <a:off x="3656754" y="5092406"/>
            <a:ext cx="508352" cy="740222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12" name="TextBox 20">
            <a:extLst>
              <a:ext uri="{FF2B5EF4-FFF2-40B4-BE49-F238E27FC236}">
                <a16:creationId xmlns:a16="http://schemas.microsoft.com/office/drawing/2014/main" id="{EA6AA25E-06A6-44CA-BE83-2E5C850F3D94}"/>
              </a:ext>
            </a:extLst>
          </p:cNvPr>
          <p:cNvSpPr txBox="1"/>
          <p:nvPr/>
        </p:nvSpPr>
        <p:spPr>
          <a:xfrm>
            <a:off x="3786076" y="5855486"/>
            <a:ext cx="2069070" cy="4466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10588" tIns="55294" rIns="110588" bIns="55294" anchor="t" anchorCtr="0" compatLnSpc="1">
            <a:spAutoFit/>
          </a:bodyPr>
          <a:lstStyle/>
          <a:p>
            <a:pPr defTabSz="1105875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77">
                <a:solidFill>
                  <a:srgbClr val="000000"/>
                </a:solidFill>
                <a:latin typeface="+mj-lt"/>
              </a:rPr>
              <a:t>D2D comm. </a:t>
            </a:r>
            <a:endParaRPr lang="en-IN" sz="2177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3" name="Oval 22">
            <a:extLst>
              <a:ext uri="{FF2B5EF4-FFF2-40B4-BE49-F238E27FC236}">
                <a16:creationId xmlns:a16="http://schemas.microsoft.com/office/drawing/2014/main" id="{180B2F5C-068B-48E2-888F-4DBFA6F52F8C}"/>
              </a:ext>
            </a:extLst>
          </p:cNvPr>
          <p:cNvSpPr/>
          <p:nvPr/>
        </p:nvSpPr>
        <p:spPr>
          <a:xfrm>
            <a:off x="4281047" y="2140410"/>
            <a:ext cx="3469193" cy="128858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10588" tIns="55294" rIns="110588" bIns="55294" anchor="ctr" anchorCtr="1" compatLnSpc="1">
            <a:noAutofit/>
          </a:bodyPr>
          <a:lstStyle/>
          <a:p>
            <a:pPr algn="ctr" defTabSz="1105875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177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14" name="Straight Arrow Connector 24">
            <a:extLst>
              <a:ext uri="{FF2B5EF4-FFF2-40B4-BE49-F238E27FC236}">
                <a16:creationId xmlns:a16="http://schemas.microsoft.com/office/drawing/2014/main" id="{A9E52001-2EA3-4993-A5BF-F9B99C8B25A9}"/>
              </a:ext>
            </a:extLst>
          </p:cNvPr>
          <p:cNvCxnSpPr/>
          <p:nvPr/>
        </p:nvCxnSpPr>
        <p:spPr>
          <a:xfrm>
            <a:off x="6011209" y="3451854"/>
            <a:ext cx="2622011" cy="1123288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15" name="TextBox 25">
            <a:extLst>
              <a:ext uri="{FF2B5EF4-FFF2-40B4-BE49-F238E27FC236}">
                <a16:creationId xmlns:a16="http://schemas.microsoft.com/office/drawing/2014/main" id="{699E0B8B-1E1E-4667-BF38-4A5A9B9CE407}"/>
              </a:ext>
            </a:extLst>
          </p:cNvPr>
          <p:cNvSpPr txBox="1"/>
          <p:nvPr/>
        </p:nvSpPr>
        <p:spPr>
          <a:xfrm>
            <a:off x="8713486" y="4343259"/>
            <a:ext cx="3076849" cy="145177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10588" tIns="55294" rIns="110588" bIns="55294" anchor="t" anchorCtr="0" compatLnSpc="1">
            <a:spAutoFit/>
          </a:bodyPr>
          <a:lstStyle/>
          <a:p>
            <a:pPr defTabSz="1105875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77" dirty="0">
                <a:solidFill>
                  <a:srgbClr val="000000"/>
                </a:solidFill>
                <a:latin typeface="+mj-lt"/>
              </a:rPr>
              <a:t>Backprop computation done on first split after </a:t>
            </a:r>
            <a:r>
              <a:rPr lang="en-US" sz="2177" dirty="0" err="1">
                <a:solidFill>
                  <a:srgbClr val="000000"/>
                </a:solidFill>
                <a:latin typeface="+mj-lt"/>
              </a:rPr>
              <a:t>recv</a:t>
            </a:r>
            <a:r>
              <a:rPr lang="en-US" sz="2177" dirty="0">
                <a:solidFill>
                  <a:srgbClr val="000000"/>
                </a:solidFill>
                <a:latin typeface="+mj-lt"/>
              </a:rPr>
              <a:t> called (not shown in pic)</a:t>
            </a:r>
            <a:endParaRPr lang="en-IN" sz="2177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759B3303-EF26-491C-A4B3-32BB46051CE0}"/>
              </a:ext>
            </a:extLst>
          </p:cNvPr>
          <p:cNvSpPr/>
          <p:nvPr/>
        </p:nvSpPr>
        <p:spPr>
          <a:xfrm>
            <a:off x="838538" y="4922953"/>
            <a:ext cx="1310999" cy="60622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10588" tIns="55294" rIns="110588" bIns="55294" anchor="ctr" anchorCtr="1" compatLnSpc="1">
            <a:noAutofit/>
          </a:bodyPr>
          <a:lstStyle/>
          <a:p>
            <a:pPr algn="ctr" defTabSz="1105875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177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17" name="Straight Arrow Connector 19">
            <a:extLst>
              <a:ext uri="{FF2B5EF4-FFF2-40B4-BE49-F238E27FC236}">
                <a16:creationId xmlns:a16="http://schemas.microsoft.com/office/drawing/2014/main" id="{BE9F7FD3-0F49-447F-9483-00DC1D65E85A}"/>
              </a:ext>
            </a:extLst>
          </p:cNvPr>
          <p:cNvCxnSpPr>
            <a:stCxn id="16" idx="2"/>
          </p:cNvCxnSpPr>
          <p:nvPr/>
        </p:nvCxnSpPr>
        <p:spPr>
          <a:xfrm flipH="1">
            <a:off x="838527" y="5529173"/>
            <a:ext cx="655512" cy="355176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18" name="TextBox 20">
            <a:extLst>
              <a:ext uri="{FF2B5EF4-FFF2-40B4-BE49-F238E27FC236}">
                <a16:creationId xmlns:a16="http://schemas.microsoft.com/office/drawing/2014/main" id="{99E178B7-E74B-4DE3-B446-50B15C2C4E93}"/>
              </a:ext>
            </a:extLst>
          </p:cNvPr>
          <p:cNvSpPr txBox="1"/>
          <p:nvPr/>
        </p:nvSpPr>
        <p:spPr>
          <a:xfrm>
            <a:off x="165189" y="5884350"/>
            <a:ext cx="1591949" cy="4466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10588" tIns="55294" rIns="110588" bIns="55294" anchor="t" anchorCtr="0" compatLnSpc="1">
            <a:spAutoFit/>
          </a:bodyPr>
          <a:lstStyle/>
          <a:p>
            <a:pPr defTabSz="1105875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77">
                <a:solidFill>
                  <a:srgbClr val="000000"/>
                </a:solidFill>
                <a:latin typeface="+mj-lt"/>
              </a:rPr>
              <a:t>Recomp.</a:t>
            </a:r>
            <a:endParaRPr lang="en-IN" sz="2177">
              <a:solidFill>
                <a:srgbClr val="0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8ACE-BAED-4369-A0B9-4FA68368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major operations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0B0F0F-1191-4E69-A3C7-994F432931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9130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2221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768B7-64F5-4641-A9F1-288E3DC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of </a:t>
            </a:r>
            <a:r>
              <a:rPr lang="en-US" dirty="0" err="1"/>
              <a:t>FProp</a:t>
            </a:r>
            <a:r>
              <a:rPr lang="en-US" dirty="0"/>
              <a:t> ops in GPipe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6C9516-1E01-4D72-9716-4061430B90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719152"/>
              </p:ext>
            </p:extLst>
          </p:nvPr>
        </p:nvGraphicFramePr>
        <p:xfrm>
          <a:off x="682557" y="1991491"/>
          <a:ext cx="10515600" cy="4331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97B7649-3039-46F4-BF5F-0844CD6255D4}"/>
              </a:ext>
            </a:extLst>
          </p:cNvPr>
          <p:cNvSpPr txBox="1"/>
          <p:nvPr/>
        </p:nvSpPr>
        <p:spPr>
          <a:xfrm>
            <a:off x="3900791" y="3429000"/>
            <a:ext cx="1254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9.63 </a:t>
            </a:r>
            <a:r>
              <a:rPr lang="en-US" sz="2400" dirty="0" err="1"/>
              <a:t>ms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57959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0037-4C8D-4C24-A89D-94AE0FF9B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</a:t>
            </a:r>
            <a:r>
              <a:rPr lang="en-US" dirty="0" err="1"/>
              <a:t>FProp</a:t>
            </a:r>
            <a:r>
              <a:rPr lang="en-US" dirty="0"/>
              <a:t> computation times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F34FC-069E-4F83-BFCC-8883093B8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GPipe total compute time across </a:t>
            </a:r>
            <a:r>
              <a:rPr lang="en-IN" dirty="0" err="1">
                <a:latin typeface="+mj-lt"/>
              </a:rPr>
              <a:t>microbatches</a:t>
            </a:r>
            <a:r>
              <a:rPr lang="en-IN" dirty="0">
                <a:latin typeface="+mj-lt"/>
              </a:rPr>
              <a:t> is greater than batch processing scenario. Why?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0EFE335-CCC4-4730-AC31-A27EB10CB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21" y="1968237"/>
            <a:ext cx="5190798" cy="2050089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1D983507-A6A8-4C4D-AD9D-9F0B42DCD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68237"/>
            <a:ext cx="5479979" cy="205008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EB457D-88B4-43CE-85B3-D1B2FA343992}"/>
              </a:ext>
            </a:extLst>
          </p:cNvPr>
          <p:cNvSpPr txBox="1"/>
          <p:nvPr/>
        </p:nvSpPr>
        <p:spPr>
          <a:xfrm>
            <a:off x="838200" y="1577130"/>
            <a:ext cx="4455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GPipe</a:t>
            </a:r>
            <a:endParaRPr lang="en-IN" sz="24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14CE90-6381-4E97-941A-78EA2D9CE5A0}"/>
              </a:ext>
            </a:extLst>
          </p:cNvPr>
          <p:cNvSpPr txBox="1"/>
          <p:nvPr/>
        </p:nvSpPr>
        <p:spPr>
          <a:xfrm>
            <a:off x="6163002" y="1577129"/>
            <a:ext cx="5190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Non-GPipe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5009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44EE-30BE-4FDA-B8B7-DED370CA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of </a:t>
            </a:r>
            <a:r>
              <a:rPr lang="en-US" dirty="0" err="1"/>
              <a:t>BProp</a:t>
            </a:r>
            <a:r>
              <a:rPr lang="en-US" dirty="0"/>
              <a:t> operations in GPipe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13C90-6774-4655-9088-CF1942B77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DC1B995-E609-423B-9BD0-250CC7B338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425495"/>
              </p:ext>
            </p:extLst>
          </p:nvPr>
        </p:nvGraphicFramePr>
        <p:xfrm>
          <a:off x="838199" y="1825625"/>
          <a:ext cx="1051559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2163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213CD-9304-4E8A-8A5F-1E34846961C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Backprop times</a:t>
            </a:r>
            <a:endParaRPr lang="en-IN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CCD8ED4A-5704-4DAC-8ECD-40DB6D0F8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29" y="1756925"/>
            <a:ext cx="5612088" cy="196778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DFC32A57-E6E6-46C2-B4C2-67C0A95F51E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Again, accumulated computation time increases with micro-batch partitioning rather than batch processing. 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A4AC3382-5372-4602-AB6C-C398E0AEC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400" y="1756925"/>
            <a:ext cx="5355927" cy="206845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BF6BF6-CCB0-4257-9EDA-E0463288A416}"/>
              </a:ext>
            </a:extLst>
          </p:cNvPr>
          <p:cNvSpPr txBox="1"/>
          <p:nvPr/>
        </p:nvSpPr>
        <p:spPr>
          <a:xfrm>
            <a:off x="208662" y="1296834"/>
            <a:ext cx="5392310" cy="4466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10588" tIns="55294" rIns="110588" bIns="55294" anchor="t" anchorCtr="0" compatLnSpc="1">
            <a:spAutoFit/>
          </a:bodyPr>
          <a:lstStyle/>
          <a:p>
            <a:pPr algn="ctr" defTabSz="1105875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77" dirty="0" err="1">
                <a:solidFill>
                  <a:srgbClr val="000000"/>
                </a:solidFill>
                <a:latin typeface="+mj-lt"/>
              </a:rPr>
              <a:t>gpipe</a:t>
            </a:r>
            <a:endParaRPr lang="en-IN" sz="2177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965817-995B-4856-B87E-B3132FA12D37}"/>
              </a:ext>
            </a:extLst>
          </p:cNvPr>
          <p:cNvSpPr txBox="1"/>
          <p:nvPr/>
        </p:nvSpPr>
        <p:spPr>
          <a:xfrm>
            <a:off x="6095401" y="1418049"/>
            <a:ext cx="5392310" cy="4466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10588" tIns="55294" rIns="110588" bIns="55294" anchor="t" anchorCtr="0" compatLnSpc="1">
            <a:spAutoFit/>
          </a:bodyPr>
          <a:lstStyle/>
          <a:p>
            <a:pPr algn="ctr" defTabSz="1105875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77" dirty="0">
                <a:solidFill>
                  <a:srgbClr val="000000"/>
                </a:solidFill>
                <a:latin typeface="+mj-lt"/>
              </a:rPr>
              <a:t>No </a:t>
            </a:r>
            <a:r>
              <a:rPr lang="en-US" sz="2177" dirty="0" err="1">
                <a:solidFill>
                  <a:srgbClr val="000000"/>
                </a:solidFill>
                <a:latin typeface="+mj-lt"/>
              </a:rPr>
              <a:t>gpipe</a:t>
            </a:r>
            <a:endParaRPr lang="en-IN" sz="2177" dirty="0">
              <a:solidFill>
                <a:srgbClr val="0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9A7D-9626-4CA7-A6B4-B6EE0753DC9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Remarks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F9D50-4C77-4591-A09B-10C01778DF0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622055" indent="-622055">
              <a:buSzPct val="100000"/>
              <a:buAutoNum type="arabicPeriod"/>
            </a:pPr>
            <a:r>
              <a:rPr lang="en-US" dirty="0">
                <a:latin typeface="+mj-lt"/>
              </a:rPr>
              <a:t>Cumulative time spent in comm. does not differ by much between FProp and BProp </a:t>
            </a:r>
          </a:p>
          <a:p>
            <a:pPr marL="622055" indent="-622055">
              <a:buSzPct val="100000"/>
              <a:buAutoNum type="arabicPeriod"/>
            </a:pPr>
            <a:r>
              <a:rPr lang="en-US" dirty="0">
                <a:latin typeface="+mj-lt"/>
              </a:rPr>
              <a:t>This is expected because data sent at boundaries is similar irrespective of FProp/BProp</a:t>
            </a:r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83B9-529F-41A4-9B76-C9211AD1F80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Remarks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60F0F-413C-404F-B6FA-5E62B8C369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n-US" sz="3628" dirty="0">
                <a:latin typeface="+mj-lt"/>
              </a:rPr>
              <a:t>The primary bottlenecks seem to be:</a:t>
            </a:r>
          </a:p>
          <a:p>
            <a:pPr marL="622055" indent="-622055">
              <a:lnSpc>
                <a:spcPct val="80000"/>
              </a:lnSpc>
              <a:buSzPct val="100000"/>
              <a:buAutoNum type="alphaLcPeriod"/>
            </a:pPr>
            <a:r>
              <a:rPr lang="en-US" sz="3628" dirty="0">
                <a:latin typeface="+mj-lt"/>
              </a:rPr>
              <a:t>The increase in computation times due to splitting rather than batch processing</a:t>
            </a:r>
          </a:p>
          <a:p>
            <a:pPr marL="622055" indent="-622055">
              <a:lnSpc>
                <a:spcPct val="80000"/>
              </a:lnSpc>
              <a:buSzPct val="100000"/>
              <a:buAutoNum type="alphaLcPeriod"/>
            </a:pPr>
            <a:r>
              <a:rPr lang="en-US" sz="3628" dirty="0">
                <a:latin typeface="+mj-lt"/>
              </a:rPr>
              <a:t>Communication times between partition boundaries</a:t>
            </a:r>
          </a:p>
          <a:p>
            <a:pPr marL="622055" indent="-622055">
              <a:lnSpc>
                <a:spcPct val="80000"/>
              </a:lnSpc>
              <a:buSzPct val="100000"/>
              <a:buAutoNum type="alphaLcPeriod"/>
            </a:pPr>
            <a:r>
              <a:rPr lang="en-US" sz="3628" dirty="0">
                <a:latin typeface="+mj-lt"/>
              </a:rPr>
              <a:t>Re-computation. Might have increasing impact with more layers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C299E-A172-4497-A545-D803109C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3CB04-C670-47CE-AB94-F1C4EABBF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Data parallelism: Model params replicated across devices</a:t>
            </a:r>
          </a:p>
          <a:p>
            <a:endParaRPr lang="en-US" dirty="0">
              <a:latin typeface="+mj-lt"/>
            </a:endParaRPr>
          </a:p>
          <a:p>
            <a:endParaRPr lang="en-IN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81701C-50BC-49C4-8067-AAE639230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8916"/>
            <a:ext cx="7156853" cy="367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02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B93C-94AE-4B35-9D5D-8BCF980C9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Pending tasks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91305-9D95-4FBE-81E8-14132DB11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Testing with more GPUS</a:t>
            </a:r>
          </a:p>
          <a:p>
            <a:r>
              <a:rPr lang="en-US" dirty="0">
                <a:latin typeface="+mj-lt"/>
              </a:rPr>
              <a:t>Verification of data-parallelism for GPipe (because of lib modification)</a:t>
            </a:r>
          </a:p>
          <a:p>
            <a:r>
              <a:rPr lang="en-US" dirty="0">
                <a:latin typeface="+mj-lt"/>
              </a:rPr>
              <a:t>Analyzing the minibatch size and number of micro-batches for optimal performance</a:t>
            </a:r>
          </a:p>
          <a:p>
            <a:r>
              <a:rPr lang="en-US" dirty="0">
                <a:latin typeface="+mj-lt"/>
              </a:rPr>
              <a:t>Analysis of data parallelism</a:t>
            </a: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5375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DC73-9F7C-491D-AEF1-6E57E329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8A8FD-CC13-4FDA-A109-98E4F47B9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>
                <a:latin typeface="+mj-lt"/>
              </a:rPr>
              <a:t>[1] Aaron Harlap, Deepak Narayanan, Amar Phanishayee, Vivek Seshadri, Nikhil Devanur, Greg Ganger, Phil Gibbons. PipeDream: Fast and Efficient Pipeline Parallel DNN Training. June 2018 </a:t>
            </a:r>
          </a:p>
          <a:p>
            <a:r>
              <a:rPr lang="en-IN" dirty="0">
                <a:latin typeface="+mj-lt"/>
              </a:rPr>
              <a:t>[2] Y. Huang et al. GPipe: Efficient Training of Giant Neural Networks using Pipeline Parallelism, 2019 </a:t>
            </a:r>
          </a:p>
          <a:p>
            <a:r>
              <a:rPr lang="en-IN" dirty="0">
                <a:latin typeface="+mj-lt"/>
              </a:rPr>
              <a:t>[3] Jonathan Shen et al. Lingvo: A Modular and Scalable Framework for Sequence-</a:t>
            </a:r>
            <a:r>
              <a:rPr lang="en-IN" dirty="0" err="1">
                <a:latin typeface="+mj-lt"/>
              </a:rPr>
              <a:t>toSequence</a:t>
            </a:r>
            <a:r>
              <a:rPr lang="en-IN" dirty="0">
                <a:latin typeface="+mj-lt"/>
              </a:rPr>
              <a:t> Modelling. Feb 2019 </a:t>
            </a:r>
          </a:p>
          <a:p>
            <a:r>
              <a:rPr lang="en-IN" dirty="0">
                <a:latin typeface="+mj-lt"/>
              </a:rPr>
              <a:t>[4] https://github.com/tensorflow/lingvo </a:t>
            </a:r>
          </a:p>
          <a:p>
            <a:r>
              <a:rPr lang="en-IN" dirty="0">
                <a:latin typeface="+mj-lt"/>
              </a:rPr>
              <a:t>[5] Chen et al. Efficient and Robust Parallel DNN Training Through Model Parallelism On Multi-GPU Platform, Oct 2019</a:t>
            </a:r>
          </a:p>
          <a:p>
            <a:r>
              <a:rPr lang="en-IN" dirty="0">
                <a:latin typeface="+mj-lt"/>
              </a:rPr>
              <a:t>[6] Guan et al. XPipe: Efficient Pipeline Model Parallelism for Multi-GPU DNN Training. Nov 2020 </a:t>
            </a:r>
          </a:p>
          <a:p>
            <a:r>
              <a:rPr lang="en-IN" dirty="0">
                <a:latin typeface="+mj-lt"/>
              </a:rPr>
              <a:t>[7] https://www.microsoft.com/en-us/research/project/fiddle/ </a:t>
            </a:r>
          </a:p>
          <a:p>
            <a:r>
              <a:rPr lang="en-IN" dirty="0">
                <a:latin typeface="+mj-lt"/>
              </a:rPr>
              <a:t>[8] Arpan Jain et.al. Performance Characterization of DNN Training using TensorFlow and </a:t>
            </a:r>
            <a:r>
              <a:rPr lang="en-IN" dirty="0" err="1">
                <a:latin typeface="+mj-lt"/>
              </a:rPr>
              <a:t>PyTorch</a:t>
            </a:r>
            <a:r>
              <a:rPr lang="en-IN" dirty="0">
                <a:latin typeface="+mj-lt"/>
              </a:rPr>
              <a:t> on Modern Clusters. Sept 2019 </a:t>
            </a:r>
          </a:p>
          <a:p>
            <a:r>
              <a:rPr lang="en-IN" dirty="0">
                <a:latin typeface="+mj-lt"/>
              </a:rPr>
              <a:t>[9] Jie Liu et.al. Performance Analysis and Characterization of Training Deep Learning Models on Mobile Devices. Sept 2019 </a:t>
            </a:r>
          </a:p>
          <a:p>
            <a:r>
              <a:rPr lang="en-IN" dirty="0">
                <a:latin typeface="+mj-lt"/>
              </a:rPr>
              <a:t>[10] Shi Dong et.al. Characterizing the Microarchitectural Implications of a Convolutional Neural Network (CNN) Execution on GPUs. April 2018 </a:t>
            </a:r>
          </a:p>
          <a:p>
            <a:r>
              <a:rPr lang="en-IN" dirty="0">
                <a:latin typeface="+mj-lt"/>
              </a:rPr>
              <a:t>[11] Robert Adolf et.al. Fathom: Reference Workloads for Modern Deep Learning Methods. Oct 2016 </a:t>
            </a:r>
          </a:p>
          <a:p>
            <a:r>
              <a:rPr lang="en-IN" dirty="0">
                <a:latin typeface="+mj-lt"/>
              </a:rPr>
              <a:t>[12] https://www.tensorflow.org/guide/profiler20 </a:t>
            </a:r>
          </a:p>
          <a:p>
            <a:r>
              <a:rPr lang="en-IN" dirty="0">
                <a:latin typeface="+mj-lt"/>
              </a:rPr>
              <a:t>[13] https://en.wikipedia.org/wiki/LeNet</a:t>
            </a:r>
          </a:p>
        </p:txBody>
      </p:sp>
    </p:spTree>
    <p:extLst>
      <p:ext uri="{BB962C8B-B14F-4D97-AF65-F5344CB8AC3E}">
        <p14:creationId xmlns:p14="http://schemas.microsoft.com/office/powerpoint/2010/main" val="5647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CC06-B2AC-457B-8802-C454F18F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9037C-6598-4D42-A796-4920235DF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Model parallelism: Model parameters are partitioned across devices</a:t>
            </a:r>
          </a:p>
          <a:p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8CFAB-8B15-4436-87A1-AF51E2F8C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76087"/>
            <a:ext cx="5584161" cy="317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FFFB-FC89-4736-9611-5A51623D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existing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7EA53-F0E0-4B23-8505-B71C1558B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Data parallelism</a:t>
            </a:r>
          </a:p>
          <a:p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High cost of aggregating gradients due to communication costs</a:t>
            </a:r>
          </a:p>
          <a:p>
            <a:pPr lvl="1"/>
            <a:r>
              <a:rPr lang="en-US" dirty="0">
                <a:latin typeface="+mj-lt"/>
              </a:rPr>
              <a:t>Improving speed of GPU computation shifts bottleneck towards communication further.</a:t>
            </a:r>
          </a:p>
          <a:p>
            <a:pPr lvl="1"/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Model parallelism</a:t>
            </a:r>
          </a:p>
          <a:p>
            <a:endParaRPr lang="en-IN" dirty="0">
              <a:latin typeface="+mj-lt"/>
            </a:endParaRPr>
          </a:p>
          <a:p>
            <a:pPr lvl="1"/>
            <a:r>
              <a:rPr lang="en-IN" dirty="0">
                <a:latin typeface="+mj-lt"/>
              </a:rPr>
              <a:t>How to partition to maximize efficiency?</a:t>
            </a:r>
          </a:p>
          <a:p>
            <a:pPr lvl="1"/>
            <a:r>
              <a:rPr lang="en-IN" dirty="0">
                <a:latin typeface="+mj-lt"/>
              </a:rPr>
              <a:t>Under utilization because only subset of devices are computing at any time.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753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B6EC-5A3C-4276-82EE-FD738B876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newer approach – Pipeline parallelism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1F151A-E5CC-4A97-BAF9-BAF3C9E20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layers of model are partitioned across devices</a:t>
            </a:r>
          </a:p>
          <a:p>
            <a:endParaRPr lang="en-US" dirty="0">
              <a:latin typeface="+mj-lt"/>
            </a:endParaRPr>
          </a:p>
          <a:p>
            <a:r>
              <a:rPr lang="en-IN" dirty="0">
                <a:latin typeface="+mj-lt"/>
              </a:rPr>
              <a:t>For example, a 32 layer model may be partitioned with layers 1-8 on GPU:0, 9-16 on GPU:1, 17-27 on GPU:2 and 28-32 on GPU:3</a:t>
            </a:r>
          </a:p>
          <a:p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Minibatches or micro batches can be pipelined across this partitioned network.</a:t>
            </a:r>
          </a:p>
          <a:p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Micro batches are further divisions of a minibatch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999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E3B1-9144-47D4-8804-AD6A8DFD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parallelism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B199B9-3453-46F7-9B10-B1061F0E7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783973" cy="2376019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95BD5E-59AA-4D93-A0A6-C0FC2D44D784}"/>
              </a:ext>
            </a:extLst>
          </p:cNvPr>
          <p:cNvCxnSpPr/>
          <p:nvPr/>
        </p:nvCxnSpPr>
        <p:spPr>
          <a:xfrm flipH="1">
            <a:off x="4538444" y="2374084"/>
            <a:ext cx="964734" cy="242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961B0E-41BF-4A8C-945A-7A7226AF4B11}"/>
              </a:ext>
            </a:extLst>
          </p:cNvPr>
          <p:cNvCxnSpPr/>
          <p:nvPr/>
        </p:nvCxnSpPr>
        <p:spPr>
          <a:xfrm flipH="1">
            <a:off x="4613945" y="2332139"/>
            <a:ext cx="1140903" cy="249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1203E2-0EA4-45D1-A39B-776712F5EC22}"/>
              </a:ext>
            </a:extLst>
          </p:cNvPr>
          <p:cNvSpPr txBox="1"/>
          <p:nvPr/>
        </p:nvSpPr>
        <p:spPr>
          <a:xfrm>
            <a:off x="4152550" y="4798503"/>
            <a:ext cx="316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Diff. minibatches/micro batches 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680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33E2-508D-4CB2-848A-65DE4194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pipeline parallelism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987E0-C1A4-4BE7-A251-9378DCE5E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Communication restricted to tensors/activations at the partition boundaries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Pipelining improves utilization as multiple devices are active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384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3E7B-98FD-4340-98EF-D39A4CD0D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GPipe – A library implementing pipeline parallelism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7F399-03AB-470A-9A6B-3A6CCECD5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+mj-lt"/>
              </a:rPr>
              <a:t>Divides a minibatch into micro-batches and pipelines them across devices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GPipe uses re-computation to save memory (activations stored at partition boundaries only)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Part of Lingvo framework (newly developed by Google for NLP)</a:t>
            </a:r>
          </a:p>
          <a:p>
            <a:r>
              <a:rPr lang="en-US" dirty="0">
                <a:latin typeface="+mj-lt"/>
              </a:rPr>
              <a:t>Lingvo works on top of </a:t>
            </a:r>
            <a:r>
              <a:rPr lang="en-US" dirty="0" err="1">
                <a:latin typeface="+mj-lt"/>
              </a:rPr>
              <a:t>tensorflow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GPipe supports both auto-partitioning and manual partitioning of layers</a:t>
            </a:r>
          </a:p>
          <a:p>
            <a:endParaRPr lang="en-US" dirty="0">
              <a:latin typeface="+mj-lt"/>
            </a:endParaRP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413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1131</Words>
  <Application>Microsoft Office PowerPoint</Application>
  <PresentationFormat>Widescreen</PresentationFormat>
  <Paragraphs>193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Liberation Sans</vt:lpstr>
      <vt:lpstr>Liberation Serif</vt:lpstr>
      <vt:lpstr>Office Theme</vt:lpstr>
      <vt:lpstr>Analyzing the scheduling and performance of neural nets that use pipeline parallelism</vt:lpstr>
      <vt:lpstr>Background</vt:lpstr>
      <vt:lpstr>Background</vt:lpstr>
      <vt:lpstr>Background</vt:lpstr>
      <vt:lpstr>Drawbacks of existing methods</vt:lpstr>
      <vt:lpstr>A newer approach – Pipeline parallelism</vt:lpstr>
      <vt:lpstr>Pipeline parallelism</vt:lpstr>
      <vt:lpstr>Advantages of pipeline parallelism</vt:lpstr>
      <vt:lpstr>GPipe – A library implementing pipeline parallelism</vt:lpstr>
      <vt:lpstr>Pipeline parallelism in GPipe</vt:lpstr>
      <vt:lpstr>Project tasks</vt:lpstr>
      <vt:lpstr>Illustration of partitioning</vt:lpstr>
      <vt:lpstr>PowerPoint Presentation</vt:lpstr>
      <vt:lpstr>Extending the compatibility of Lingvo with GPipe</vt:lpstr>
      <vt:lpstr>Model specifics</vt:lpstr>
      <vt:lpstr>Primary testing and performance analysis</vt:lpstr>
      <vt:lpstr>Expected behavior</vt:lpstr>
      <vt:lpstr>High level view of operations</vt:lpstr>
      <vt:lpstr>FProp</vt:lpstr>
      <vt:lpstr>PowerPoint Presentation</vt:lpstr>
      <vt:lpstr>PowerPoint Presentation</vt:lpstr>
      <vt:lpstr>BProp</vt:lpstr>
      <vt:lpstr>Comparison of major operations</vt:lpstr>
      <vt:lpstr>Division of FProp ops in GPipe</vt:lpstr>
      <vt:lpstr>Comparison of FProp computation times</vt:lpstr>
      <vt:lpstr>Division of BProp operations in GPipe</vt:lpstr>
      <vt:lpstr>Backprop times</vt:lpstr>
      <vt:lpstr>Remarks</vt:lpstr>
      <vt:lpstr>Remarks</vt:lpstr>
      <vt:lpstr>Pending tasks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scheduling and performance of neural nets that use pipeline parallelism</dc:title>
  <dc:creator>Aditya Shankar</dc:creator>
  <cp:lastModifiedBy>Aditya Shankar</cp:lastModifiedBy>
  <cp:revision>45</cp:revision>
  <dcterms:created xsi:type="dcterms:W3CDTF">2021-04-10T03:45:16Z</dcterms:created>
  <dcterms:modified xsi:type="dcterms:W3CDTF">2021-04-22T03:21:15Z</dcterms:modified>
</cp:coreProperties>
</file>