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5" r:id="rId12"/>
    <p:sldId id="265" r:id="rId13"/>
    <p:sldId id="268" r:id="rId14"/>
    <p:sldId id="269" r:id="rId15"/>
    <p:sldId id="270" r:id="rId16"/>
    <p:sldId id="266" r:id="rId17"/>
    <p:sldId id="267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C7E1-8F17-4BF5-8C7A-0E10DF9F0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5A08D-3E7E-45E6-B75A-1748A8B21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0B9CD-0BB2-4FFA-905B-4BF4A144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DA76-E45B-4351-B01C-45FAAB6D30D2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56CCE-DCC1-4AA7-9CB4-FF81FFED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AA263-DE17-4492-8332-9B9208A2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1D9-19C1-49C4-AE54-68836686A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79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B426-343F-445D-8E03-6BBA278F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60F46-53DB-4B3F-A202-A1DDC5345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C2709-D474-4135-B8E6-393611F5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DA76-E45B-4351-B01C-45FAAB6D30D2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97313-F863-4124-8623-D710CFD2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38740-FFFF-4054-8DF0-7B3A280B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1D9-19C1-49C4-AE54-68836686A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22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E9244-EDB0-4E4E-A894-18AF878CC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6F2D0-0A62-40B8-9A0A-ECDB5B1ED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59219-071D-4EB8-B4F7-C98DB16E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DA76-E45B-4351-B01C-45FAAB6D30D2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0EFF4-7278-49D3-AD2B-6BCCD04A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0C7EC-57DD-469F-A1FA-5626C1FC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1D9-19C1-49C4-AE54-68836686A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9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3358C-E32B-48C2-87E2-D4151537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CA27E-30DD-49E1-8DBA-C37F7277D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EB359-FECA-471A-95B0-0AE368FE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DA76-E45B-4351-B01C-45FAAB6D30D2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E0B48-8138-4E79-B123-83AFDA7F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EE162-2A24-457D-87E7-D3B6AD6D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1D9-19C1-49C4-AE54-68836686A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34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9626-2D13-4F18-BC58-1D9119F6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53D9E-0D0E-4F3E-AD41-07A960D34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C00BC-AB36-40B3-BC38-6FBBB2C4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DA76-E45B-4351-B01C-45FAAB6D30D2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CFDC8-6B33-4ED0-97A5-98E8D4D2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A33B2-169A-46D4-87DE-E7C18875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1D9-19C1-49C4-AE54-68836686A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72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E557B-30BA-4500-92CC-BF27BCEA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F9F29-4146-4296-A7E4-E9BF89EE2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869A5-7250-4026-B6DE-8ECAE3CBD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502B0-182B-4928-80B2-FC4B42E3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DA76-E45B-4351-B01C-45FAAB6D30D2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CF9DD-DE7E-475D-A80A-7F44E771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35FFC-187C-44C4-B6E2-C65D8FE9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1D9-19C1-49C4-AE54-68836686A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54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2215-DC94-4DC6-8E35-E2F6C572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179D3-3A28-4E29-A5FF-F4FE8CCFB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D79D3-3A71-4223-B8FF-85D522051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62F6C-A122-4793-A996-FA89E7D36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923DE-ACE7-4D55-A1A3-3F0CD55D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3474B7-F08A-4A50-B38F-0C66B8D0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DA76-E45B-4351-B01C-45FAAB6D30D2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74383-E473-48E4-AA4F-A734971F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8986E-E05C-46EC-9CF3-187A6EB3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1D9-19C1-49C4-AE54-68836686A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06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F00C-5855-4341-84E6-B952DDD6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68E89-87DD-45A6-91D8-D6CCD831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DA76-E45B-4351-B01C-45FAAB6D30D2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A8E35-A674-4BC5-953C-A1876741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84AD2-3450-49F8-93EC-26CFAFA8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1D9-19C1-49C4-AE54-68836686A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32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B5233-03B2-483D-89D4-85441D4E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DA76-E45B-4351-B01C-45FAAB6D30D2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62F54-2219-4528-BDED-B03A8087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1693A-3102-4E33-93FA-36046C34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1D9-19C1-49C4-AE54-68836686A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82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C983-9B34-4E93-BA4D-49F0F5EFB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F81F6-948A-494A-B3CD-EA93A9E6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31015-D2C4-43A5-85A2-A675F2A8F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5B850-B0F1-407D-9C80-F6F89A01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DA76-E45B-4351-B01C-45FAAB6D30D2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E0BEF-E298-4C40-9D45-973F583B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8553A-F51A-496A-B485-43F84314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1D9-19C1-49C4-AE54-68836686A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A9F4-F446-4F4A-8FE1-D6B7BBD03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383A7-36C9-4A73-8934-622E7220F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B0C04-589C-4A3B-9B81-EC8BC668C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86104-2584-4CD3-88F4-5443696C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DA76-E45B-4351-B01C-45FAAB6D30D2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202CB-3F43-4636-A829-387B65AF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D125B-82CC-463D-B7AA-22D3CBD4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1D9-19C1-49C4-AE54-68836686A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74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FD72C-6B9A-44F2-BED3-509AFAB3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9DEE3-F1E9-465F-9AB4-BECFF754E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8845F-0E7D-4A2D-965C-4CE2219EB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2DA76-E45B-4351-B01C-45FAAB6D30D2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EF834-1223-4F01-A969-0D4ABFEF5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49CC-965F-418C-BC26-A69C1C02D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9F1D9-19C1-49C4-AE54-68836686A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28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8F0DE-E7BF-4ACE-9955-8C5C7CF47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Lingvo Framework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2983C-0213-4796-A44B-DD0FBE09E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28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881C-6739-4955-899D-5F10C040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189FFB-40C4-4C10-9F4E-78C0FD7AF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59" y="365125"/>
            <a:ext cx="7407282" cy="421422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1D9D8B-5F7D-4722-AC3A-A9A6C526F50E}"/>
              </a:ext>
            </a:extLst>
          </p:cNvPr>
          <p:cNvCxnSpPr/>
          <p:nvPr/>
        </p:nvCxnSpPr>
        <p:spPr>
          <a:xfrm>
            <a:off x="7972425" y="3943350"/>
            <a:ext cx="695325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A11DC6C-37EC-4C11-B1EE-A3CFCA091403}"/>
              </a:ext>
            </a:extLst>
          </p:cNvPr>
          <p:cNvSpPr txBox="1"/>
          <p:nvPr/>
        </p:nvSpPr>
        <p:spPr>
          <a:xfrm>
            <a:off x="8515350" y="41910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that </a:t>
            </a:r>
            <a:r>
              <a:rPr lang="en-US" dirty="0" err="1"/>
              <a:t>FProp</a:t>
            </a:r>
            <a:r>
              <a:rPr lang="en-US" dirty="0"/>
              <a:t> is called only once here.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70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CAD1-FDBF-4640-AC51-A4BF3C62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165"/>
          </a:xfrm>
        </p:spPr>
        <p:txBody>
          <a:bodyPr/>
          <a:lstStyle/>
          <a:p>
            <a:r>
              <a:rPr lang="en-US" dirty="0"/>
              <a:t>Distinction between GPipe and Non-GPipe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AD85D-A40F-416E-A89E-41F0A023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50C389-4E34-461D-A724-DC8ADC6DD2C3}"/>
              </a:ext>
            </a:extLst>
          </p:cNvPr>
          <p:cNvSpPr/>
          <p:nvPr/>
        </p:nvSpPr>
        <p:spPr>
          <a:xfrm>
            <a:off x="1208015" y="2055303"/>
            <a:ext cx="1736521" cy="4278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conv1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D1CA32-AA00-498A-AB0F-7D460B2CDF5D}"/>
              </a:ext>
            </a:extLst>
          </p:cNvPr>
          <p:cNvSpPr/>
          <p:nvPr/>
        </p:nvSpPr>
        <p:spPr>
          <a:xfrm>
            <a:off x="1208015" y="2712819"/>
            <a:ext cx="1736521" cy="4278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pool1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7A722-1BD4-43AB-9118-B7B13F32B6F5}"/>
              </a:ext>
            </a:extLst>
          </p:cNvPr>
          <p:cNvSpPr/>
          <p:nvPr/>
        </p:nvSpPr>
        <p:spPr>
          <a:xfrm>
            <a:off x="1208015" y="3359537"/>
            <a:ext cx="1736521" cy="4278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D94DD-BCC7-4D23-87ED-69F21CF1FC3D}"/>
              </a:ext>
            </a:extLst>
          </p:cNvPr>
          <p:cNvSpPr/>
          <p:nvPr/>
        </p:nvSpPr>
        <p:spPr>
          <a:xfrm>
            <a:off x="1208014" y="4001294"/>
            <a:ext cx="1736521" cy="4278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pool2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DA9526-AA52-43C0-A0A1-7CDB6CA0228A}"/>
              </a:ext>
            </a:extLst>
          </p:cNvPr>
          <p:cNvSpPr/>
          <p:nvPr/>
        </p:nvSpPr>
        <p:spPr>
          <a:xfrm>
            <a:off x="1208013" y="4663388"/>
            <a:ext cx="1736521" cy="4278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fc1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174C49-71CC-45DD-8B57-EEA68B31B4C7}"/>
              </a:ext>
            </a:extLst>
          </p:cNvPr>
          <p:cNvSpPr/>
          <p:nvPr/>
        </p:nvSpPr>
        <p:spPr>
          <a:xfrm>
            <a:off x="1208012" y="5316326"/>
            <a:ext cx="1736521" cy="4278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sm1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0ECE2A-7A7A-46DD-90F4-68D4463D1AB0}"/>
              </a:ext>
            </a:extLst>
          </p:cNvPr>
          <p:cNvCxnSpPr/>
          <p:nvPr/>
        </p:nvCxnSpPr>
        <p:spPr>
          <a:xfrm>
            <a:off x="914400" y="2139193"/>
            <a:ext cx="0" cy="360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823925-6EBA-4168-9D7A-5D2BF8A54901}"/>
              </a:ext>
            </a:extLst>
          </p:cNvPr>
          <p:cNvCxnSpPr/>
          <p:nvPr/>
        </p:nvCxnSpPr>
        <p:spPr>
          <a:xfrm flipV="1">
            <a:off x="3112316" y="2147582"/>
            <a:ext cx="0" cy="359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D6C9F75-B1C1-4C15-8C7A-A6AED752CBEB}"/>
              </a:ext>
            </a:extLst>
          </p:cNvPr>
          <p:cNvSpPr/>
          <p:nvPr/>
        </p:nvSpPr>
        <p:spPr>
          <a:xfrm>
            <a:off x="7684341" y="1973000"/>
            <a:ext cx="2961285" cy="39747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0FE018-08E3-4428-AE65-FDCE8FC60BD9}"/>
              </a:ext>
            </a:extLst>
          </p:cNvPr>
          <p:cNvSpPr txBox="1"/>
          <p:nvPr/>
        </p:nvSpPr>
        <p:spPr>
          <a:xfrm>
            <a:off x="8323626" y="1603668"/>
            <a:ext cx="255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Pipelining layer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5DF4DA-C43C-43AB-9BEF-6856CA511DF3}"/>
              </a:ext>
            </a:extLst>
          </p:cNvPr>
          <p:cNvSpPr/>
          <p:nvPr/>
        </p:nvSpPr>
        <p:spPr>
          <a:xfrm>
            <a:off x="8221937" y="2055303"/>
            <a:ext cx="1736521" cy="4278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conv1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FBA7B0-A308-48A6-9043-C84225FB4D73}"/>
              </a:ext>
            </a:extLst>
          </p:cNvPr>
          <p:cNvSpPr/>
          <p:nvPr/>
        </p:nvSpPr>
        <p:spPr>
          <a:xfrm>
            <a:off x="8221937" y="2712819"/>
            <a:ext cx="1736521" cy="4278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pool1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C5AA7A-BE29-47F1-B95B-C96BF3579C9E}"/>
              </a:ext>
            </a:extLst>
          </p:cNvPr>
          <p:cNvSpPr/>
          <p:nvPr/>
        </p:nvSpPr>
        <p:spPr>
          <a:xfrm>
            <a:off x="8221937" y="3359537"/>
            <a:ext cx="1736521" cy="4278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B2CEF-DA4F-43E9-95A0-6E18EC58D7B2}"/>
              </a:ext>
            </a:extLst>
          </p:cNvPr>
          <p:cNvSpPr/>
          <p:nvPr/>
        </p:nvSpPr>
        <p:spPr>
          <a:xfrm>
            <a:off x="8221936" y="4001294"/>
            <a:ext cx="1736521" cy="4278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pool2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13A07-1450-4D59-818C-FD48F695E360}"/>
              </a:ext>
            </a:extLst>
          </p:cNvPr>
          <p:cNvSpPr/>
          <p:nvPr/>
        </p:nvSpPr>
        <p:spPr>
          <a:xfrm>
            <a:off x="8221935" y="4663388"/>
            <a:ext cx="1736521" cy="4278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fc1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043B2B-2C2A-483D-B3BF-68E54FF6474C}"/>
              </a:ext>
            </a:extLst>
          </p:cNvPr>
          <p:cNvSpPr/>
          <p:nvPr/>
        </p:nvSpPr>
        <p:spPr>
          <a:xfrm>
            <a:off x="8221934" y="5316326"/>
            <a:ext cx="1736521" cy="4278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sm1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FD6013-FAA8-43FD-8AB0-119AE33825A2}"/>
              </a:ext>
            </a:extLst>
          </p:cNvPr>
          <p:cNvCxnSpPr/>
          <p:nvPr/>
        </p:nvCxnSpPr>
        <p:spPr>
          <a:xfrm>
            <a:off x="7501156" y="2198808"/>
            <a:ext cx="0" cy="360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7E2BF-CFB1-4F93-B877-6EA3A3193E54}"/>
              </a:ext>
            </a:extLst>
          </p:cNvPr>
          <p:cNvCxnSpPr/>
          <p:nvPr/>
        </p:nvCxnSpPr>
        <p:spPr>
          <a:xfrm flipV="1">
            <a:off x="10764474" y="2163661"/>
            <a:ext cx="0" cy="359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15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9BD0-B668-4F37-B611-1F86CD2C1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the Pipelining Layer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23717-E342-4B94-9A87-ACDA2D07F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2231"/>
            <a:ext cx="6950042" cy="38636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E1A343-9E90-43DA-9C52-95122E76BCC2}"/>
              </a:ext>
            </a:extLst>
          </p:cNvPr>
          <p:cNvSpPr txBox="1"/>
          <p:nvPr/>
        </p:nvSpPr>
        <p:spPr>
          <a:xfrm>
            <a:off x="7915275" y="1412231"/>
            <a:ext cx="3914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the pipelining layer, the parameters for each sub layer is initialized..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29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C109-BD90-4219-997A-A6D6AFC7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76F3A5-A689-4C58-855B-97B31DE3E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35" y="365124"/>
            <a:ext cx="6551540" cy="6280897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C2F489-0026-4083-9A49-782D4F7907A2}"/>
              </a:ext>
            </a:extLst>
          </p:cNvPr>
          <p:cNvCxnSpPr/>
          <p:nvPr/>
        </p:nvCxnSpPr>
        <p:spPr>
          <a:xfrm flipV="1">
            <a:off x="4705350" y="2790825"/>
            <a:ext cx="2695575" cy="285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B23C7D-0827-426F-A035-D77D9E91BD36}"/>
              </a:ext>
            </a:extLst>
          </p:cNvPr>
          <p:cNvSpPr txBox="1"/>
          <p:nvPr/>
        </p:nvSpPr>
        <p:spPr>
          <a:xfrm>
            <a:off x="7496175" y="2257425"/>
            <a:ext cx="4438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split, add a </a:t>
            </a:r>
            <a:r>
              <a:rPr lang="en-US" dirty="0" err="1"/>
              <a:t>FeatureExtraction</a:t>
            </a:r>
            <a:r>
              <a:rPr lang="en-US" dirty="0"/>
              <a:t> layer to handle transfer of info between splits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653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65A7-A33A-4FF7-9E52-93FB0EAF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partitioning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BC306-C38A-4B2B-969D-8DB781614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7AD7A8-9333-4214-93B0-0477AB313A57}"/>
              </a:ext>
            </a:extLst>
          </p:cNvPr>
          <p:cNvSpPr/>
          <p:nvPr/>
        </p:nvSpPr>
        <p:spPr>
          <a:xfrm>
            <a:off x="1123950" y="1857375"/>
            <a:ext cx="2333625" cy="60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conv1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0CB265-503B-4289-92E5-C7E6B1042E47}"/>
              </a:ext>
            </a:extLst>
          </p:cNvPr>
          <p:cNvSpPr/>
          <p:nvPr/>
        </p:nvSpPr>
        <p:spPr>
          <a:xfrm>
            <a:off x="1123950" y="2592387"/>
            <a:ext cx="2333625" cy="60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pool1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90EDC-935B-4AA7-87FC-B02325DF833E}"/>
              </a:ext>
            </a:extLst>
          </p:cNvPr>
          <p:cNvSpPr/>
          <p:nvPr/>
        </p:nvSpPr>
        <p:spPr>
          <a:xfrm>
            <a:off x="1123950" y="3327399"/>
            <a:ext cx="2333625" cy="60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9A327B-6187-4BCC-A5A8-0C90BAFF9748}"/>
              </a:ext>
            </a:extLst>
          </p:cNvPr>
          <p:cNvSpPr/>
          <p:nvPr/>
        </p:nvSpPr>
        <p:spPr>
          <a:xfrm>
            <a:off x="1123950" y="4062411"/>
            <a:ext cx="2333625" cy="60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pool2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DB3FE3-475C-4338-9DEF-B35EA56CB5D8}"/>
              </a:ext>
            </a:extLst>
          </p:cNvPr>
          <p:cNvSpPr/>
          <p:nvPr/>
        </p:nvSpPr>
        <p:spPr>
          <a:xfrm>
            <a:off x="1123950" y="4797423"/>
            <a:ext cx="2333625" cy="60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fc1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A9F9D6-BC5B-4BE2-BCFF-371B6BDF2B52}"/>
              </a:ext>
            </a:extLst>
          </p:cNvPr>
          <p:cNvSpPr/>
          <p:nvPr/>
        </p:nvSpPr>
        <p:spPr>
          <a:xfrm>
            <a:off x="1123950" y="5524500"/>
            <a:ext cx="2333625" cy="60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sm1</a:t>
            </a:r>
            <a:endParaRPr lang="en-IN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1E8B004-9866-482A-9074-741C5B5618FB}"/>
              </a:ext>
            </a:extLst>
          </p:cNvPr>
          <p:cNvSpPr/>
          <p:nvPr/>
        </p:nvSpPr>
        <p:spPr>
          <a:xfrm>
            <a:off x="3571875" y="1857375"/>
            <a:ext cx="1152525" cy="4267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3472A1-E05D-41BA-B404-2B60259A196D}"/>
              </a:ext>
            </a:extLst>
          </p:cNvPr>
          <p:cNvSpPr txBox="1"/>
          <p:nvPr/>
        </p:nvSpPr>
        <p:spPr>
          <a:xfrm>
            <a:off x="4838700" y="3816628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of layers created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41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4E64-51FC-4385-9CB2-89D29D19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FDBBC-2BEB-4575-BFBA-F99BCA49E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406"/>
            <a:ext cx="10515600" cy="5857557"/>
          </a:xfrm>
        </p:spPr>
        <p:txBody>
          <a:bodyPr/>
          <a:lstStyle/>
          <a:p>
            <a:r>
              <a:rPr lang="en-US" dirty="0"/>
              <a:t>Assume we choose to partition with split sizes of 2 layers each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167DAB-F97C-4EC2-A33B-C6298118651A}"/>
              </a:ext>
            </a:extLst>
          </p:cNvPr>
          <p:cNvSpPr/>
          <p:nvPr/>
        </p:nvSpPr>
        <p:spPr>
          <a:xfrm>
            <a:off x="838200" y="1129173"/>
            <a:ext cx="2771775" cy="28117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BB18F-A8AC-437A-8D18-DE872AE3D0A0}"/>
              </a:ext>
            </a:extLst>
          </p:cNvPr>
          <p:cNvSpPr/>
          <p:nvPr/>
        </p:nvSpPr>
        <p:spPr>
          <a:xfrm>
            <a:off x="1057276" y="2320910"/>
            <a:ext cx="2333625" cy="60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pool1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C55078-6076-41CB-B0D5-A94E82F6D184}"/>
              </a:ext>
            </a:extLst>
          </p:cNvPr>
          <p:cNvSpPr/>
          <p:nvPr/>
        </p:nvSpPr>
        <p:spPr>
          <a:xfrm>
            <a:off x="1057276" y="1475566"/>
            <a:ext cx="2333625" cy="60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conv1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7DE2D3-10E4-4732-AA99-612FE1CF3DB8}"/>
              </a:ext>
            </a:extLst>
          </p:cNvPr>
          <p:cNvSpPr txBox="1"/>
          <p:nvPr/>
        </p:nvSpPr>
        <p:spPr>
          <a:xfrm>
            <a:off x="1276351" y="319816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Extraction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582ED-EE47-4DE9-AB83-703B4E5E229B}"/>
              </a:ext>
            </a:extLst>
          </p:cNvPr>
          <p:cNvSpPr/>
          <p:nvPr/>
        </p:nvSpPr>
        <p:spPr>
          <a:xfrm>
            <a:off x="4867275" y="1133475"/>
            <a:ext cx="2771775" cy="8401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1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CDC2CB-F1F4-4186-8CBD-37679A5EC588}"/>
              </a:ext>
            </a:extLst>
          </p:cNvPr>
          <p:cNvSpPr/>
          <p:nvPr/>
        </p:nvSpPr>
        <p:spPr>
          <a:xfrm>
            <a:off x="1050223" y="1482751"/>
            <a:ext cx="2333625" cy="60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8F09A9-8498-4D05-A9CE-DBCF2B44C4E3}"/>
              </a:ext>
            </a:extLst>
          </p:cNvPr>
          <p:cNvSpPr/>
          <p:nvPr/>
        </p:nvSpPr>
        <p:spPr>
          <a:xfrm>
            <a:off x="1057276" y="2300718"/>
            <a:ext cx="2333625" cy="60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pool2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3C7520-AF35-407D-B796-602573989F0A}"/>
              </a:ext>
            </a:extLst>
          </p:cNvPr>
          <p:cNvSpPr/>
          <p:nvPr/>
        </p:nvSpPr>
        <p:spPr>
          <a:xfrm>
            <a:off x="4867275" y="2200894"/>
            <a:ext cx="2771775" cy="8401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2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EA725E-C66F-48C3-842A-E7661C80E315}"/>
              </a:ext>
            </a:extLst>
          </p:cNvPr>
          <p:cNvSpPr/>
          <p:nvPr/>
        </p:nvSpPr>
        <p:spPr>
          <a:xfrm>
            <a:off x="1064329" y="1496147"/>
            <a:ext cx="2333625" cy="60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fc1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6C092B-5974-43A1-9D29-754320043292}"/>
              </a:ext>
            </a:extLst>
          </p:cNvPr>
          <p:cNvSpPr/>
          <p:nvPr/>
        </p:nvSpPr>
        <p:spPr>
          <a:xfrm>
            <a:off x="1064329" y="2300718"/>
            <a:ext cx="2333625" cy="60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sm1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733DF6-9F59-4FC4-8E2C-C8FD88914C6C}"/>
              </a:ext>
            </a:extLst>
          </p:cNvPr>
          <p:cNvSpPr/>
          <p:nvPr/>
        </p:nvSpPr>
        <p:spPr>
          <a:xfrm>
            <a:off x="4867274" y="3298102"/>
            <a:ext cx="2771775" cy="8401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66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" grpId="3" animBg="1"/>
      <p:bldP spid="12" grpId="4" animBg="1"/>
      <p:bldP spid="6" grpId="0" animBg="1"/>
      <p:bldP spid="6" grpId="1" animBg="1"/>
      <p:bldP spid="4" grpId="0" animBg="1"/>
      <p:bldP spid="4" grpId="1" animBg="1"/>
      <p:bldP spid="13" grpId="0"/>
      <p:bldP spid="13" grpId="1"/>
      <p:bldP spid="13" grpId="2"/>
      <p:bldP spid="13" grpId="3"/>
      <p:bldP spid="13" grpId="4"/>
      <p:bldP spid="14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4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0505-F108-4D89-9B7A-456F8C34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compatibility of Lingvo with GPipe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BD4A2-EF6C-4AE4-8A5C-A876D4ECF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Currently, only supports GPipe for transformer layers, convolutional layers without padding, etc. (These can be found in the layers_with_gpipe.py file)</a:t>
            </a:r>
          </a:p>
          <a:p>
            <a:r>
              <a:rPr lang="en-US" dirty="0"/>
              <a:t>Inclusion for other layers requires implementation of </a:t>
            </a:r>
            <a:r>
              <a:rPr lang="en-US" dirty="0" err="1"/>
              <a:t>FPropMeta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459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86DE-A414-4738-8363-00B69515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to Conv2D and </a:t>
            </a:r>
            <a:r>
              <a:rPr lang="en-US" dirty="0" err="1"/>
              <a:t>PoolingLayer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8BBB0B-EF43-4C94-8BB2-D18631EBA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410450" cy="4076700"/>
          </a:xfrm>
        </p:spPr>
      </p:pic>
    </p:spTree>
    <p:extLst>
      <p:ext uri="{BB962C8B-B14F-4D97-AF65-F5344CB8AC3E}">
        <p14:creationId xmlns:p14="http://schemas.microsoft.com/office/powerpoint/2010/main" val="2380611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0BA2-44CE-4C92-BA23-36618323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Layer (Added </a:t>
            </a:r>
            <a:r>
              <a:rPr lang="en-US"/>
              <a:t>a GPipe-compatible </a:t>
            </a:r>
            <a:r>
              <a:rPr lang="en-US" dirty="0"/>
              <a:t>layer)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EFD9FC-A690-47A2-8FB6-7E03D822B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429375" cy="3981450"/>
          </a:xfrm>
        </p:spPr>
      </p:pic>
    </p:spTree>
    <p:extLst>
      <p:ext uri="{BB962C8B-B14F-4D97-AF65-F5344CB8AC3E}">
        <p14:creationId xmlns:p14="http://schemas.microsoft.com/office/powerpoint/2010/main" val="2824986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DB1F-02B3-4767-BB1C-9D474031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7CE00-7DCD-46CF-A557-8023FAA91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A3868-1056-491C-8E57-FE8AA488F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337"/>
            <a:ext cx="9815120" cy="407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0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2958-9E0D-413D-8ED0-238BF349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basics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CEA4E-1C28-49F0-86A6-B8D2A0022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model is defined as a class</a:t>
            </a:r>
          </a:p>
          <a:p>
            <a:r>
              <a:rPr lang="en-IN" dirty="0" err="1"/>
              <a:t>Lingvo’s</a:t>
            </a:r>
            <a:r>
              <a:rPr lang="en-IN" dirty="0"/>
              <a:t> trainer (trainer.py) is used to train these models. (the class is passed as an argument to the trainer)</a:t>
            </a:r>
          </a:p>
        </p:txBody>
      </p:sp>
    </p:spTree>
    <p:extLst>
      <p:ext uri="{BB962C8B-B14F-4D97-AF65-F5344CB8AC3E}">
        <p14:creationId xmlns:p14="http://schemas.microsoft.com/office/powerpoint/2010/main" val="468134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DF65-CC16-477B-BDA5-6FF44EE1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8BAD2-9B5E-4B04-8B09-4D53744FF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details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F91A4-0AAC-4CB1-AEEB-4243F854E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5335"/>
            <a:ext cx="10780552" cy="22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73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D-C568-4C2E-BDF0-0086736B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9A51F-1F07-458B-B256-0CA357639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555B0-6955-40E9-A6FB-32724C864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57" y="2356002"/>
            <a:ext cx="9640380" cy="40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07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A2F6-A2CD-4006-AC56-3886A968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83F7-7816-4504-A9CF-D19723C80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Verifying input sizes to each layer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7D40D-779C-4008-BDB5-050344DE0E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18" r="718" b="73107"/>
          <a:stretch/>
        </p:blipFill>
        <p:spPr>
          <a:xfrm>
            <a:off x="838200" y="2548747"/>
            <a:ext cx="10689077" cy="176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21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718C-44F6-417C-9218-C230B2F8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earlier measurement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E09A-B81D-48FF-A7C1-F5D9B109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scenario</a:t>
            </a:r>
          </a:p>
          <a:p>
            <a:r>
              <a:rPr lang="en-US" dirty="0"/>
              <a:t>It is necessary to measure the execution time of function a(), along with the split times of functions b() and c()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F5364-3E56-44A6-A708-2B6BE827D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583" y="3775444"/>
            <a:ext cx="1314450" cy="1019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236346-F898-4F8F-84A8-20FAEDFCC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797" y="3561132"/>
            <a:ext cx="1600200" cy="24669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D85539-2CDD-4650-BA6A-05023B029D13}"/>
              </a:ext>
            </a:extLst>
          </p:cNvPr>
          <p:cNvCxnSpPr/>
          <p:nvPr/>
        </p:nvCxnSpPr>
        <p:spPr>
          <a:xfrm flipV="1">
            <a:off x="1692613" y="3775444"/>
            <a:ext cx="5038927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310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6F52-2347-45D8-A8E9-47B3939C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B287-4769-4E9E-AA70-294165F10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/>
          <a:lstStyle/>
          <a:p>
            <a:r>
              <a:rPr lang="en-US" dirty="0"/>
              <a:t>This can be done using shared arrays: one for storing the timestamps (</a:t>
            </a:r>
            <a:r>
              <a:rPr lang="en-US" dirty="0" err="1"/>
              <a:t>tsmArr</a:t>
            </a:r>
            <a:r>
              <a:rPr lang="en-US" dirty="0"/>
              <a:t>), and the other to store the corresponding message (</a:t>
            </a:r>
            <a:r>
              <a:rPr lang="en-US" dirty="0" err="1"/>
              <a:t>msgArr</a:t>
            </a:r>
            <a:r>
              <a:rPr lang="en-US" dirty="0"/>
              <a:t>)</a:t>
            </a:r>
          </a:p>
          <a:p>
            <a:r>
              <a:rPr lang="en-IN" dirty="0"/>
              <a:t>Difference between the timestamps before and after execution of the function is taken as exec time.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5923F-291E-4185-A23F-88F1CCA69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05" y="4047212"/>
            <a:ext cx="1314450" cy="10191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12F0DA-A78C-4285-B2A0-14D70746A336}"/>
              </a:ext>
            </a:extLst>
          </p:cNvPr>
          <p:cNvCxnSpPr>
            <a:cxnSpLocks/>
          </p:cNvCxnSpPr>
          <p:nvPr/>
        </p:nvCxnSpPr>
        <p:spPr>
          <a:xfrm flipV="1">
            <a:off x="1240276" y="4233937"/>
            <a:ext cx="2358958" cy="18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D3A952-DDC1-45AD-A1A2-D34885A4B86B}"/>
              </a:ext>
            </a:extLst>
          </p:cNvPr>
          <p:cNvSpPr txBox="1"/>
          <p:nvPr/>
        </p:nvSpPr>
        <p:spPr>
          <a:xfrm>
            <a:off x="3487365" y="3918346"/>
            <a:ext cx="201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Timestamp before execution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9328F3-18CD-43B3-A858-B1EA420AC465}"/>
              </a:ext>
            </a:extLst>
          </p:cNvPr>
          <p:cNvCxnSpPr/>
          <p:nvPr/>
        </p:nvCxnSpPr>
        <p:spPr>
          <a:xfrm>
            <a:off x="1240276" y="4682221"/>
            <a:ext cx="2451370" cy="29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481FC4-410F-4D1F-B11C-F4658E8ABD23}"/>
              </a:ext>
            </a:extLst>
          </p:cNvPr>
          <p:cNvSpPr txBox="1"/>
          <p:nvPr/>
        </p:nvSpPr>
        <p:spPr>
          <a:xfrm>
            <a:off x="3599234" y="4704468"/>
            <a:ext cx="157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Timestamp after execution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555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4C78-D6C5-4E24-8642-DC4318D6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071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68700-D1F8-48AA-8EEB-33DC823AC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570"/>
            <a:ext cx="10515600" cy="5554393"/>
          </a:xfrm>
        </p:spPr>
        <p:txBody>
          <a:bodyPr/>
          <a:lstStyle/>
          <a:p>
            <a:r>
              <a:rPr lang="en-US" dirty="0"/>
              <a:t>Similarly, timestamps before the execution and after the execution of the functions b() and c() are also stored.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D4037-6D01-4A99-92FA-1179CADF2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2877"/>
            <a:ext cx="1600200" cy="24669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61FE51-9379-402B-93F0-B37699E9FC5D}"/>
              </a:ext>
            </a:extLst>
          </p:cNvPr>
          <p:cNvCxnSpPr/>
          <p:nvPr/>
        </p:nvCxnSpPr>
        <p:spPr>
          <a:xfrm>
            <a:off x="1391055" y="2295728"/>
            <a:ext cx="2393005" cy="14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258340-17DF-4E90-805F-883483AF6087}"/>
              </a:ext>
            </a:extLst>
          </p:cNvPr>
          <p:cNvCxnSpPr/>
          <p:nvPr/>
        </p:nvCxnSpPr>
        <p:spPr>
          <a:xfrm flipV="1">
            <a:off x="1391055" y="2587557"/>
            <a:ext cx="2383277" cy="87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9A744-E187-47A5-9191-A3BD07D5535E}"/>
              </a:ext>
            </a:extLst>
          </p:cNvPr>
          <p:cNvCxnSpPr/>
          <p:nvPr/>
        </p:nvCxnSpPr>
        <p:spPr>
          <a:xfrm flipV="1">
            <a:off x="1391055" y="2752928"/>
            <a:ext cx="2393005" cy="27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97470D-2B10-4CDB-A309-4B44C8B29E37}"/>
              </a:ext>
            </a:extLst>
          </p:cNvPr>
          <p:cNvCxnSpPr/>
          <p:nvPr/>
        </p:nvCxnSpPr>
        <p:spPr>
          <a:xfrm flipV="1">
            <a:off x="1391055" y="2946364"/>
            <a:ext cx="2393005" cy="453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0DA15A-6666-41C4-8389-47C319C41B34}"/>
              </a:ext>
            </a:extLst>
          </p:cNvPr>
          <p:cNvSpPr txBox="1"/>
          <p:nvPr/>
        </p:nvSpPr>
        <p:spPr>
          <a:xfrm>
            <a:off x="4007796" y="2302490"/>
            <a:ext cx="1420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timestamps to be stored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51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C3B2-D978-415A-963F-FF2081AF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12ED-4D71-4B3B-A889-163E01E97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3932"/>
            <a:ext cx="10515600" cy="5603031"/>
          </a:xfrm>
        </p:spPr>
        <p:txBody>
          <a:bodyPr/>
          <a:lstStyle/>
          <a:p>
            <a:r>
              <a:rPr lang="en-US" dirty="0"/>
              <a:t>During the process of execution, we’ll obtain the following values for </a:t>
            </a:r>
            <a:r>
              <a:rPr lang="en-US" dirty="0" err="1"/>
              <a:t>tsmArr</a:t>
            </a:r>
            <a:r>
              <a:rPr lang="en-US" dirty="0"/>
              <a:t> and </a:t>
            </a:r>
            <a:r>
              <a:rPr lang="en-US" dirty="0" err="1"/>
              <a:t>msgArr</a:t>
            </a:r>
            <a:endParaRPr lang="en-US" dirty="0"/>
          </a:p>
          <a:p>
            <a:r>
              <a:rPr lang="en-US" dirty="0" err="1"/>
              <a:t>tsmArray</a:t>
            </a:r>
            <a:r>
              <a:rPr lang="en-US" dirty="0"/>
              <a:t> [t1, t2, t3, t4, t5, t6]</a:t>
            </a:r>
          </a:p>
          <a:p>
            <a:r>
              <a:rPr lang="en-US" dirty="0" err="1"/>
              <a:t>msgArray</a:t>
            </a:r>
            <a:r>
              <a:rPr lang="en-US" dirty="0"/>
              <a:t> [start a, start b, finish b, start c, finish c, finish a]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B197C-41BE-4654-8ED9-57B30AEC1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73" y="3035535"/>
            <a:ext cx="1314450" cy="101917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075D16-8BA0-42C6-B1EF-379F501F3941}"/>
              </a:ext>
            </a:extLst>
          </p:cNvPr>
          <p:cNvCxnSpPr>
            <a:cxnSpLocks/>
          </p:cNvCxnSpPr>
          <p:nvPr/>
        </p:nvCxnSpPr>
        <p:spPr>
          <a:xfrm flipV="1">
            <a:off x="1123544" y="3222260"/>
            <a:ext cx="2358958" cy="18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FD2FFF-FB70-4497-BF9C-FE085F723F54}"/>
              </a:ext>
            </a:extLst>
          </p:cNvPr>
          <p:cNvCxnSpPr/>
          <p:nvPr/>
        </p:nvCxnSpPr>
        <p:spPr>
          <a:xfrm>
            <a:off x="1123544" y="3670544"/>
            <a:ext cx="2451370" cy="29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7BE929-E6B7-4948-AAAC-D1DDB4E3AC14}"/>
              </a:ext>
            </a:extLst>
          </p:cNvPr>
          <p:cNvSpPr txBox="1"/>
          <p:nvPr/>
        </p:nvSpPr>
        <p:spPr>
          <a:xfrm>
            <a:off x="3574914" y="3777708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t6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7539D7-F870-4395-845A-FA361C9F8C32}"/>
              </a:ext>
            </a:extLst>
          </p:cNvPr>
          <p:cNvSpPr txBox="1"/>
          <p:nvPr/>
        </p:nvSpPr>
        <p:spPr>
          <a:xfrm>
            <a:off x="3482502" y="3025460"/>
            <a:ext cx="39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FAEF85-7185-44AA-BC5D-9B239210B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704" y="2821222"/>
            <a:ext cx="1600200" cy="24669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DC30D2-AD27-4D57-B7B3-BEDFD117F6B3}"/>
              </a:ext>
            </a:extLst>
          </p:cNvPr>
          <p:cNvCxnSpPr/>
          <p:nvPr/>
        </p:nvCxnSpPr>
        <p:spPr>
          <a:xfrm flipV="1">
            <a:off x="5876316" y="3222260"/>
            <a:ext cx="1876629" cy="18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8EECBD-FFBE-46F5-9BCA-97730A5F2DE2}"/>
              </a:ext>
            </a:extLst>
          </p:cNvPr>
          <p:cNvSpPr txBox="1"/>
          <p:nvPr/>
        </p:nvSpPr>
        <p:spPr>
          <a:xfrm>
            <a:off x="7840494" y="3035535"/>
            <a:ext cx="1313234" cy="371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DB169D-D7C5-46C1-ACF3-600A9DC3006C}"/>
              </a:ext>
            </a:extLst>
          </p:cNvPr>
          <p:cNvCxnSpPr>
            <a:cxnSpLocks/>
          </p:cNvCxnSpPr>
          <p:nvPr/>
        </p:nvCxnSpPr>
        <p:spPr>
          <a:xfrm flipV="1">
            <a:off x="5876316" y="3776418"/>
            <a:ext cx="1876629" cy="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D5B26E-F3A9-406E-AFF1-47D0E0B3113A}"/>
              </a:ext>
            </a:extLst>
          </p:cNvPr>
          <p:cNvCxnSpPr>
            <a:cxnSpLocks/>
          </p:cNvCxnSpPr>
          <p:nvPr/>
        </p:nvCxnSpPr>
        <p:spPr>
          <a:xfrm>
            <a:off x="5778230" y="4147040"/>
            <a:ext cx="1974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040D13-D7B4-4795-94A4-E3523F1861E7}"/>
              </a:ext>
            </a:extLst>
          </p:cNvPr>
          <p:cNvCxnSpPr/>
          <p:nvPr/>
        </p:nvCxnSpPr>
        <p:spPr>
          <a:xfrm>
            <a:off x="5778230" y="4474723"/>
            <a:ext cx="1974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6AAED3-0038-4464-B396-C8D4C6BE2ABA}"/>
              </a:ext>
            </a:extLst>
          </p:cNvPr>
          <p:cNvSpPr txBox="1"/>
          <p:nvPr/>
        </p:nvSpPr>
        <p:spPr>
          <a:xfrm>
            <a:off x="7765916" y="3570174"/>
            <a:ext cx="53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t3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0D1A65-C4F2-416D-94D6-BAFE69C202D4}"/>
              </a:ext>
            </a:extLst>
          </p:cNvPr>
          <p:cNvSpPr txBox="1"/>
          <p:nvPr/>
        </p:nvSpPr>
        <p:spPr>
          <a:xfrm>
            <a:off x="7752945" y="3958765"/>
            <a:ext cx="53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t4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18C414-0F8A-48F6-A74A-305F4113B40C}"/>
              </a:ext>
            </a:extLst>
          </p:cNvPr>
          <p:cNvSpPr txBox="1"/>
          <p:nvPr/>
        </p:nvSpPr>
        <p:spPr>
          <a:xfrm>
            <a:off x="7752945" y="4363572"/>
            <a:ext cx="38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830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9EFB-717C-4C01-8912-204D1DFE6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7962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66AFE-9BD3-43BD-B7E8-F7AC39A99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0119"/>
            <a:ext cx="10515600" cy="5466844"/>
          </a:xfrm>
        </p:spPr>
        <p:txBody>
          <a:bodyPr/>
          <a:lstStyle/>
          <a:p>
            <a:r>
              <a:rPr lang="en-US" dirty="0"/>
              <a:t>Traverse the arrays from left to right. Whenever a “start” message is encountered, push the timestamp onto a stack, whenever a ‘finish” msg is encountered, take the difference with timestamp at the top, and pop the stack.</a:t>
            </a:r>
          </a:p>
          <a:p>
            <a:r>
              <a:rPr lang="en-US" dirty="0" err="1"/>
              <a:t>tsmArray</a:t>
            </a:r>
            <a:r>
              <a:rPr lang="en-US" dirty="0"/>
              <a:t> [t1, t2, t3, t4, t5, t6] (for reference) </a:t>
            </a:r>
          </a:p>
          <a:p>
            <a:r>
              <a:rPr lang="en-US" dirty="0" err="1"/>
              <a:t>msgArray</a:t>
            </a:r>
            <a:r>
              <a:rPr lang="en-US" dirty="0"/>
              <a:t> [start a, start b, finish b, start c, finish c, finish a]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Initially stack : [ ]</a:t>
            </a:r>
          </a:p>
          <a:p>
            <a:r>
              <a:rPr lang="en-US" dirty="0"/>
              <a:t>After t1: stack : [ t1 ]</a:t>
            </a:r>
          </a:p>
          <a:p>
            <a:r>
              <a:rPr lang="en-US" dirty="0"/>
              <a:t>After t2 : stack : [t1 t2]</a:t>
            </a:r>
          </a:p>
          <a:p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791F27-58EE-4859-B217-73F37EC8FA09}"/>
              </a:ext>
            </a:extLst>
          </p:cNvPr>
          <p:cNvCxnSpPr/>
          <p:nvPr/>
        </p:nvCxnSpPr>
        <p:spPr>
          <a:xfrm>
            <a:off x="4173166" y="4319081"/>
            <a:ext cx="116732" cy="35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ABB1B1C-F70D-4184-A72C-22B8238F0A15}"/>
              </a:ext>
            </a:extLst>
          </p:cNvPr>
          <p:cNvSpPr txBox="1"/>
          <p:nvPr/>
        </p:nvSpPr>
        <p:spPr>
          <a:xfrm>
            <a:off x="4289898" y="4679004"/>
            <a:ext cx="972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 at stack top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864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E51B-C96C-4E8D-B95D-69979EAB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80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489B5-C5A4-47B2-B4BB-B232809F7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481"/>
            <a:ext cx="10515600" cy="551548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tsmArray</a:t>
            </a:r>
            <a:r>
              <a:rPr lang="en-US" dirty="0"/>
              <a:t> [t1, t2, t3, t4, t5, t6](for reference)</a:t>
            </a:r>
          </a:p>
          <a:p>
            <a:pPr marL="0" indent="0">
              <a:buNone/>
            </a:pPr>
            <a:r>
              <a:rPr lang="en-US" dirty="0" err="1"/>
              <a:t>msgArray</a:t>
            </a:r>
            <a:r>
              <a:rPr lang="en-US" dirty="0"/>
              <a:t> [start a, start b, finish b, start c, finish c, finish a]</a:t>
            </a:r>
          </a:p>
          <a:p>
            <a:pPr marL="0" indent="0">
              <a:buNone/>
            </a:pPr>
            <a:r>
              <a:rPr lang="en-US" dirty="0"/>
              <a:t>Stack : [t1 t2]</a:t>
            </a:r>
          </a:p>
          <a:p>
            <a:r>
              <a:rPr lang="en-US" dirty="0"/>
              <a:t>Upon encountering t3, i.e. a “finish b” timestamp:</a:t>
            </a:r>
          </a:p>
          <a:p>
            <a:r>
              <a:rPr lang="en-US" dirty="0"/>
              <a:t>Taking difference between t3 and element at stack top (t2), we get the execution time for b( ). Then we pop the stack</a:t>
            </a:r>
          </a:p>
          <a:p>
            <a:r>
              <a:rPr lang="en-US" dirty="0"/>
              <a:t>Stack is now [t1] (because t2 has been popped)</a:t>
            </a:r>
          </a:p>
          <a:p>
            <a:r>
              <a:rPr lang="en-US" dirty="0"/>
              <a:t>After encountering “start c”, t4 is pushed. Stack [t1, t4]</a:t>
            </a:r>
          </a:p>
          <a:p>
            <a:r>
              <a:rPr lang="en-US" dirty="0"/>
              <a:t>After “finish c”, stack is again [t1] </a:t>
            </a:r>
          </a:p>
          <a:p>
            <a:r>
              <a:rPr lang="en-US" dirty="0"/>
              <a:t>On encountering “finish a”, the difference (t6 – t1) is stored as execution time of a(), and stack is popped. i.e. stack = [ 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160E-A686-46ED-B5BD-A0675989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for the 3 stages in </a:t>
            </a:r>
            <a:r>
              <a:rPr lang="en-US" dirty="0" err="1"/>
              <a:t>FProp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A767-6F1A-4DA4-9E04-E49671254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the expected outputs are calculated (Why ?)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A461F-D57F-4A13-9A80-689DF758F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74" y="2425024"/>
            <a:ext cx="67246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4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C0CA-7199-4911-8812-E0CB83B5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structure of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7617-82DB-4DE4-825A-4802BB720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layer can be composed of multiple child layers.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9CBD3-C263-4454-B081-5FC7354AB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6343650" cy="25050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79A35A-298B-4E22-86CF-CB5C82073E0D}"/>
              </a:ext>
            </a:extLst>
          </p:cNvPr>
          <p:cNvCxnSpPr/>
          <p:nvPr/>
        </p:nvCxnSpPr>
        <p:spPr>
          <a:xfrm flipV="1">
            <a:off x="4367719" y="5291847"/>
            <a:ext cx="3696511" cy="18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D77B71-1A8E-49CA-80DE-A2B0A05DE1E8}"/>
              </a:ext>
            </a:extLst>
          </p:cNvPr>
          <p:cNvSpPr txBox="1"/>
          <p:nvPr/>
        </p:nvSpPr>
        <p:spPr>
          <a:xfrm>
            <a:off x="8132323" y="5077838"/>
            <a:ext cx="3463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</a:t>
            </a:r>
            <a:r>
              <a:rPr lang="en-US" dirty="0" err="1"/>
              <a:t>SimpyLayer</a:t>
            </a:r>
            <a:r>
              <a:rPr lang="en-US" dirty="0"/>
              <a:t> consists of a child layer (conv)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117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91DE-087E-45A9-A415-8EF3B7C1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00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5987A-1DD2-46A4-965D-E3002B9E9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132"/>
            <a:ext cx="10515600" cy="514583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30DBD-E646-4EFD-8C15-F180D7AC9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87" y="1146505"/>
            <a:ext cx="6114606" cy="503045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00977A-8505-4EB9-9E68-4BF2034757D6}"/>
              </a:ext>
            </a:extLst>
          </p:cNvPr>
          <p:cNvCxnSpPr/>
          <p:nvPr/>
        </p:nvCxnSpPr>
        <p:spPr>
          <a:xfrm>
            <a:off x="4299626" y="1215957"/>
            <a:ext cx="3219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AB264E-68D8-43E1-B063-71C92A21A3F2}"/>
              </a:ext>
            </a:extLst>
          </p:cNvPr>
          <p:cNvSpPr txBox="1"/>
          <p:nvPr/>
        </p:nvSpPr>
        <p:spPr>
          <a:xfrm>
            <a:off x="7519481" y="1031132"/>
            <a:ext cx="263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</a:t>
            </a:r>
            <a:r>
              <a:rPr lang="en-US" dirty="0" err="1"/>
              <a:t>dtypes</a:t>
            </a:r>
            <a:r>
              <a:rPr lang="en-US" dirty="0"/>
              <a:t> and shapes of each layer output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B390B9-22D0-4A3B-B8FB-27FFC9CF622D}"/>
              </a:ext>
            </a:extLst>
          </p:cNvPr>
          <p:cNvCxnSpPr/>
          <p:nvPr/>
        </p:nvCxnSpPr>
        <p:spPr>
          <a:xfrm>
            <a:off x="4630366" y="2587557"/>
            <a:ext cx="2889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C63BC9-71E8-4F21-A680-FFF42469ECA0}"/>
              </a:ext>
            </a:extLst>
          </p:cNvPr>
          <p:cNvSpPr txBox="1"/>
          <p:nvPr/>
        </p:nvSpPr>
        <p:spPr>
          <a:xfrm>
            <a:off x="7626485" y="2441643"/>
            <a:ext cx="285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linking done based on expected outputs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104677-798D-4BDC-A06C-D4289C54D9DA}"/>
              </a:ext>
            </a:extLst>
          </p:cNvPr>
          <p:cNvCxnSpPr/>
          <p:nvPr/>
        </p:nvCxnSpPr>
        <p:spPr>
          <a:xfrm flipV="1">
            <a:off x="4815191" y="2976664"/>
            <a:ext cx="2704290" cy="285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227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F8DC-B343-416B-AC51-DA5A0216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cProfile</a:t>
            </a:r>
            <a:r>
              <a:rPr lang="en-US" dirty="0"/>
              <a:t>, </a:t>
            </a:r>
            <a:r>
              <a:rPr lang="en-US" dirty="0" err="1"/>
              <a:t>pyInstrument</a:t>
            </a:r>
            <a:r>
              <a:rPr lang="en-US" dirty="0"/>
              <a:t> or </a:t>
            </a:r>
            <a:r>
              <a:rPr lang="en-US" dirty="0" err="1"/>
              <a:t>cuda</a:t>
            </a:r>
            <a:r>
              <a:rPr lang="en-US" dirty="0"/>
              <a:t> profilers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17E0-0982-4061-943E-79D56CF5C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modification to library code</a:t>
            </a:r>
          </a:p>
          <a:p>
            <a:r>
              <a:rPr lang="en-US" dirty="0"/>
              <a:t>Overhead does not increase linearly with program size</a:t>
            </a:r>
          </a:p>
          <a:p>
            <a:r>
              <a:rPr lang="en-US" dirty="0"/>
              <a:t>Easy to enable and disable profiling for sections of code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EFAD1-8983-47AE-A55F-B80E93B09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24263"/>
            <a:ext cx="58959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15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9B68-1911-46DC-90F9-96C0E180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from profiler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8AA6D0-2949-47C4-9257-A5CDB6C83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5231"/>
            <a:ext cx="7550791" cy="4978803"/>
          </a:xfrm>
        </p:spPr>
      </p:pic>
    </p:spTree>
    <p:extLst>
      <p:ext uri="{BB962C8B-B14F-4D97-AF65-F5344CB8AC3E}">
        <p14:creationId xmlns:p14="http://schemas.microsoft.com/office/powerpoint/2010/main" val="682826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46FF-9C24-4EFA-9C71-926CF9F5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test 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2929F9-2206-49D7-A085-928D24716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3918"/>
            <a:ext cx="6589143" cy="52530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74D956-2ADE-4B77-9F4E-55354B050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020" y="1333918"/>
            <a:ext cx="4439456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5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1616-0D16-40C8-965E-177FD4F1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its structured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EFD6E-F949-473F-A453-3ED7CA5F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1: No GPipe (layer creation)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0E3669-2BBB-4957-A550-FD524ABD8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19" y="2317128"/>
            <a:ext cx="5364945" cy="336833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CDD5C0-520B-4FF8-A385-145C7B53B4A6}"/>
              </a:ext>
            </a:extLst>
          </p:cNvPr>
          <p:cNvCxnSpPr/>
          <p:nvPr/>
        </p:nvCxnSpPr>
        <p:spPr>
          <a:xfrm flipV="1">
            <a:off x="3665989" y="3204594"/>
            <a:ext cx="3489820" cy="46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1AB61E-4358-47D0-AB68-ED8763F94524}"/>
              </a:ext>
            </a:extLst>
          </p:cNvPr>
          <p:cNvSpPr txBox="1"/>
          <p:nvPr/>
        </p:nvSpPr>
        <p:spPr>
          <a:xfrm>
            <a:off x="7267575" y="3086100"/>
            <a:ext cx="244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Task (Parameter initializations take place here)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67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FCB2-4251-48C1-83F3-724429CC4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AF5524-BE0B-4B3D-9C52-3FA0AA52C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25" y="805343"/>
            <a:ext cx="5099849" cy="549466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B3D1CA-868B-4388-898C-AF8CAA44F8A3}"/>
              </a:ext>
            </a:extLst>
          </p:cNvPr>
          <p:cNvCxnSpPr/>
          <p:nvPr/>
        </p:nvCxnSpPr>
        <p:spPr>
          <a:xfrm flipV="1">
            <a:off x="2571750" y="3314700"/>
            <a:ext cx="535305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5576E5-D78E-4F6F-AEA3-F0E0DBD67CB0}"/>
              </a:ext>
            </a:extLst>
          </p:cNvPr>
          <p:cNvSpPr txBox="1"/>
          <p:nvPr/>
        </p:nvSpPr>
        <p:spPr>
          <a:xfrm>
            <a:off x="8001000" y="3190875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after parameters are initialized.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5CC52A-A528-4707-B4BE-CB0EAA5359CC}"/>
              </a:ext>
            </a:extLst>
          </p:cNvPr>
          <p:cNvCxnSpPr/>
          <p:nvPr/>
        </p:nvCxnSpPr>
        <p:spPr>
          <a:xfrm flipV="1">
            <a:off x="3505200" y="5895975"/>
            <a:ext cx="4457700" cy="8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3193AC-FD05-4D2C-A025-BC1D8C1E15EE}"/>
              </a:ext>
            </a:extLst>
          </p:cNvPr>
          <p:cNvCxnSpPr/>
          <p:nvPr/>
        </p:nvCxnSpPr>
        <p:spPr>
          <a:xfrm>
            <a:off x="3609975" y="6115050"/>
            <a:ext cx="4391025" cy="6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2CAB2D-2095-4BB2-8220-E8947B79558D}"/>
              </a:ext>
            </a:extLst>
          </p:cNvPr>
          <p:cNvSpPr txBox="1"/>
          <p:nvPr/>
        </p:nvSpPr>
        <p:spPr>
          <a:xfrm>
            <a:off x="8067675" y="5762625"/>
            <a:ext cx="338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layers with no relation to GPipe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42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BCF8-B412-44B7-B649-F1B41687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06FD56-29A2-4535-99D6-EF0C371D3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3900"/>
            <a:ext cx="4122777" cy="1558925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455DFB-ADC4-4056-A3A6-08BCB2485BF0}"/>
              </a:ext>
            </a:extLst>
          </p:cNvPr>
          <p:cNvCxnSpPr/>
          <p:nvPr/>
        </p:nvCxnSpPr>
        <p:spPr>
          <a:xfrm>
            <a:off x="3457575" y="2667000"/>
            <a:ext cx="350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EBDF84-9E66-47AB-A379-52DD038D223E}"/>
              </a:ext>
            </a:extLst>
          </p:cNvPr>
          <p:cNvCxnSpPr/>
          <p:nvPr/>
        </p:nvCxnSpPr>
        <p:spPr>
          <a:xfrm flipV="1">
            <a:off x="3924300" y="2952750"/>
            <a:ext cx="3057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BCE2B-27BC-4E2F-8867-AF544D3BFEE9}"/>
              </a:ext>
            </a:extLst>
          </p:cNvPr>
          <p:cNvSpPr txBox="1"/>
          <p:nvPr/>
        </p:nvSpPr>
        <p:spPr>
          <a:xfrm>
            <a:off x="7048500" y="2486025"/>
            <a:ext cx="2619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Similarly create FC and </a:t>
            </a:r>
            <a:r>
              <a:rPr lang="en-US" dirty="0" err="1"/>
              <a:t>Softmax</a:t>
            </a:r>
            <a:r>
              <a:rPr lang="en-US" dirty="0"/>
              <a:t> layers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82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1CD2-1E54-465D-8DF7-7BA7B4F3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94E72-7F0F-44E1-B57A-478EABBB1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406"/>
            <a:ext cx="10515600" cy="5857557"/>
          </a:xfrm>
        </p:spPr>
        <p:txBody>
          <a:bodyPr/>
          <a:lstStyle/>
          <a:p>
            <a:r>
              <a:rPr lang="en-US" dirty="0"/>
              <a:t>How computation is done without GPipe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0BD04-7598-45DF-AD8B-E182010FB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43639"/>
            <a:ext cx="5105400" cy="5507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F9823D-D7A2-4E48-A80A-FE5B8E34DAED}"/>
              </a:ext>
            </a:extLst>
          </p:cNvPr>
          <p:cNvSpPr txBox="1"/>
          <p:nvPr/>
        </p:nvSpPr>
        <p:spPr>
          <a:xfrm>
            <a:off x="6562725" y="1257300"/>
            <a:ext cx="5362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computation is done without any concern for where a layer is placed. No need to bother with data transfer between different splits explicitly. 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CBE2F6-0713-4994-AE5B-BAB108316BBD}"/>
              </a:ext>
            </a:extLst>
          </p:cNvPr>
          <p:cNvCxnSpPr/>
          <p:nvPr/>
        </p:nvCxnSpPr>
        <p:spPr>
          <a:xfrm>
            <a:off x="4352925" y="1866900"/>
            <a:ext cx="3800475" cy="103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3DFF59-651F-494F-B6ED-C7A849B2B30F}"/>
              </a:ext>
            </a:extLst>
          </p:cNvPr>
          <p:cNvCxnSpPr/>
          <p:nvPr/>
        </p:nvCxnSpPr>
        <p:spPr>
          <a:xfrm>
            <a:off x="4343400" y="2180630"/>
            <a:ext cx="3800475" cy="74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2491EE-978E-4579-BCA5-CB35B532F3AE}"/>
              </a:ext>
            </a:extLst>
          </p:cNvPr>
          <p:cNvCxnSpPr/>
          <p:nvPr/>
        </p:nvCxnSpPr>
        <p:spPr>
          <a:xfrm>
            <a:off x="4924425" y="2800350"/>
            <a:ext cx="3162300" cy="18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0DDE4F-F4AF-4864-9068-4D1077975748}"/>
              </a:ext>
            </a:extLst>
          </p:cNvPr>
          <p:cNvCxnSpPr/>
          <p:nvPr/>
        </p:nvCxnSpPr>
        <p:spPr>
          <a:xfrm flipV="1">
            <a:off x="2800350" y="3067050"/>
            <a:ext cx="5343525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F662E0-C725-4FFD-BC44-5718A11A93C4}"/>
              </a:ext>
            </a:extLst>
          </p:cNvPr>
          <p:cNvSpPr txBox="1"/>
          <p:nvPr/>
        </p:nvSpPr>
        <p:spPr>
          <a:xfrm>
            <a:off x="8286750" y="2800350"/>
            <a:ext cx="22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that </a:t>
            </a:r>
            <a:r>
              <a:rPr lang="en-US" dirty="0" err="1"/>
              <a:t>FProp</a:t>
            </a:r>
            <a:r>
              <a:rPr lang="en-US" dirty="0"/>
              <a:t> is called for each layer separately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97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871A-A8A8-42F5-B519-43B5317E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429F2-8D42-4019-ABD6-B5933635A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/>
              <a:t>Case 2 (With </a:t>
            </a:r>
            <a:r>
              <a:rPr lang="en-US" dirty="0" err="1"/>
              <a:t>Gpipe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Layer creation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1BE50-1187-4C04-BAB2-CA29F80FB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0163"/>
            <a:ext cx="70008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3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D459-E87D-41C5-B900-E766CF94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D7C426-219F-4D19-99A3-82FB35C12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55333"/>
            <a:ext cx="7362825" cy="314733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EBB7C7-1259-46E0-9389-E12BE5A6E3F3}"/>
              </a:ext>
            </a:extLst>
          </p:cNvPr>
          <p:cNvCxnSpPr/>
          <p:nvPr/>
        </p:nvCxnSpPr>
        <p:spPr>
          <a:xfrm>
            <a:off x="4419600" y="4781550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D75E1A-CC06-441F-BC11-C3D54EF6DEA0}"/>
              </a:ext>
            </a:extLst>
          </p:cNvPr>
          <p:cNvSpPr txBox="1"/>
          <p:nvPr/>
        </p:nvSpPr>
        <p:spPr>
          <a:xfrm>
            <a:off x="7200900" y="4562475"/>
            <a:ext cx="4019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create the pipelining layer as a child rather than adding each layer as a separate child. The pipelining layer contains all the other layers within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41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870</Words>
  <Application>Microsoft Office PowerPoint</Application>
  <PresentationFormat>Widescreen</PresentationFormat>
  <Paragraphs>115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Lingvo Framework</vt:lpstr>
      <vt:lpstr>Model basics</vt:lpstr>
      <vt:lpstr>Layer structure of model</vt:lpstr>
      <vt:lpstr>How its structured (contd.)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Distinction between GPipe and Non-GPipe</vt:lpstr>
      <vt:lpstr>Within the Pipelining Layer</vt:lpstr>
      <vt:lpstr>PowerPoint Presentation</vt:lpstr>
      <vt:lpstr>Illustration of partitioning</vt:lpstr>
      <vt:lpstr>PowerPoint Presentation</vt:lpstr>
      <vt:lpstr>Extending the compatibility of Lingvo with GPipe</vt:lpstr>
      <vt:lpstr>Addition to Conv2D and PoolingLayer</vt:lpstr>
      <vt:lpstr>Softmax Layer (Added a GPipe-compatible layer)</vt:lpstr>
      <vt:lpstr>Logs and results</vt:lpstr>
      <vt:lpstr>Logs and results</vt:lpstr>
      <vt:lpstr>Logs and results</vt:lpstr>
      <vt:lpstr>Logs and results</vt:lpstr>
      <vt:lpstr>Explanation of earlier measurement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Explanation for the 3 stages in FProp</vt:lpstr>
      <vt:lpstr>PowerPoint Presentation</vt:lpstr>
      <vt:lpstr>Using cProfile, pyInstrument or cuda profilers</vt:lpstr>
      <vt:lpstr>Sample output from profiler</vt:lpstr>
      <vt:lpstr>Preliminary test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Lingvo Framework</dc:title>
  <dc:creator>Aditya Shankar</dc:creator>
  <cp:lastModifiedBy>Aditya Shankar</cp:lastModifiedBy>
  <cp:revision>59</cp:revision>
  <dcterms:created xsi:type="dcterms:W3CDTF">2021-02-19T03:01:30Z</dcterms:created>
  <dcterms:modified xsi:type="dcterms:W3CDTF">2021-02-22T10:45:35Z</dcterms:modified>
</cp:coreProperties>
</file>