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68A5-67EA-AE11-8B10-E60976308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43903-E83C-E110-1D2D-F0D5B7FA7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BB07D-73C0-50D3-8A9D-1E376938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E029-37CD-4B10-B0D1-AA36E116797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89D4C-AF30-D972-574C-7600BC1C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9A721-EDEA-8670-CC1D-4FD64993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C827-108C-44AB-AEAB-48F5294A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7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E93E-2D08-7F8C-11A2-C542539D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BB768-BCC8-7D24-0251-9DCB21EEA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3B8B4-A2B9-C987-CE6E-76F92981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E029-37CD-4B10-B0D1-AA36E116797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9018F-F591-225A-8CB6-B18ED12D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92BAA-751C-677C-424F-1719E7B2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C827-108C-44AB-AEAB-48F5294A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0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A0A5D-CC4F-529C-DCFE-1AF605E35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F2CDD-1627-BB7F-E5EC-A596C8BC4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058F6-BD48-D800-87C0-43643309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E029-37CD-4B10-B0D1-AA36E116797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7A1D9-CA97-0B9C-1EC6-072BE41E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B78EE-9D79-5AC8-C1E4-4A72FC3D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C827-108C-44AB-AEAB-48F5294A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5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4E06-C0B3-A867-53A8-D48160A5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793F7-0E06-FFD0-0AB4-1CFDB3E71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37141-555A-DA2F-F6E1-5F6D5C43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E029-37CD-4B10-B0D1-AA36E116797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C3C9B-EE78-F632-B9D8-788F915B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E883B-BFC9-4055-A5E9-949E2491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C827-108C-44AB-AEAB-48F5294A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8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0564-4B96-FC81-98E0-706D9E9B0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9DAE6-2630-27C9-005B-4796851B5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F2C69-1C36-691D-5DDD-E5D3AC3A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E029-37CD-4B10-B0D1-AA36E116797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E1FAD-BEC0-EBFD-4C61-1B43922C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123DF-F30A-D6F1-8E7A-D2ED1A29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C827-108C-44AB-AEAB-48F5294A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101F-1C5B-5428-284E-E6A669AF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79680-6CB8-98F1-C577-442F1BB4E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8A761-6363-5D74-87AC-BF63DBA66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70FC2-C535-4DBA-E5EF-3DA4C898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E029-37CD-4B10-B0D1-AA36E116797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1FCF9-570B-2BA8-9C6B-B3DF020B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D619E-67DB-006F-1545-AA2D5104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C827-108C-44AB-AEAB-48F5294A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1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E5FD-AD35-28E3-D686-A38C3BBC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25BB2-053F-04FC-4993-C795B1B7E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A9FF4-4F11-6429-7DEC-926E35344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44B22-D945-2BA2-32E0-2A134A2A6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EA763-FCB4-8FEB-0370-A4E5B495F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75F77-96B8-C623-9516-73FAAE0A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E029-37CD-4B10-B0D1-AA36E116797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68C4A-B974-6C2D-5403-6FD73D05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FB2EA-9D4D-30E8-6EE4-821DFBCD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C827-108C-44AB-AEAB-48F5294A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8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1C85-420F-DEC1-DDD8-3E9CFED6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7C302-AB5F-0711-B4A2-016580A4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E029-37CD-4B10-B0D1-AA36E116797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69F24-CAA5-7A95-811B-F3948E52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98F7A-6200-28AE-1B11-A84FEF93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C827-108C-44AB-AEAB-48F5294A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6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BA629-850D-3D52-DE5C-F3951642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E029-37CD-4B10-B0D1-AA36E116797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CF8E3-2D82-5294-D039-BCAF53CB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9E73F-50AD-9AF5-600B-3744FCAC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C827-108C-44AB-AEAB-48F5294A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5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8DFF-37D9-AF8E-CC51-507E3FE1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3F38-7D8E-26ED-CC2B-3DBCFCB99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E360E-57FA-3073-B7C6-D89BA032C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B7346-045B-7969-ED58-E7E96BB0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E029-37CD-4B10-B0D1-AA36E116797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D778D-C7F5-B7C1-A0C9-48FACC7F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EC4DB-485E-54DF-A7D5-43D709BB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C827-108C-44AB-AEAB-48F5294A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4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C7E-5286-A6DA-68D6-2D80278C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F1925-E479-C2A5-892D-577F8DC03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E3970-8277-A575-F150-901FE932C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73CE7-11AC-8D2E-5C17-38289068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E029-37CD-4B10-B0D1-AA36E116797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DAEA0-B15D-233B-7811-DCDFC4FE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51470-A459-FC1C-6C60-0C3DFCB1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C827-108C-44AB-AEAB-48F5294A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693E6-811B-7869-E73D-BD1819B7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36D49-34B0-E2D2-DD2A-1C675C76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3E9C9-B945-5AF8-7FC9-D1AA09917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13E029-37CD-4B10-B0D1-AA36E116797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0EDE2-4528-CBF9-75F9-8F36A67E7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EC499-8B2F-E238-02E4-7F0418FF0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BBC827-108C-44AB-AEAB-48F5294A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8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51B4-0F23-0F60-E12D-8CDA63F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9424"/>
            <a:ext cx="9144000" cy="12605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Big Mountain Ski Resort, Montana</a:t>
            </a:r>
            <a:b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Case Study for Business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E3C67-5EC3-86EF-74B8-1FE1EA76C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Aditya Salunkhe</a:t>
            </a:r>
          </a:p>
        </p:txBody>
      </p:sp>
    </p:spTree>
    <p:extLst>
      <p:ext uri="{BB962C8B-B14F-4D97-AF65-F5344CB8AC3E}">
        <p14:creationId xmlns:p14="http://schemas.microsoft.com/office/powerpoint/2010/main" val="6076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4" y="198438"/>
            <a:ext cx="11815191" cy="792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Market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4" y="990600"/>
            <a:ext cx="11791952" cy="398145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Ski and Snowboard Resorts industry is expected to continue growing at a higher rate over the few years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As per capita disposable income continues to increase, many Americans will likely continue spending on vacations and activities, such as skiing and snowboarding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IBISWorld anticipates industry revenue to increase at an annualized rate of 3.6% to $3.4 billion over the next five years</a:t>
            </a:r>
          </a:p>
        </p:txBody>
      </p:sp>
    </p:spTree>
    <p:extLst>
      <p:ext uri="{BB962C8B-B14F-4D97-AF65-F5344CB8AC3E}">
        <p14:creationId xmlns:p14="http://schemas.microsoft.com/office/powerpoint/2010/main" val="144837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4" y="198438"/>
            <a:ext cx="11815191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4" y="990600"/>
            <a:ext cx="11791952" cy="3981450"/>
          </a:xfrm>
        </p:spPr>
        <p:txBody>
          <a:bodyPr>
            <a:normAutofit/>
          </a:bodyPr>
          <a:lstStyle/>
          <a:p>
            <a:pPr marL="342900" marR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Big Mountain Ski Resort suspects it may not be maximizing its returns, as far its market position is concerned</a:t>
            </a:r>
          </a:p>
          <a:p>
            <a:pPr marL="342900" marR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It also does not have a strong sense of facilities that are valuable to its visitors</a:t>
            </a:r>
          </a:p>
          <a:p>
            <a:pPr marL="342900" marR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This data science project aims to build a predictive model for ticket price based on a number of facilities, or properties, boasted by resorts (at the resorts)</a:t>
            </a:r>
          </a:p>
        </p:txBody>
      </p:sp>
    </p:spTree>
    <p:extLst>
      <p:ext uri="{BB962C8B-B14F-4D97-AF65-F5344CB8AC3E}">
        <p14:creationId xmlns:p14="http://schemas.microsoft.com/office/powerpoint/2010/main" val="16598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404" y="0"/>
            <a:ext cx="11815191" cy="792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4" y="990600"/>
            <a:ext cx="5258944" cy="5018314"/>
          </a:xfrm>
        </p:spPr>
        <p:txBody>
          <a:bodyPr>
            <a:normAutofit/>
          </a:bodyPr>
          <a:lstStyle/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Target column was identified as '</a:t>
            </a:r>
            <a:r>
              <a:rPr lang="en-US" kern="1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AdultWeekday</a:t>
            </a:r>
            <a:r>
              <a:rPr lang="en-US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', i.e. 'Price’</a:t>
            </a: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Features were prepared as per four columns: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TerrainParks</a:t>
            </a:r>
            <a:r>
              <a:rPr lang="en-US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SkiableTerrain_ac</a:t>
            </a:r>
            <a:r>
              <a:rPr lang="en-US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daysOpenLastYear</a:t>
            </a:r>
            <a:r>
              <a:rPr lang="en-US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and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NightSkiing_ac</a:t>
            </a:r>
            <a:endParaRPr lang="en-US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According to Wikipedia demographics, they were aggregated per sum and added as new columns (see fig. 2)</a:t>
            </a:r>
            <a:endParaRPr lang="en-US" sz="1800" kern="100" dirty="0"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1466467-0E07-9164-F4B0-4D42449DD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5" t="25337" r="40830" b="12442"/>
          <a:stretch/>
        </p:blipFill>
        <p:spPr bwMode="auto">
          <a:xfrm>
            <a:off x="6095999" y="792162"/>
            <a:ext cx="5099011" cy="56290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431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404" y="0"/>
            <a:ext cx="11815191" cy="792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Pre-processing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3" y="990600"/>
            <a:ext cx="11803571" cy="5018314"/>
          </a:xfrm>
        </p:spPr>
        <p:txBody>
          <a:bodyPr>
            <a:normAutofit/>
          </a:bodyPr>
          <a:lstStyle/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Of the new features created, </a:t>
            </a:r>
            <a:r>
              <a:rPr lang="en-US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resort_night_skiing_state_ratio</a:t>
            </a: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seems to have a mild correlation. This also could be considered as a subject for incremental investment.</a:t>
            </a: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First, R-squared value is examined per mean of the target, 0.7-to-0.8 looks promising. Comparison by both median and mean were applied for modelling and the former favored a slightly more over the later.</a:t>
            </a: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whole data is scaled by </a:t>
            </a:r>
            <a:r>
              <a:rPr lang="en-US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StandardScaler</a:t>
            </a: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imputed with median, as well as mean. </a:t>
            </a:r>
            <a:endParaRPr lang="en-US" kern="100" dirty="0"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35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404" y="0"/>
            <a:ext cx="11815191" cy="792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Fitting and Predicting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3" y="990600"/>
            <a:ext cx="4390265" cy="5018314"/>
          </a:xfrm>
        </p:spPr>
        <p:txBody>
          <a:bodyPr>
            <a:normAutofit/>
          </a:bodyPr>
          <a:lstStyle/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Pipes were created for both linear regression and random regressor, where the latter is performed better. </a:t>
            </a: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Cross validation was highly variable,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best_params</a:t>
            </a:r>
            <a:r>
              <a:rPr lang="en-US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was applied and gave only 8 features. </a:t>
            </a: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Random regressor parameters were reset, and iterated again, the final MAE was obtained as 10.1.</a:t>
            </a:r>
            <a:endParaRPr lang="en-US" kern="100" dirty="0"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90BAF-B55A-678D-DC83-38E2FCC45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617" y="1173687"/>
            <a:ext cx="5489607" cy="451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8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404" y="0"/>
            <a:ext cx="11815191" cy="792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4" y="990600"/>
            <a:ext cx="11803572" cy="5018314"/>
          </a:xfrm>
        </p:spPr>
        <p:txBody>
          <a:bodyPr>
            <a:normAutofit/>
          </a:bodyPr>
          <a:lstStyle/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Two possibilities exist: </a:t>
            </a:r>
          </a:p>
          <a:p>
            <a:pPr marL="742950" lvl="1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</a:t>
            </a:r>
            <a:r>
              <a:rPr lang="en-US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redicting a price increase/decrease </a:t>
            </a:r>
          </a:p>
          <a:p>
            <a:pPr marL="742950" lvl="1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</a:t>
            </a:r>
            <a:r>
              <a:rPr lang="en-US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ost saving by reducing the features. </a:t>
            </a: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best model was applied, and it observed that Big Mountain Resort modelled price is 93.77 USD, where actual price is 81.00 USD. </a:t>
            </a: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5 USD increase may result in a total of 7.5M USD (350K guests per 5 days stay in average) per year.</a:t>
            </a:r>
            <a:endParaRPr lang="en-US" kern="100" dirty="0"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88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404" y="0"/>
            <a:ext cx="11815191" cy="792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Cost-cutting and Investment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4" y="990600"/>
            <a:ext cx="11803572" cy="5018314"/>
          </a:xfrm>
        </p:spPr>
        <p:txBody>
          <a:bodyPr>
            <a:normAutofit/>
          </a:bodyPr>
          <a:lstStyle/>
          <a:p>
            <a:pPr marL="342900" marR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As far as cost saving is concerned, adding a run, increasing the vertical drop by 150 feet, and installing an additional chair lift; 1.99 USD increase that may sum 3.5M USD per year</a:t>
            </a:r>
          </a:p>
          <a:p>
            <a:pPr marL="342900" marR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Adding 2 acres of snow making on top of this does not appear to have incremental effect </a:t>
            </a:r>
          </a:p>
          <a:p>
            <a:pPr marL="342900" marR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Close up to 10 of the least used runs means Very slight price decrease with up to 6 (excluding) close ups, which makes it very much applicable</a:t>
            </a:r>
            <a:endParaRPr lang="en-US" kern="100" dirty="0"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28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404" y="0"/>
            <a:ext cx="11815191" cy="792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Future Directions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4" y="990600"/>
            <a:ext cx="11803572" cy="5018314"/>
          </a:xfrm>
        </p:spPr>
        <p:txBody>
          <a:bodyPr>
            <a:normAutofit/>
          </a:bodyPr>
          <a:lstStyle/>
          <a:p>
            <a:pPr marL="342900" marR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There is lack of information provided around the costs: Closing runs may have other benefits like decreasing the costs, other than the ticket price which is the primary target. </a:t>
            </a:r>
          </a:p>
          <a:p>
            <a:pPr marL="342900" marR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Moreover, when the length of the run is increased, we're having some gain with the pricing, however this is not a net value, since we don't know the size of the investment we need for the extra chairs.</a:t>
            </a:r>
            <a:endParaRPr lang="en-US" kern="100" dirty="0"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47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583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Segoe UI</vt:lpstr>
      <vt:lpstr>Office Theme</vt:lpstr>
      <vt:lpstr>Big Mountain Ski Resort, Montana Case Study for Business Strategy</vt:lpstr>
      <vt:lpstr>Market overview</vt:lpstr>
      <vt:lpstr>Business Objective</vt:lpstr>
      <vt:lpstr>Feature Engineering</vt:lpstr>
      <vt:lpstr>Pre-processing</vt:lpstr>
      <vt:lpstr>Fitting and Predicting</vt:lpstr>
      <vt:lpstr>Pricing</vt:lpstr>
      <vt:lpstr>Cost-cutting and Investment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Salunkhe</dc:creator>
  <cp:lastModifiedBy>Aditya Salunkhe</cp:lastModifiedBy>
  <cp:revision>18</cp:revision>
  <dcterms:created xsi:type="dcterms:W3CDTF">2024-09-02T21:43:52Z</dcterms:created>
  <dcterms:modified xsi:type="dcterms:W3CDTF">2024-09-02T22:10:25Z</dcterms:modified>
</cp:coreProperties>
</file>