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70" r:id="rId14"/>
    <p:sldId id="272" r:id="rId15"/>
    <p:sldId id="273" r:id="rId16"/>
    <p:sldId id="274" r:id="rId17"/>
    <p:sldId id="271" r:id="rId18"/>
    <p:sldId id="275" r:id="rId19"/>
    <p:sldId id="25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2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152" autoAdjust="0"/>
  </p:normalViewPr>
  <p:slideViewPr>
    <p:cSldViewPr snapToGrid="0" showGuides="1">
      <p:cViewPr varScale="1">
        <p:scale>
          <a:sx n="79" d="100"/>
          <a:sy n="79" d="100"/>
        </p:scale>
        <p:origin x="173" y="72"/>
      </p:cViewPr>
      <p:guideLst>
        <p:guide orient="horz" pos="372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ב'/ניסן/תשע"ט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April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ts.stackexchange.com/questions/8777/in-genome-wide-association-studies-what-are-principal-components" TargetMode="External"/><Relationship Id="rId4" Type="http://schemas.openxmlformats.org/officeDocument/2006/relationships/hyperlink" Target="https://www.researchgate.net/figure/Dendrogram-showing-the-genetic-diversity-of-the-genomic-selection-training-population_fig2_31763292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Unsupervised:</a:t>
            </a:r>
            <a:br>
              <a:rPr lang="en-US" dirty="0" smtClean="0"/>
            </a:br>
            <a:r>
              <a:rPr lang="en-US" dirty="0" smtClean="0"/>
              <a:t>PCA and Clustering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Today we will have some math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Means - illustration </a:t>
            </a:r>
            <a:br>
              <a:rPr lang="en-US" dirty="0" smtClean="0"/>
            </a:br>
            <a:r>
              <a:rPr lang="en-US" sz="3200" dirty="0" smtClean="0"/>
              <a:t>(no more updates - algorithm concludes)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Multiply 12"/>
          <p:cNvSpPr/>
          <p:nvPr/>
        </p:nvSpPr>
        <p:spPr>
          <a:xfrm>
            <a:off x="2470824" y="3725692"/>
            <a:ext cx="778214" cy="77821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Multiply 15"/>
          <p:cNvSpPr/>
          <p:nvPr/>
        </p:nvSpPr>
        <p:spPr>
          <a:xfrm>
            <a:off x="9565248" y="3540232"/>
            <a:ext cx="778214" cy="778214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555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 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3559545"/>
          </a:xfrm>
        </p:spPr>
        <p:txBody>
          <a:bodyPr>
            <a:normAutofit/>
          </a:bodyPr>
          <a:lstStyle/>
          <a:p>
            <a:r>
              <a:rPr lang="en-US" dirty="0" smtClean="0"/>
              <a:t>K Means clustering in R is performed using </a:t>
            </a:r>
            <a:r>
              <a:rPr lang="en-US" i="1" dirty="0" err="1" smtClean="0"/>
              <a:t>kmeans</a:t>
            </a:r>
            <a:endParaRPr lang="en-US" i="1" dirty="0" smtClean="0"/>
          </a:p>
          <a:p>
            <a:r>
              <a:rPr lang="en-US" dirty="0" smtClean="0"/>
              <a:t>In the simplest form: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Additional options to control the algorithm method</a:t>
            </a:r>
          </a:p>
          <a:p>
            <a:r>
              <a:rPr lang="en-US" dirty="0" smtClean="0"/>
              <a:t>Open 05-Clustering.Rmd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5956" y="3054485"/>
            <a:ext cx="1054478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kmeans_result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kmeans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(dataset, centers = k)</a:t>
            </a:r>
            <a:endParaRPr lang="he-I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when you don’t know </a:t>
            </a:r>
            <a:r>
              <a:rPr lang="en-US" i="1" dirty="0" smtClean="0"/>
              <a:t>k</a:t>
            </a:r>
            <a:r>
              <a:rPr lang="en-US" dirty="0"/>
              <a:t> </a:t>
            </a:r>
            <a:r>
              <a:rPr lang="en-US" dirty="0" smtClean="0"/>
              <a:t>or want a better “mapping”?</a:t>
            </a:r>
          </a:p>
          <a:p>
            <a:r>
              <a:rPr lang="en-US" dirty="0" smtClean="0"/>
              <a:t>Instead of </a:t>
            </a:r>
            <a:r>
              <a:rPr lang="en-US" b="1" dirty="0" smtClean="0"/>
              <a:t>assign-&gt;update-re-assign</a:t>
            </a:r>
            <a:r>
              <a:rPr lang="en-US" dirty="0" smtClean="0"/>
              <a:t> look for </a:t>
            </a:r>
            <a:r>
              <a:rPr lang="en-US" b="1" dirty="0" smtClean="0"/>
              <a:t>the “next merge”</a:t>
            </a:r>
          </a:p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Start with </a:t>
            </a:r>
            <a:r>
              <a:rPr lang="en-US" i="1" dirty="0" smtClean="0"/>
              <a:t>n</a:t>
            </a:r>
            <a:r>
              <a:rPr lang="en-US" dirty="0" smtClean="0"/>
              <a:t> observations and a distance function between each observation</a:t>
            </a:r>
          </a:p>
          <a:p>
            <a:pPr lvl="1"/>
            <a:r>
              <a:rPr lang="en-US" dirty="0" smtClean="0"/>
              <a:t>In total there are </a:t>
            </a:r>
            <a:r>
              <a:rPr lang="en-US" i="1" dirty="0" smtClean="0"/>
              <a:t>n(n-1)/2</a:t>
            </a:r>
            <a:r>
              <a:rPr lang="en-US" dirty="0" smtClean="0"/>
              <a:t> such pairs, every pair is now a “cluster”</a:t>
            </a:r>
          </a:p>
          <a:p>
            <a:pPr lvl="1"/>
            <a:r>
              <a:rPr lang="en-US" dirty="0" smtClean="0"/>
              <a:t>While the number of current clusters &gt; 1:</a:t>
            </a:r>
          </a:p>
          <a:p>
            <a:pPr lvl="2"/>
            <a:r>
              <a:rPr lang="en-US" dirty="0" smtClean="0"/>
              <a:t>Check all distances from all current clusters to each other</a:t>
            </a:r>
          </a:p>
          <a:p>
            <a:pPr lvl="2"/>
            <a:r>
              <a:rPr lang="en-US" dirty="0" smtClean="0"/>
              <a:t>Choose the two clusters which are the closest and merge them</a:t>
            </a:r>
          </a:p>
          <a:p>
            <a:pPr lvl="2"/>
            <a:r>
              <a:rPr lang="en-US" dirty="0" smtClean="0"/>
              <a:t>The number of clusters is decreased by 1</a:t>
            </a:r>
          </a:p>
          <a:p>
            <a:pPr lvl="2"/>
            <a:r>
              <a:rPr lang="en-US" dirty="0" smtClean="0"/>
              <a:t>Re-compute the cluster distances</a:t>
            </a:r>
          </a:p>
          <a:p>
            <a:r>
              <a:rPr lang="en-US" dirty="0" smtClean="0"/>
              <a:t>Bottom-up approach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4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 - illustration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3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4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5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11546731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10938752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4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10330773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3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9722794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9114815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9298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 - illustration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3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4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5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11546731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10938752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4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0330773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3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9722794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9114815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cxnSp>
        <p:nvCxnSpPr>
          <p:cNvPr id="18" name="Straight Connector 17"/>
          <p:cNvCxnSpPr>
            <a:stCxn id="3" idx="0"/>
          </p:cNvCxnSpPr>
          <p:nvPr/>
        </p:nvCxnSpPr>
        <p:spPr>
          <a:xfrm flipH="1" flipV="1">
            <a:off x="11391089" y="1235413"/>
            <a:ext cx="319309" cy="29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0"/>
          </p:cNvCxnSpPr>
          <p:nvPr/>
        </p:nvCxnSpPr>
        <p:spPr>
          <a:xfrm flipV="1">
            <a:off x="11102419" y="1235413"/>
            <a:ext cx="278943" cy="29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78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 - illustration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3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4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5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11546731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10938752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4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0330773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3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9722794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9114815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cxnSp>
        <p:nvCxnSpPr>
          <p:cNvPr id="18" name="Straight Connector 17"/>
          <p:cNvCxnSpPr>
            <a:stCxn id="3" idx="0"/>
          </p:cNvCxnSpPr>
          <p:nvPr/>
        </p:nvCxnSpPr>
        <p:spPr>
          <a:xfrm flipH="1" flipV="1">
            <a:off x="11391089" y="1235413"/>
            <a:ext cx="319309" cy="29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0"/>
          </p:cNvCxnSpPr>
          <p:nvPr/>
        </p:nvCxnSpPr>
        <p:spPr>
          <a:xfrm flipV="1">
            <a:off x="11102419" y="1235413"/>
            <a:ext cx="278943" cy="29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0"/>
          </p:cNvCxnSpPr>
          <p:nvPr/>
        </p:nvCxnSpPr>
        <p:spPr>
          <a:xfrm flipV="1">
            <a:off x="10494440" y="933855"/>
            <a:ext cx="488088" cy="59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10992255" y="943583"/>
            <a:ext cx="418290" cy="291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44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 - illustration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3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4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5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11546731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10938752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4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0330773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3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9722794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9114815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cxnSp>
        <p:nvCxnSpPr>
          <p:cNvPr id="18" name="Straight Connector 17"/>
          <p:cNvCxnSpPr>
            <a:stCxn id="3" idx="0"/>
          </p:cNvCxnSpPr>
          <p:nvPr/>
        </p:nvCxnSpPr>
        <p:spPr>
          <a:xfrm flipH="1" flipV="1">
            <a:off x="11391089" y="1235413"/>
            <a:ext cx="319309" cy="29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0"/>
          </p:cNvCxnSpPr>
          <p:nvPr/>
        </p:nvCxnSpPr>
        <p:spPr>
          <a:xfrm flipV="1">
            <a:off x="11102419" y="1235413"/>
            <a:ext cx="278943" cy="29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0"/>
          </p:cNvCxnSpPr>
          <p:nvPr/>
        </p:nvCxnSpPr>
        <p:spPr>
          <a:xfrm flipV="1">
            <a:off x="10494440" y="933855"/>
            <a:ext cx="488088" cy="59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10992255" y="943583"/>
            <a:ext cx="418290" cy="291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5" idx="0"/>
          </p:cNvCxnSpPr>
          <p:nvPr/>
        </p:nvCxnSpPr>
        <p:spPr>
          <a:xfrm flipH="1" flipV="1">
            <a:off x="9659566" y="1089498"/>
            <a:ext cx="226895" cy="43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6" idx="0"/>
          </p:cNvCxnSpPr>
          <p:nvPr/>
        </p:nvCxnSpPr>
        <p:spPr>
          <a:xfrm flipV="1">
            <a:off x="9278482" y="1089498"/>
            <a:ext cx="381084" cy="43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75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 - illustration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3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4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5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11546731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10938752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4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0330773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3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9722794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9114815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cxnSp>
        <p:nvCxnSpPr>
          <p:cNvPr id="18" name="Straight Connector 17"/>
          <p:cNvCxnSpPr>
            <a:stCxn id="3" idx="0"/>
          </p:cNvCxnSpPr>
          <p:nvPr/>
        </p:nvCxnSpPr>
        <p:spPr>
          <a:xfrm flipH="1" flipV="1">
            <a:off x="11391089" y="1235413"/>
            <a:ext cx="319309" cy="29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0"/>
          </p:cNvCxnSpPr>
          <p:nvPr/>
        </p:nvCxnSpPr>
        <p:spPr>
          <a:xfrm flipV="1">
            <a:off x="11102419" y="1235413"/>
            <a:ext cx="278943" cy="29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0"/>
          </p:cNvCxnSpPr>
          <p:nvPr/>
        </p:nvCxnSpPr>
        <p:spPr>
          <a:xfrm flipV="1">
            <a:off x="10494440" y="933855"/>
            <a:ext cx="488088" cy="59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10992255" y="943583"/>
            <a:ext cx="418290" cy="291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5" idx="0"/>
          </p:cNvCxnSpPr>
          <p:nvPr/>
        </p:nvCxnSpPr>
        <p:spPr>
          <a:xfrm flipH="1" flipV="1">
            <a:off x="9659566" y="1089498"/>
            <a:ext cx="226895" cy="43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6" idx="0"/>
          </p:cNvCxnSpPr>
          <p:nvPr/>
        </p:nvCxnSpPr>
        <p:spPr>
          <a:xfrm flipV="1">
            <a:off x="9278482" y="1089498"/>
            <a:ext cx="381084" cy="43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0214043" y="233464"/>
            <a:ext cx="778212" cy="729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659566" y="243191"/>
            <a:ext cx="564204" cy="846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031710" y="1894778"/>
            <a:ext cx="3078087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tree height is determined </a:t>
            </a:r>
            <a:br>
              <a:rPr lang="en-US" dirty="0" smtClean="0"/>
            </a:br>
            <a:r>
              <a:rPr lang="en-US" dirty="0" smtClean="0"/>
              <a:t>by distance function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0506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“linkage” (distance) function?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determine the “closest” cluster we can either use:</a:t>
            </a:r>
          </a:p>
          <a:p>
            <a:pPr lvl="1"/>
            <a:r>
              <a:rPr lang="en-US" dirty="0" smtClean="0"/>
              <a:t>Central mass between clusters (centroid as in the K Means)</a:t>
            </a:r>
          </a:p>
          <a:p>
            <a:pPr lvl="1"/>
            <a:r>
              <a:rPr lang="en-US" dirty="0" smtClean="0"/>
              <a:t>The two closest points (single linkage)</a:t>
            </a:r>
          </a:p>
          <a:p>
            <a:pPr lvl="1"/>
            <a:r>
              <a:rPr lang="en-US" dirty="0" smtClean="0"/>
              <a:t>The average distance (average linkage)</a:t>
            </a:r>
          </a:p>
          <a:p>
            <a:pPr lvl="1"/>
            <a:r>
              <a:rPr lang="en-US" dirty="0" smtClean="0"/>
              <a:t>The maximum distance (complete linkage)</a:t>
            </a:r>
          </a:p>
          <a:p>
            <a:r>
              <a:rPr lang="en-US" dirty="0" smtClean="0"/>
              <a:t>The function is specified in the command argument </a:t>
            </a:r>
            <a:r>
              <a:rPr lang="en-US" i="1" dirty="0" smtClean="0"/>
              <a:t>method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5956" y="4455265"/>
            <a:ext cx="1054478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hclust_result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hclust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(dataset, method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euclidean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he-I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25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</a:t>
            </a:r>
            <a:r>
              <a:rPr lang="en-US" sz="4000" dirty="0" smtClean="0"/>
              <a:t>(Principle component analysis)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 is a computation which utilizes linear algebra to reduce the dimension of the data</a:t>
            </a:r>
          </a:p>
          <a:p>
            <a:r>
              <a:rPr lang="en-US" dirty="0" smtClean="0"/>
              <a:t>Question: why would we want to reduce the dimension of the data? (the number of features)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3677056" y="3706239"/>
            <a:ext cx="5399701" cy="2479573"/>
            <a:chOff x="875490" y="3433865"/>
            <a:chExt cx="5399701" cy="2479573"/>
          </a:xfrm>
        </p:grpSpPr>
        <p:grpSp>
          <p:nvGrpSpPr>
            <p:cNvPr id="27" name="Group 26"/>
            <p:cNvGrpSpPr/>
            <p:nvPr/>
          </p:nvGrpSpPr>
          <p:grpSpPr>
            <a:xfrm>
              <a:off x="875490" y="3685804"/>
              <a:ext cx="4143983" cy="2227634"/>
              <a:chOff x="5671226" y="3540868"/>
              <a:chExt cx="4143983" cy="2227634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5680953" y="5768502"/>
                <a:ext cx="41342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5671226" y="3686783"/>
                <a:ext cx="0" cy="20817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6556443" y="4503907"/>
                <a:ext cx="155642" cy="1556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081737" y="4727644"/>
                <a:ext cx="155642" cy="1556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276290" y="4134256"/>
                <a:ext cx="155642" cy="1556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8375515" y="4406631"/>
                <a:ext cx="155642" cy="1556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8122596" y="3881337"/>
                <a:ext cx="155642" cy="1556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8920264" y="3793788"/>
                <a:ext cx="155642" cy="1556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8910536" y="3550597"/>
                <a:ext cx="155642" cy="1556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8715983" y="3715967"/>
                <a:ext cx="155642" cy="1556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8764621" y="3939703"/>
                <a:ext cx="155642" cy="1556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770451" y="5048655"/>
                <a:ext cx="155642" cy="1556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7840493" y="4338537"/>
                <a:ext cx="155642" cy="1556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6478621" y="4795736"/>
                <a:ext cx="155642" cy="1556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906638" y="4494178"/>
                <a:ext cx="155642" cy="1556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flipV="1">
                <a:off x="6410528" y="3540868"/>
                <a:ext cx="3025302" cy="1566153"/>
              </a:xfrm>
              <a:prstGeom prst="straightConnector1">
                <a:avLst/>
              </a:prstGeom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7597302" y="4027251"/>
                <a:ext cx="379379" cy="768485"/>
              </a:xfrm>
              <a:prstGeom prst="straightConnector1">
                <a:avLst/>
              </a:prstGeom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3813243" y="5466945"/>
              <a:ext cx="123783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original x</a:t>
              </a:r>
              <a:endParaRPr lang="he-IL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04673" y="3608962"/>
              <a:ext cx="123783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original y</a:t>
              </a:r>
              <a:endParaRPr lang="he-IL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56827" y="3433865"/>
              <a:ext cx="151836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new axis (1)</a:t>
              </a:r>
              <a:endParaRPr lang="he-IL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54487" y="4854103"/>
              <a:ext cx="151836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new axis (2)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13042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clustering?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data science, problems can be classified into</a:t>
            </a:r>
          </a:p>
          <a:p>
            <a:pPr lvl="1"/>
            <a:r>
              <a:rPr lang="en-US" sz="2000" dirty="0" smtClean="0"/>
              <a:t>Supervised learning (use </a:t>
            </a:r>
            <a:r>
              <a:rPr lang="en-US" sz="2000" i="1" dirty="0" smtClean="0"/>
              <a:t>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</a:t>
            </a:r>
            <a:r>
              <a:rPr lang="en-US" sz="2000" i="1" dirty="0" smtClean="0"/>
              <a:t>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,… to predict </a:t>
            </a:r>
            <a:r>
              <a:rPr lang="en-US" sz="2000" i="1" dirty="0" smtClean="0"/>
              <a:t>y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Unsupervised learning (don’t have a </a:t>
            </a:r>
            <a:r>
              <a:rPr lang="en-US" sz="2000" i="1" dirty="0" smtClean="0"/>
              <a:t>y</a:t>
            </a:r>
            <a:r>
              <a:rPr lang="en-US" sz="2000" dirty="0" smtClean="0"/>
              <a:t> target, need to understand the data)</a:t>
            </a:r>
          </a:p>
          <a:p>
            <a:r>
              <a:rPr lang="en-US" sz="2200" dirty="0" smtClean="0"/>
              <a:t>Clustering is an unsupervised learning method with which we can learn:</a:t>
            </a:r>
          </a:p>
          <a:p>
            <a:pPr lvl="1"/>
            <a:r>
              <a:rPr lang="en-US" sz="2000" dirty="0" smtClean="0"/>
              <a:t>What groups exist in the data?</a:t>
            </a:r>
          </a:p>
          <a:p>
            <a:pPr lvl="1"/>
            <a:r>
              <a:rPr lang="en-US" sz="2000" dirty="0" smtClean="0"/>
              <a:t>What are “similar” observations?</a:t>
            </a:r>
            <a:endParaRPr lang="he-IL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25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population genetics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710" y="2101174"/>
            <a:ext cx="3368853" cy="25370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783" y="1955261"/>
            <a:ext cx="2697667" cy="27230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2802" y="5949950"/>
            <a:ext cx="5593198" cy="18466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600" dirty="0">
                <a:hlinkClick r:id="rId4"/>
              </a:rPr>
              <a:t>https://www.researchgate.net/figure/Dendrogram-showing-the-genetic-diversity-of-the-genomic-selection-training-population_fig2_317632929</a:t>
            </a:r>
            <a:endParaRPr lang="he-IL" sz="600" dirty="0"/>
          </a:p>
        </p:txBody>
      </p:sp>
      <p:sp>
        <p:nvSpPr>
          <p:cNvPr id="9" name="TextBox 8"/>
          <p:cNvSpPr txBox="1"/>
          <p:nvPr/>
        </p:nvSpPr>
        <p:spPr>
          <a:xfrm>
            <a:off x="6569154" y="5949950"/>
            <a:ext cx="4700326" cy="18466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600" dirty="0">
                <a:hlinkClick r:id="rId5"/>
              </a:rPr>
              <a:t>https://stats.stackexchange.com/questions/8777/in-genome-wide-association-studies-what-are-principal-components</a:t>
            </a:r>
            <a:endParaRPr lang="he-IL" sz="600" dirty="0"/>
          </a:p>
        </p:txBody>
      </p:sp>
      <p:sp>
        <p:nvSpPr>
          <p:cNvPr id="10" name="TextBox 9"/>
          <p:cNvSpPr txBox="1"/>
          <p:nvPr/>
        </p:nvSpPr>
        <p:spPr>
          <a:xfrm>
            <a:off x="573932" y="5087566"/>
            <a:ext cx="510428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 smtClean="0"/>
              <a:t>Dendrogram</a:t>
            </a:r>
            <a:r>
              <a:rPr lang="en-US" dirty="0" smtClean="0"/>
              <a:t> showing how different species </a:t>
            </a:r>
            <a:br>
              <a:rPr lang="en-US" dirty="0" smtClean="0"/>
            </a:br>
            <a:r>
              <a:rPr lang="en-US" dirty="0" smtClean="0"/>
              <a:t>relate to one another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7081736" y="5087566"/>
            <a:ext cx="383791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PCA on DNA markers separates </a:t>
            </a:r>
            <a:br>
              <a:rPr lang="en-US" dirty="0" smtClean="0"/>
            </a:br>
            <a:r>
              <a:rPr lang="en-US" dirty="0" smtClean="0"/>
              <a:t>European populations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9986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KMeans</a:t>
            </a:r>
            <a:r>
              <a:rPr lang="en-US" dirty="0" smtClean="0"/>
              <a:t> Clustering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KMeans</a:t>
            </a:r>
            <a:r>
              <a:rPr lang="en-US" dirty="0" smtClean="0"/>
              <a:t> divides observations in an n-dimensional space by distance from one another</a:t>
            </a:r>
          </a:p>
          <a:p>
            <a:pPr lvl="1"/>
            <a:r>
              <a:rPr lang="en-US" dirty="0" smtClean="0"/>
              <a:t>Minimize the within variance</a:t>
            </a:r>
          </a:p>
          <a:p>
            <a:pPr lvl="1"/>
            <a:r>
              <a:rPr lang="en-US" dirty="0" smtClean="0"/>
              <a:t>Maximize the between-group variance</a:t>
            </a:r>
          </a:p>
          <a:p>
            <a:r>
              <a:rPr lang="en-US" dirty="0" smtClean="0"/>
              <a:t>For example, find partition (</a:t>
            </a:r>
            <a:r>
              <a:rPr lang="en-US" i="1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,…,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k</a:t>
            </a:r>
            <a:r>
              <a:rPr lang="en-US" dirty="0" smtClean="0"/>
              <a:t>) to reach:</a:t>
            </a:r>
          </a:p>
          <a:p>
            <a:r>
              <a:rPr lang="en-US" dirty="0" smtClean="0"/>
              <a:t>With </a:t>
            </a:r>
            <a:r>
              <a:rPr lang="en-US" i="1" dirty="0" smtClean="0"/>
              <a:t>W(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)</a:t>
            </a:r>
            <a:r>
              <a:rPr lang="en-US" dirty="0" smtClean="0"/>
              <a:t> defined as: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688" y="4368975"/>
            <a:ext cx="4121082" cy="10264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088" y="3258833"/>
            <a:ext cx="2257425" cy="978218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281859" y="5350214"/>
            <a:ext cx="3265609" cy="784402"/>
            <a:chOff x="4281859" y="5350214"/>
            <a:chExt cx="3265609" cy="784402"/>
          </a:xfrm>
        </p:grpSpPr>
        <p:sp>
          <p:nvSpPr>
            <p:cNvPr id="12" name="Right Brace 11"/>
            <p:cNvSpPr/>
            <p:nvPr/>
          </p:nvSpPr>
          <p:spPr>
            <a:xfrm rot="5400000">
              <a:off x="4786853" y="4845220"/>
              <a:ext cx="329051" cy="1339039"/>
            </a:xfrm>
            <a:prstGeom prst="rightBrace">
              <a:avLst>
                <a:gd name="adj1" fmla="val 34420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54102" y="5765284"/>
              <a:ext cx="2693366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What is this distance?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96770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KMeans</a:t>
            </a:r>
            <a:r>
              <a:rPr lang="en-US" dirty="0" smtClean="0"/>
              <a:t> Clustering - explained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find a partition to K clusters, but how do we determine K?</a:t>
            </a:r>
          </a:p>
          <a:p>
            <a:pPr lvl="1"/>
            <a:r>
              <a:rPr lang="en-US" dirty="0" smtClean="0"/>
              <a:t>Sometimes it’s in the work’s goals, sometimes trial and error</a:t>
            </a:r>
          </a:p>
          <a:p>
            <a:r>
              <a:rPr lang="en-US" dirty="0" smtClean="0"/>
              <a:t>How does the algorithm work?</a:t>
            </a:r>
          </a:p>
          <a:p>
            <a:pPr lvl="1"/>
            <a:r>
              <a:rPr lang="en-US" dirty="0" smtClean="0"/>
              <a:t>Randomly assign a cluster to each point 1,…, n</a:t>
            </a:r>
          </a:p>
          <a:p>
            <a:pPr lvl="1"/>
            <a:r>
              <a:rPr lang="en-US" dirty="0" smtClean="0"/>
              <a:t>Repeat the following until no re-assignments are made</a:t>
            </a:r>
          </a:p>
          <a:p>
            <a:pPr lvl="2"/>
            <a:r>
              <a:rPr lang="en-US" dirty="0" smtClean="0"/>
              <a:t>Calculate each cluster’s </a:t>
            </a:r>
            <a:r>
              <a:rPr lang="en-US" b="1" dirty="0" smtClean="0"/>
              <a:t>centroid</a:t>
            </a:r>
            <a:r>
              <a:rPr lang="en-US" dirty="0" smtClean="0"/>
              <a:t> (central mass of the cluster, e.g., average position)</a:t>
            </a:r>
          </a:p>
          <a:p>
            <a:pPr lvl="2"/>
            <a:r>
              <a:rPr lang="en-US" dirty="0" smtClean="0"/>
              <a:t>Change the observation’s classification according to centroid</a:t>
            </a:r>
          </a:p>
          <a:p>
            <a:pPr lvl="2"/>
            <a:r>
              <a:rPr lang="en-US" dirty="0" smtClean="0"/>
              <a:t>Update centroids</a:t>
            </a:r>
          </a:p>
          <a:p>
            <a:pPr lvl="2"/>
            <a:r>
              <a:rPr lang="en-US" dirty="0" smtClean="0"/>
              <a:t>Return to previous step</a:t>
            </a:r>
          </a:p>
          <a:p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25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Means - illustration </a:t>
            </a:r>
            <a:br>
              <a:rPr lang="en-US" dirty="0" smtClean="0"/>
            </a:br>
            <a:r>
              <a:rPr lang="en-US" sz="3200" dirty="0" smtClean="0"/>
              <a:t>(initial classification, randomly)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Oval 13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Oval 14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840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Means - illustration </a:t>
            </a:r>
            <a:br>
              <a:rPr lang="en-US" dirty="0" smtClean="0"/>
            </a:br>
            <a:r>
              <a:rPr lang="en-US" sz="3200" dirty="0" smtClean="0"/>
              <a:t>(set centroids)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Multiply 13"/>
          <p:cNvSpPr/>
          <p:nvPr/>
        </p:nvSpPr>
        <p:spPr>
          <a:xfrm>
            <a:off x="6682900" y="4484450"/>
            <a:ext cx="778214" cy="778214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Multiply 14"/>
          <p:cNvSpPr/>
          <p:nvPr/>
        </p:nvSpPr>
        <p:spPr>
          <a:xfrm>
            <a:off x="4805462" y="2840475"/>
            <a:ext cx="778214" cy="77821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719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Means - illustration </a:t>
            </a:r>
            <a:br>
              <a:rPr lang="en-US" dirty="0" smtClean="0"/>
            </a:br>
            <a:r>
              <a:rPr lang="en-US" sz="3200" dirty="0" smtClean="0"/>
              <a:t>(find closest centroid)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Multiply 13"/>
          <p:cNvSpPr/>
          <p:nvPr/>
        </p:nvSpPr>
        <p:spPr>
          <a:xfrm>
            <a:off x="6682900" y="4484450"/>
            <a:ext cx="778214" cy="778214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Multiply 14"/>
          <p:cNvSpPr/>
          <p:nvPr/>
        </p:nvSpPr>
        <p:spPr>
          <a:xfrm>
            <a:off x="4805462" y="2840475"/>
            <a:ext cx="778214" cy="77821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385226" y="3521413"/>
            <a:ext cx="1527242" cy="1566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383294" y="3424136"/>
            <a:ext cx="1235412" cy="1157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647872" y="3424136"/>
            <a:ext cx="1167319" cy="564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811295" y="2966936"/>
            <a:ext cx="2033081" cy="184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509753" y="4591455"/>
            <a:ext cx="3151762" cy="252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58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Means - illustration </a:t>
            </a:r>
            <a:br>
              <a:rPr lang="en-US" dirty="0" smtClean="0"/>
            </a:br>
            <a:r>
              <a:rPr lang="en-US" sz="3200" dirty="0" smtClean="0"/>
              <a:t>(update classification, update centroids)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Multiply 13"/>
          <p:cNvSpPr/>
          <p:nvPr/>
        </p:nvSpPr>
        <p:spPr>
          <a:xfrm>
            <a:off x="6682900" y="4484450"/>
            <a:ext cx="778214" cy="778214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Multiply 14"/>
          <p:cNvSpPr/>
          <p:nvPr/>
        </p:nvSpPr>
        <p:spPr>
          <a:xfrm>
            <a:off x="4805462" y="2840475"/>
            <a:ext cx="778214" cy="77821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075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-0.18594 0.133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97" y="66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85185E-6 L 0.24088 -0.137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4" y="-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1127</TotalTime>
  <Words>813</Words>
  <Application>Microsoft Office PowerPoint</Application>
  <PresentationFormat>Widescreen</PresentationFormat>
  <Paragraphs>165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Bookman Old Style</vt:lpstr>
      <vt:lpstr>Calibri</vt:lpstr>
      <vt:lpstr>Century Gothic</vt:lpstr>
      <vt:lpstr>Courier New</vt:lpstr>
      <vt:lpstr>Gisha</vt:lpstr>
      <vt:lpstr>Times New Roman</vt:lpstr>
      <vt:lpstr>Wingdings</vt:lpstr>
      <vt:lpstr>Wood Type</vt:lpstr>
      <vt:lpstr>Unsupervised: PCA and Clustering</vt:lpstr>
      <vt:lpstr>What is clustering?</vt:lpstr>
      <vt:lpstr>Example - population genetics</vt:lpstr>
      <vt:lpstr>KMeans Clustering</vt:lpstr>
      <vt:lpstr>KMeans Clustering - explained</vt:lpstr>
      <vt:lpstr>K Means - illustration  (initial classification, randomly)</vt:lpstr>
      <vt:lpstr>K Means - illustration  (set centroids)</vt:lpstr>
      <vt:lpstr>K Means - illustration  (find closest centroid)</vt:lpstr>
      <vt:lpstr>K Means - illustration  (update classification, update centroids)</vt:lpstr>
      <vt:lpstr>K Means - illustration  (no more updates - algorithm concludes)</vt:lpstr>
      <vt:lpstr>Example with R</vt:lpstr>
      <vt:lpstr>Hierarchical clustering</vt:lpstr>
      <vt:lpstr>Hierarchical clustering - illustration</vt:lpstr>
      <vt:lpstr>Hierarchical clustering - illustration</vt:lpstr>
      <vt:lpstr>Hierarchical clustering - illustration</vt:lpstr>
      <vt:lpstr>Hierarchical clustering - illustration</vt:lpstr>
      <vt:lpstr>Hierarchical clustering - illustration</vt:lpstr>
      <vt:lpstr>What is the “linkage” (distance) function?</vt:lpstr>
      <vt:lpstr>PCA (Principle component analysis)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Adi</dc:creator>
  <cp:lastModifiedBy>Adi Sarid</cp:lastModifiedBy>
  <cp:revision>154</cp:revision>
  <dcterms:created xsi:type="dcterms:W3CDTF">2019-03-31T05:35:53Z</dcterms:created>
  <dcterms:modified xsi:type="dcterms:W3CDTF">2019-04-07T22:38:52Z</dcterms:modified>
</cp:coreProperties>
</file>