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63" r:id="rId9"/>
    <p:sldId id="266" r:id="rId10"/>
    <p:sldId id="286" r:id="rId11"/>
    <p:sldId id="264" r:id="rId12"/>
    <p:sldId id="261" r:id="rId13"/>
    <p:sldId id="280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1" r:id="rId23"/>
    <p:sldId id="279" r:id="rId24"/>
    <p:sldId id="284" r:id="rId25"/>
    <p:sldId id="282" r:id="rId26"/>
    <p:sldId id="287" r:id="rId27"/>
    <p:sldId id="28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E8464-651B-4472-A652-13E82E404D30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L"/>
        </a:p>
      </dgm:t>
    </dgm:pt>
    <dgm:pt modelId="{4987B0D8-34BE-4F14-A13A-9430B906F17D}">
      <dgm:prSet phldrT="[Text]"/>
      <dgm:spPr/>
      <dgm:t>
        <a:bodyPr/>
        <a:lstStyle/>
        <a:p>
          <a:pPr rtl="1"/>
          <a:r>
            <a:rPr lang="he-IL" dirty="0"/>
            <a:t>מודעות – גבוהה ו"עניינית"</a:t>
          </a:r>
          <a:endParaRPr lang="en-IL" dirty="0"/>
        </a:p>
      </dgm:t>
    </dgm:pt>
    <dgm:pt modelId="{ED143459-947B-48BF-9BB9-35F163C96C14}" type="parTrans" cxnId="{C98CC149-C91B-46AA-A0B8-A15199AB09E7}">
      <dgm:prSet/>
      <dgm:spPr/>
      <dgm:t>
        <a:bodyPr/>
        <a:lstStyle/>
        <a:p>
          <a:endParaRPr lang="en-IL"/>
        </a:p>
      </dgm:t>
    </dgm:pt>
    <dgm:pt modelId="{F62BA363-9FBB-44D1-971B-2DFF67926EF5}" type="sibTrans" cxnId="{C98CC149-C91B-46AA-A0B8-A15199AB09E7}">
      <dgm:prSet/>
      <dgm:spPr/>
      <dgm:t>
        <a:bodyPr/>
        <a:lstStyle/>
        <a:p>
          <a:endParaRPr lang="en-IL"/>
        </a:p>
      </dgm:t>
    </dgm:pt>
    <dgm:pt modelId="{6BA23EAF-2D74-404E-ACFE-6313CCD925E2}">
      <dgm:prSet phldrT="[Text]"/>
      <dgm:spPr/>
      <dgm:t>
        <a:bodyPr/>
        <a:lstStyle/>
        <a:p>
          <a:pPr rtl="1"/>
          <a:r>
            <a:rPr lang="he-IL" dirty="0"/>
            <a:t>כ-40% קיבלו פיצוי בעבר, לרוב במזומן (42%), אך גם כהטבה/הנחה (27%)</a:t>
          </a:r>
          <a:endParaRPr lang="en-IL" dirty="0"/>
        </a:p>
      </dgm:t>
    </dgm:pt>
    <dgm:pt modelId="{4918AF53-9DDB-4768-AB1C-A7A38CDE151B}" type="parTrans" cxnId="{55EBFAF1-4F65-4A38-AEE1-04744135ED86}">
      <dgm:prSet/>
      <dgm:spPr/>
      <dgm:t>
        <a:bodyPr/>
        <a:lstStyle/>
        <a:p>
          <a:endParaRPr lang="en-IL"/>
        </a:p>
      </dgm:t>
    </dgm:pt>
    <dgm:pt modelId="{DFC6527E-2D50-4E52-8922-F2AB2A9CCCB7}" type="sibTrans" cxnId="{55EBFAF1-4F65-4A38-AEE1-04744135ED86}">
      <dgm:prSet/>
      <dgm:spPr/>
      <dgm:t>
        <a:bodyPr/>
        <a:lstStyle/>
        <a:p>
          <a:endParaRPr lang="en-IL"/>
        </a:p>
      </dgm:t>
    </dgm:pt>
    <dgm:pt modelId="{CAF80E11-19EB-4E3D-99CC-2E08B5D8AE2F}">
      <dgm:prSet phldrT="[Text]"/>
      <dgm:spPr/>
      <dgm:t>
        <a:bodyPr/>
        <a:lstStyle/>
        <a:p>
          <a:pPr rtl="1"/>
          <a:r>
            <a:rPr lang="he-IL" dirty="0"/>
            <a:t>התפיסה הכללית – תובענות עוזרות להגן על זכויות הציבור (מעל 70%)</a:t>
          </a:r>
          <a:endParaRPr lang="en-IL" dirty="0"/>
        </a:p>
      </dgm:t>
    </dgm:pt>
    <dgm:pt modelId="{53DF2DE6-002C-4283-B0D4-35487B52F052}" type="parTrans" cxnId="{55EBF10A-001F-40D8-9093-EC12F089B43A}">
      <dgm:prSet/>
      <dgm:spPr/>
      <dgm:t>
        <a:bodyPr/>
        <a:lstStyle/>
        <a:p>
          <a:endParaRPr lang="en-IL"/>
        </a:p>
      </dgm:t>
    </dgm:pt>
    <dgm:pt modelId="{6A868B5A-2502-4E77-92C8-6A6846705D4E}" type="sibTrans" cxnId="{55EBF10A-001F-40D8-9093-EC12F089B43A}">
      <dgm:prSet/>
      <dgm:spPr/>
      <dgm:t>
        <a:bodyPr/>
        <a:lstStyle/>
        <a:p>
          <a:endParaRPr lang="en-IL"/>
        </a:p>
      </dgm:t>
    </dgm:pt>
    <dgm:pt modelId="{19ACCD73-3DAB-47F3-8162-81C635C05807}">
      <dgm:prSet phldrT="[Text]"/>
      <dgm:spPr/>
      <dgm:t>
        <a:bodyPr/>
        <a:lstStyle/>
        <a:p>
          <a:pPr rtl="1"/>
          <a:r>
            <a:rPr lang="he-IL" dirty="0"/>
            <a:t>התקנות החדשות עשויות למנוע מהגשת תביעה ייצוגית</a:t>
          </a:r>
          <a:endParaRPr lang="en-IL" dirty="0"/>
        </a:p>
      </dgm:t>
    </dgm:pt>
    <dgm:pt modelId="{76B769AE-35FD-4663-AE42-3BBB95DBDA3C}" type="parTrans" cxnId="{1B365961-0401-48D0-9F1E-6D3E90A7CB12}">
      <dgm:prSet/>
      <dgm:spPr/>
      <dgm:t>
        <a:bodyPr/>
        <a:lstStyle/>
        <a:p>
          <a:endParaRPr lang="en-IL"/>
        </a:p>
      </dgm:t>
    </dgm:pt>
    <dgm:pt modelId="{D0F20267-631A-46C9-9317-1645D9D5D527}" type="sibTrans" cxnId="{1B365961-0401-48D0-9F1E-6D3E90A7CB12}">
      <dgm:prSet/>
      <dgm:spPr/>
      <dgm:t>
        <a:bodyPr/>
        <a:lstStyle/>
        <a:p>
          <a:endParaRPr lang="en-IL"/>
        </a:p>
      </dgm:t>
    </dgm:pt>
    <dgm:pt modelId="{C0C1C6DD-38DC-4989-B917-B76D90A58A19}">
      <dgm:prSet phldrT="[Text]"/>
      <dgm:spPr/>
      <dgm:t>
        <a:bodyPr/>
        <a:lstStyle/>
        <a:p>
          <a:pPr rtl="1"/>
          <a:r>
            <a:rPr lang="he-IL" dirty="0"/>
            <a:t>משמעות רבה לגובה הפיצוי אך גם לאופן שבו ניתן</a:t>
          </a:r>
          <a:endParaRPr lang="en-IL" dirty="0"/>
        </a:p>
      </dgm:t>
    </dgm:pt>
    <dgm:pt modelId="{FAAF6457-1AA2-4E5B-8DA3-551D4FAA8AC8}" type="parTrans" cxnId="{A9968FD6-31ED-483B-957D-95014723BE31}">
      <dgm:prSet/>
      <dgm:spPr/>
      <dgm:t>
        <a:bodyPr/>
        <a:lstStyle/>
        <a:p>
          <a:endParaRPr lang="en-IL"/>
        </a:p>
      </dgm:t>
    </dgm:pt>
    <dgm:pt modelId="{D7BF2FC8-7BD5-4178-82CB-071E68FD06A1}" type="sibTrans" cxnId="{A9968FD6-31ED-483B-957D-95014723BE31}">
      <dgm:prSet/>
      <dgm:spPr/>
      <dgm:t>
        <a:bodyPr/>
        <a:lstStyle/>
        <a:p>
          <a:endParaRPr lang="en-IL"/>
        </a:p>
      </dgm:t>
    </dgm:pt>
    <dgm:pt modelId="{B63FA20C-13A5-4F04-8F0E-214B6482ACA7}">
      <dgm:prSet phldrT="[Text]"/>
      <dgm:spPr/>
      <dgm:t>
        <a:bodyPr/>
        <a:lstStyle/>
        <a:p>
          <a:pPr rtl="1"/>
          <a:r>
            <a:rPr lang="he-IL" dirty="0"/>
            <a:t>התחומים בהם שכ"ט הגבוה ביותר: צרכנות (42%), נ"ע (30%), הגבלים עסקיים ובנקאות (22-23%)</a:t>
          </a:r>
          <a:endParaRPr lang="en-IL" dirty="0"/>
        </a:p>
      </dgm:t>
    </dgm:pt>
    <dgm:pt modelId="{38FD9544-FD25-43EC-860A-982B80AEA3CE}" type="parTrans" cxnId="{57FCEC39-4F4D-42F7-BAA4-47A76E4A06BB}">
      <dgm:prSet/>
      <dgm:spPr/>
      <dgm:t>
        <a:bodyPr/>
        <a:lstStyle/>
        <a:p>
          <a:endParaRPr lang="en-IL"/>
        </a:p>
      </dgm:t>
    </dgm:pt>
    <dgm:pt modelId="{EE52C1FA-E86E-465E-B521-9D1DE2E68A13}" type="sibTrans" cxnId="{57FCEC39-4F4D-42F7-BAA4-47A76E4A06BB}">
      <dgm:prSet/>
      <dgm:spPr/>
      <dgm:t>
        <a:bodyPr/>
        <a:lstStyle/>
        <a:p>
          <a:endParaRPr lang="en-IL"/>
        </a:p>
      </dgm:t>
    </dgm:pt>
    <dgm:pt modelId="{B80C63C3-1D2E-41F6-B707-797951CD2C8F}" type="pres">
      <dgm:prSet presAssocID="{A1AE8464-651B-4472-A652-13E82E404D30}" presName="linear" presStyleCnt="0">
        <dgm:presLayoutVars>
          <dgm:animLvl val="lvl"/>
          <dgm:resizeHandles val="exact"/>
        </dgm:presLayoutVars>
      </dgm:prSet>
      <dgm:spPr/>
    </dgm:pt>
    <dgm:pt modelId="{7037FE98-A2A7-44F0-966F-910242F88781}" type="pres">
      <dgm:prSet presAssocID="{4987B0D8-34BE-4F14-A13A-9430B906F17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E1830F-AE95-4C5D-B298-229003318335}" type="pres">
      <dgm:prSet presAssocID="{F62BA363-9FBB-44D1-971B-2DFF67926EF5}" presName="spacer" presStyleCnt="0"/>
      <dgm:spPr/>
    </dgm:pt>
    <dgm:pt modelId="{EF469E10-D555-410A-A68A-B3CAF2DF3B13}" type="pres">
      <dgm:prSet presAssocID="{6BA23EAF-2D74-404E-ACFE-6313CCD925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D394ED9-055D-4211-B0F9-0D9F84FFC729}" type="pres">
      <dgm:prSet presAssocID="{DFC6527E-2D50-4E52-8922-F2AB2A9CCCB7}" presName="spacer" presStyleCnt="0"/>
      <dgm:spPr/>
    </dgm:pt>
    <dgm:pt modelId="{5D499E9D-70CA-4170-837E-31D62272046D}" type="pres">
      <dgm:prSet presAssocID="{CAF80E11-19EB-4E3D-99CC-2E08B5D8AE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94183D-513C-4498-BC0A-E07C2ED8B9C8}" type="pres">
      <dgm:prSet presAssocID="{6A868B5A-2502-4E77-92C8-6A6846705D4E}" presName="spacer" presStyleCnt="0"/>
      <dgm:spPr/>
    </dgm:pt>
    <dgm:pt modelId="{B0C7AFAE-DD7E-426F-9840-BE796F8F2345}" type="pres">
      <dgm:prSet presAssocID="{19ACCD73-3DAB-47F3-8162-81C635C058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DB46E3-57D8-4CF8-A94F-091526DAA149}" type="pres">
      <dgm:prSet presAssocID="{D0F20267-631A-46C9-9317-1645D9D5D527}" presName="spacer" presStyleCnt="0"/>
      <dgm:spPr/>
    </dgm:pt>
    <dgm:pt modelId="{744CE3E2-23E6-4C47-9835-A393689EF379}" type="pres">
      <dgm:prSet presAssocID="{C0C1C6DD-38DC-4989-B917-B76D90A58A1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A482AB1-E7D5-4A8E-B4E8-C04439607FD5}" type="pres">
      <dgm:prSet presAssocID="{D7BF2FC8-7BD5-4178-82CB-071E68FD06A1}" presName="spacer" presStyleCnt="0"/>
      <dgm:spPr/>
    </dgm:pt>
    <dgm:pt modelId="{D85EF737-AB3F-45C6-94CA-8821F3606397}" type="pres">
      <dgm:prSet presAssocID="{B63FA20C-13A5-4F04-8F0E-214B6482ACA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5EBF10A-001F-40D8-9093-EC12F089B43A}" srcId="{A1AE8464-651B-4472-A652-13E82E404D30}" destId="{CAF80E11-19EB-4E3D-99CC-2E08B5D8AE2F}" srcOrd="2" destOrd="0" parTransId="{53DF2DE6-002C-4283-B0D4-35487B52F052}" sibTransId="{6A868B5A-2502-4E77-92C8-6A6846705D4E}"/>
    <dgm:cxn modelId="{A9A19033-4331-4AE0-8FC8-8A5FE112C830}" type="presOf" srcId="{4987B0D8-34BE-4F14-A13A-9430B906F17D}" destId="{7037FE98-A2A7-44F0-966F-910242F88781}" srcOrd="0" destOrd="0" presId="urn:microsoft.com/office/officeart/2005/8/layout/vList2"/>
    <dgm:cxn modelId="{57FCEC39-4F4D-42F7-BAA4-47A76E4A06BB}" srcId="{A1AE8464-651B-4472-A652-13E82E404D30}" destId="{B63FA20C-13A5-4F04-8F0E-214B6482ACA7}" srcOrd="5" destOrd="0" parTransId="{38FD9544-FD25-43EC-860A-982B80AEA3CE}" sibTransId="{EE52C1FA-E86E-465E-B521-9D1DE2E68A13}"/>
    <dgm:cxn modelId="{1B365961-0401-48D0-9F1E-6D3E90A7CB12}" srcId="{A1AE8464-651B-4472-A652-13E82E404D30}" destId="{19ACCD73-3DAB-47F3-8162-81C635C05807}" srcOrd="3" destOrd="0" parTransId="{76B769AE-35FD-4663-AE42-3BBB95DBDA3C}" sibTransId="{D0F20267-631A-46C9-9317-1645D9D5D527}"/>
    <dgm:cxn modelId="{C1C5F442-7E31-4049-AA28-54051D138BE4}" type="presOf" srcId="{C0C1C6DD-38DC-4989-B917-B76D90A58A19}" destId="{744CE3E2-23E6-4C47-9835-A393689EF379}" srcOrd="0" destOrd="0" presId="urn:microsoft.com/office/officeart/2005/8/layout/vList2"/>
    <dgm:cxn modelId="{C98CC149-C91B-46AA-A0B8-A15199AB09E7}" srcId="{A1AE8464-651B-4472-A652-13E82E404D30}" destId="{4987B0D8-34BE-4F14-A13A-9430B906F17D}" srcOrd="0" destOrd="0" parTransId="{ED143459-947B-48BF-9BB9-35F163C96C14}" sibTransId="{F62BA363-9FBB-44D1-971B-2DFF67926EF5}"/>
    <dgm:cxn modelId="{37B99E7F-065D-4C08-B017-80FA9BC1004C}" type="presOf" srcId="{B63FA20C-13A5-4F04-8F0E-214B6482ACA7}" destId="{D85EF737-AB3F-45C6-94CA-8821F3606397}" srcOrd="0" destOrd="0" presId="urn:microsoft.com/office/officeart/2005/8/layout/vList2"/>
    <dgm:cxn modelId="{C4ACFA9C-9385-4D81-8894-F401F780A6BC}" type="presOf" srcId="{19ACCD73-3DAB-47F3-8162-81C635C05807}" destId="{B0C7AFAE-DD7E-426F-9840-BE796F8F2345}" srcOrd="0" destOrd="0" presId="urn:microsoft.com/office/officeart/2005/8/layout/vList2"/>
    <dgm:cxn modelId="{8A20349D-3181-4DCF-8D56-99398CBA2844}" type="presOf" srcId="{A1AE8464-651B-4472-A652-13E82E404D30}" destId="{B80C63C3-1D2E-41F6-B707-797951CD2C8F}" srcOrd="0" destOrd="0" presId="urn:microsoft.com/office/officeart/2005/8/layout/vList2"/>
    <dgm:cxn modelId="{28BE5EC7-ED44-4CC4-8C58-454998F554CC}" type="presOf" srcId="{CAF80E11-19EB-4E3D-99CC-2E08B5D8AE2F}" destId="{5D499E9D-70CA-4170-837E-31D62272046D}" srcOrd="0" destOrd="0" presId="urn:microsoft.com/office/officeart/2005/8/layout/vList2"/>
    <dgm:cxn modelId="{A9968FD6-31ED-483B-957D-95014723BE31}" srcId="{A1AE8464-651B-4472-A652-13E82E404D30}" destId="{C0C1C6DD-38DC-4989-B917-B76D90A58A19}" srcOrd="4" destOrd="0" parTransId="{FAAF6457-1AA2-4E5B-8DA3-551D4FAA8AC8}" sibTransId="{D7BF2FC8-7BD5-4178-82CB-071E68FD06A1}"/>
    <dgm:cxn modelId="{40B2DEEB-BE70-4123-A5DD-9BBB19D6E317}" type="presOf" srcId="{6BA23EAF-2D74-404E-ACFE-6313CCD925E2}" destId="{EF469E10-D555-410A-A68A-B3CAF2DF3B13}" srcOrd="0" destOrd="0" presId="urn:microsoft.com/office/officeart/2005/8/layout/vList2"/>
    <dgm:cxn modelId="{55EBFAF1-4F65-4A38-AEE1-04744135ED86}" srcId="{A1AE8464-651B-4472-A652-13E82E404D30}" destId="{6BA23EAF-2D74-404E-ACFE-6313CCD925E2}" srcOrd="1" destOrd="0" parTransId="{4918AF53-9DDB-4768-AB1C-A7A38CDE151B}" sibTransId="{DFC6527E-2D50-4E52-8922-F2AB2A9CCCB7}"/>
    <dgm:cxn modelId="{50D3EFBA-1A94-4455-B572-824EA5F1867D}" type="presParOf" srcId="{B80C63C3-1D2E-41F6-B707-797951CD2C8F}" destId="{7037FE98-A2A7-44F0-966F-910242F88781}" srcOrd="0" destOrd="0" presId="urn:microsoft.com/office/officeart/2005/8/layout/vList2"/>
    <dgm:cxn modelId="{67077CB4-60A9-4609-B7B9-FFD55BBD3C52}" type="presParOf" srcId="{B80C63C3-1D2E-41F6-B707-797951CD2C8F}" destId="{0BE1830F-AE95-4C5D-B298-229003318335}" srcOrd="1" destOrd="0" presId="urn:microsoft.com/office/officeart/2005/8/layout/vList2"/>
    <dgm:cxn modelId="{486CBB1C-47BE-4B1D-8CE1-4431E75471E9}" type="presParOf" srcId="{B80C63C3-1D2E-41F6-B707-797951CD2C8F}" destId="{EF469E10-D555-410A-A68A-B3CAF2DF3B13}" srcOrd="2" destOrd="0" presId="urn:microsoft.com/office/officeart/2005/8/layout/vList2"/>
    <dgm:cxn modelId="{33098A6D-1933-44F7-A90F-8762B4CD100B}" type="presParOf" srcId="{B80C63C3-1D2E-41F6-B707-797951CD2C8F}" destId="{4D394ED9-055D-4211-B0F9-0D9F84FFC729}" srcOrd="3" destOrd="0" presId="urn:microsoft.com/office/officeart/2005/8/layout/vList2"/>
    <dgm:cxn modelId="{1B773756-E0CB-4A90-918D-934D44470496}" type="presParOf" srcId="{B80C63C3-1D2E-41F6-B707-797951CD2C8F}" destId="{5D499E9D-70CA-4170-837E-31D62272046D}" srcOrd="4" destOrd="0" presId="urn:microsoft.com/office/officeart/2005/8/layout/vList2"/>
    <dgm:cxn modelId="{2984B62A-23E4-48E7-8EC3-A0D67DE21726}" type="presParOf" srcId="{B80C63C3-1D2E-41F6-B707-797951CD2C8F}" destId="{BF94183D-513C-4498-BC0A-E07C2ED8B9C8}" srcOrd="5" destOrd="0" presId="urn:microsoft.com/office/officeart/2005/8/layout/vList2"/>
    <dgm:cxn modelId="{69260D6C-2D82-44CE-9148-C26156366EBD}" type="presParOf" srcId="{B80C63C3-1D2E-41F6-B707-797951CD2C8F}" destId="{B0C7AFAE-DD7E-426F-9840-BE796F8F2345}" srcOrd="6" destOrd="0" presId="urn:microsoft.com/office/officeart/2005/8/layout/vList2"/>
    <dgm:cxn modelId="{A2B0940A-84A8-4D70-B223-2283975CB656}" type="presParOf" srcId="{B80C63C3-1D2E-41F6-B707-797951CD2C8F}" destId="{98DB46E3-57D8-4CF8-A94F-091526DAA149}" srcOrd="7" destOrd="0" presId="urn:microsoft.com/office/officeart/2005/8/layout/vList2"/>
    <dgm:cxn modelId="{20732043-339F-4686-9699-BA4FD4DBB677}" type="presParOf" srcId="{B80C63C3-1D2E-41F6-B707-797951CD2C8F}" destId="{744CE3E2-23E6-4C47-9835-A393689EF379}" srcOrd="8" destOrd="0" presId="urn:microsoft.com/office/officeart/2005/8/layout/vList2"/>
    <dgm:cxn modelId="{35254681-3CAC-45DF-AF6D-63A314EA5644}" type="presParOf" srcId="{B80C63C3-1D2E-41F6-B707-797951CD2C8F}" destId="{FA482AB1-E7D5-4A8E-B4E8-C04439607FD5}" srcOrd="9" destOrd="0" presId="urn:microsoft.com/office/officeart/2005/8/layout/vList2"/>
    <dgm:cxn modelId="{CAE83241-FA0C-4D9F-88CB-E2669A64CCFE}" type="presParOf" srcId="{B80C63C3-1D2E-41F6-B707-797951CD2C8F}" destId="{D85EF737-AB3F-45C6-94CA-8821F36063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7FE98-A2A7-44F0-966F-910242F88781}">
      <dsp:nvSpPr>
        <dsp:cNvPr id="0" name=""/>
        <dsp:cNvSpPr/>
      </dsp:nvSpPr>
      <dsp:spPr>
        <a:xfrm>
          <a:off x="0" y="36123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מודעות – גבוהה ו"עניינית"</a:t>
          </a:r>
          <a:endParaRPr lang="en-IL" sz="2200" kern="1200" dirty="0"/>
        </a:p>
      </dsp:txBody>
      <dsp:txXfrm>
        <a:off x="25759" y="386992"/>
        <a:ext cx="10921282" cy="476152"/>
      </dsp:txXfrm>
    </dsp:sp>
    <dsp:sp modelId="{EF469E10-D555-410A-A68A-B3CAF2DF3B13}">
      <dsp:nvSpPr>
        <dsp:cNvPr id="0" name=""/>
        <dsp:cNvSpPr/>
      </dsp:nvSpPr>
      <dsp:spPr>
        <a:xfrm>
          <a:off x="0" y="95226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כ-40% קיבלו פיצוי בעבר, לרוב במזומן (42%), אך גם כהטבה/הנחה (27%)</a:t>
          </a:r>
          <a:endParaRPr lang="en-IL" sz="2200" kern="1200" dirty="0"/>
        </a:p>
      </dsp:txBody>
      <dsp:txXfrm>
        <a:off x="25759" y="978022"/>
        <a:ext cx="10921282" cy="476152"/>
      </dsp:txXfrm>
    </dsp:sp>
    <dsp:sp modelId="{5D499E9D-70CA-4170-837E-31D62272046D}">
      <dsp:nvSpPr>
        <dsp:cNvPr id="0" name=""/>
        <dsp:cNvSpPr/>
      </dsp:nvSpPr>
      <dsp:spPr>
        <a:xfrm>
          <a:off x="0" y="1543293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התפיסה הכללית – תובענות עוזרות להגן על זכויות הציבור (מעל 70%)</a:t>
          </a:r>
          <a:endParaRPr lang="en-IL" sz="2200" kern="1200" dirty="0"/>
        </a:p>
      </dsp:txBody>
      <dsp:txXfrm>
        <a:off x="25759" y="1569052"/>
        <a:ext cx="10921282" cy="476152"/>
      </dsp:txXfrm>
    </dsp:sp>
    <dsp:sp modelId="{B0C7AFAE-DD7E-426F-9840-BE796F8F2345}">
      <dsp:nvSpPr>
        <dsp:cNvPr id="0" name=""/>
        <dsp:cNvSpPr/>
      </dsp:nvSpPr>
      <dsp:spPr>
        <a:xfrm>
          <a:off x="0" y="213432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התקנות החדשות עשויות למנוע מהגשת תביעה ייצוגית</a:t>
          </a:r>
          <a:endParaRPr lang="en-IL" sz="2200" kern="1200" dirty="0"/>
        </a:p>
      </dsp:txBody>
      <dsp:txXfrm>
        <a:off x="25759" y="2160083"/>
        <a:ext cx="10921282" cy="476152"/>
      </dsp:txXfrm>
    </dsp:sp>
    <dsp:sp modelId="{744CE3E2-23E6-4C47-9835-A393689EF379}">
      <dsp:nvSpPr>
        <dsp:cNvPr id="0" name=""/>
        <dsp:cNvSpPr/>
      </dsp:nvSpPr>
      <dsp:spPr>
        <a:xfrm>
          <a:off x="0" y="272535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משמעות רבה לגובה הפיצוי אך גם לאופן שבו ניתן</a:t>
          </a:r>
          <a:endParaRPr lang="en-IL" sz="2200" kern="1200" dirty="0"/>
        </a:p>
      </dsp:txBody>
      <dsp:txXfrm>
        <a:off x="25759" y="2751113"/>
        <a:ext cx="10921282" cy="476152"/>
      </dsp:txXfrm>
    </dsp:sp>
    <dsp:sp modelId="{D85EF737-AB3F-45C6-94CA-8821F3606397}">
      <dsp:nvSpPr>
        <dsp:cNvPr id="0" name=""/>
        <dsp:cNvSpPr/>
      </dsp:nvSpPr>
      <dsp:spPr>
        <a:xfrm>
          <a:off x="0" y="3316384"/>
          <a:ext cx="10972800" cy="5276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התחומים בהם שכ"ט הגבוה ביותר: צרכנות (42%), נ"ע (30%), הגבלים עסקיים ובנקאות (22-23%)</a:t>
          </a:r>
          <a:endParaRPr lang="en-IL" sz="2200" kern="1200" dirty="0"/>
        </a:p>
      </dsp:txBody>
      <dsp:txXfrm>
        <a:off x="25759" y="3342143"/>
        <a:ext cx="109212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03/02/2019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03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03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03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03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03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03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03 פברואר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arid.shinyapps.io/class-act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di@sarid-ins.co.il" TargetMode="External"/><Relationship Id="rId2" Type="http://schemas.openxmlformats.org/officeDocument/2006/relationships/hyperlink" Target="http://bit.ly/class-action-I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641" y="1562375"/>
            <a:ext cx="2725140" cy="13625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BE2661B-BEA2-4C59-89E4-A86C1BBE4359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9063742" y="2693508"/>
            <a:ext cx="1289032" cy="1751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E4E7F-6ED8-4FED-BE71-7798C938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6" y="2414130"/>
            <a:ext cx="7199391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(לציבור הרחב)?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(לציבור הרחב)?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איזה פיצוי מעדיף הציבור הרחב?</a:t>
            </a:r>
            <a:br>
              <a:rPr lang="he-IL" dirty="0"/>
            </a:br>
            <a:r>
              <a:rPr lang="he-IL" sz="3100" dirty="0"/>
              <a:t>(מבוסס על תוצאות חישוב ה-</a:t>
            </a:r>
            <a:r>
              <a:rPr lang="en-US" sz="3100" dirty="0"/>
              <a:t>Conjoint</a:t>
            </a:r>
            <a:r>
              <a:rPr lang="he-IL" sz="3100" dirty="0"/>
              <a:t>)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7B2E7F-FEE1-432C-AB75-48807035A2E6}"/>
              </a:ext>
            </a:extLst>
          </p:cNvPr>
          <p:cNvSpPr/>
          <p:nvPr/>
        </p:nvSpPr>
        <p:spPr>
          <a:xfrm>
            <a:off x="251441" y="4856586"/>
            <a:ext cx="7644759" cy="1236710"/>
          </a:xfrm>
          <a:prstGeom prst="roundRect">
            <a:avLst>
              <a:gd name="adj" fmla="val 915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"כסף הכי חשוב", אבל גם איך מקבלים אותו.</a:t>
            </a:r>
          </a:p>
          <a:p>
            <a:r>
              <a:rPr lang="he-IL" dirty="0"/>
              <a:t>זיכוי בכרטיס אשראי בערך של 25 ש"ח "עדיף" על 75 ש"ח שניתנים כמוצר משלים.</a:t>
            </a:r>
          </a:p>
          <a:p>
            <a:r>
              <a:rPr lang="he-IL" dirty="0"/>
              <a:t>למרבה ההפתעה, קבלת הפיצוי "בדחיפה" פחות משמעותי מהיבטים אחרים.</a:t>
            </a:r>
          </a:p>
          <a:p>
            <a:r>
              <a:rPr lang="he-IL" dirty="0"/>
              <a:t>סקר יכול להיות עזר להחלטה על המנגנון שבו יבוצע הפיצוי.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238FB-D6B5-4E3E-8291-58DAC81EBD7C}"/>
              </a:ext>
            </a:extLst>
          </p:cNvPr>
          <p:cNvSpPr txBox="1"/>
          <p:nvPr/>
        </p:nvSpPr>
        <p:spPr>
          <a:xfrm>
            <a:off x="2567608" y="6381328"/>
            <a:ext cx="303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>
                <a:hlinkClick r:id="rId2"/>
              </a:rPr>
              <a:t>https://sarid.shinyapps.io/class-action/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המשרדים בעלי הדירוג הגבוה ביותר</a:t>
            </a:r>
          </a:p>
          <a:p>
            <a:pPr lvl="1"/>
            <a:r>
              <a:rPr lang="he-IL" sz="1600" dirty="0"/>
              <a:t>סכום האחוזים מעל 100%, ניתן היה לבחור עד 5 משרדים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67F4BB-0A45-4FA3-89BC-D2B83F68D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505342"/>
            <a:ext cx="11518415" cy="4319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335459" y="4600230"/>
            <a:ext cx="4464496" cy="1421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dirty="0"/>
              <a:t>המתנגדים: צילה צפת, הדס עובדיה</a:t>
            </a:r>
          </a:p>
          <a:p>
            <a:r>
              <a:rPr lang="he-IL" dirty="0"/>
              <a:t>האוהדים: שושנה אלמגור, תמר בזק רפפורט, </a:t>
            </a:r>
          </a:p>
          <a:p>
            <a:r>
              <a:rPr lang="he-IL" dirty="0"/>
              <a:t>מיכל אגמון גונן</a:t>
            </a:r>
          </a:p>
          <a:p>
            <a:r>
              <a:rPr lang="he-IL" dirty="0"/>
              <a:t>דעות חלוקות: אסתר שטמר, מנחם רניאל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F5A83-E156-4BE5-A01D-6105F4BD3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2" y="1768988"/>
            <a:ext cx="11518415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בית משפט מחוזי הכי אוהד תובענות?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04AB96-604E-4251-8165-A6B141FEF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21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100A9E-D1F9-419D-A4AB-E2B1E800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B444F-7893-4FB7-94BE-BCFD0346C0FD}"/>
              </a:ext>
            </a:extLst>
          </p:cNvPr>
          <p:cNvSpPr txBox="1"/>
          <p:nvPr/>
        </p:nvSpPr>
        <p:spPr>
          <a:xfrm>
            <a:off x="4799856" y="5517232"/>
            <a:ext cx="6695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סכום האחוזים מעל 100% משום שניתן היה לבחור ביותר מתשובה אחת.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22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610152C-5BF3-4F0C-8898-DEC4EDE7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387190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23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83CE3-36A0-492F-A0A3-B7B49FC1E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2915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</a:t>
            </a:r>
            <a:br>
              <a:rPr lang="he-IL" dirty="0"/>
            </a:br>
            <a:r>
              <a:rPr lang="he-IL" sz="3600" dirty="0"/>
              <a:t>השוואה בין תובעים למייצגי נתבעות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24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6B038-1BA0-4343-9770-74BF331CB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637519"/>
            <a:ext cx="10799086" cy="4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ABD-C7B6-4793-8E64-600E536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עמדות עו"ד בנוגע לתביעות ייצוגיות – פילוח לפי תפקיד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6FC0-35A8-4AA3-8990-F300900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25</a:t>
            </a:fld>
            <a:endParaRPr lang="he-IL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D2E7DA-9A9C-4D47-A49B-2A902E17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</p:spTree>
    <p:extLst>
      <p:ext uri="{BB962C8B-B14F-4D97-AF65-F5344CB8AC3E}">
        <p14:creationId xmlns:p14="http://schemas.microsoft.com/office/powerpoint/2010/main" val="148199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89C1-6257-41BF-8FE8-6DDBB8B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D23C16-B93B-44E0-BBCE-0555E3755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522898"/>
              </p:ext>
            </p:extLst>
          </p:nvPr>
        </p:nvGraphicFramePr>
        <p:xfrm>
          <a:off x="609600" y="1600200"/>
          <a:ext cx="1097280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60C-F3EA-4600-8A71-E9E0EA0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80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A233B0-93A5-40E3-A23A-76D9403B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להורדת הנתונים:</a:t>
            </a:r>
            <a:br>
              <a:rPr lang="he-IL" dirty="0"/>
            </a:br>
            <a:r>
              <a:rPr lang="en-US" dirty="0">
                <a:hlinkClick r:id="rId2"/>
              </a:rPr>
              <a:t>http://bit.ly/class-action-IL</a:t>
            </a:r>
            <a:endParaRPr lang="en-IL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30F0D9E-A9A9-4A4F-80A8-55B814554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או "מכון שריד" בגוגל -&gt; ובתפריט הבלוג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415C-6C72-4149-90B9-8DD7107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27</a:t>
            </a:fld>
            <a:endParaRPr lang="he-I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C6E376-705A-4916-B608-01CAF5E265F5}"/>
              </a:ext>
            </a:extLst>
          </p:cNvPr>
          <p:cNvGrpSpPr/>
          <p:nvPr/>
        </p:nvGrpSpPr>
        <p:grpSpPr>
          <a:xfrm>
            <a:off x="3791744" y="5233458"/>
            <a:ext cx="3600400" cy="931846"/>
            <a:chOff x="3791744" y="5373216"/>
            <a:chExt cx="3600400" cy="9318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12B3F2-F7B8-4E0B-8126-6DDE1B8B84DB}"/>
                </a:ext>
              </a:extLst>
            </p:cNvPr>
            <p:cNvSpPr txBox="1"/>
            <p:nvPr/>
          </p:nvSpPr>
          <p:spPr>
            <a:xfrm>
              <a:off x="3791744" y="5373216"/>
              <a:ext cx="36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>
                  <a:hlinkClick r:id="rId3"/>
                </a:rPr>
                <a:t>adi@sarid-ins.co.il</a:t>
              </a:r>
              <a:endParaRPr lang="en-US" dirty="0"/>
            </a:p>
            <a:p>
              <a:pPr algn="l" rtl="0"/>
              <a:endParaRPr lang="en-US" dirty="0"/>
            </a:p>
            <a:p>
              <a:pPr algn="l" rtl="0"/>
              <a:r>
                <a:rPr lang="en-US" dirty="0"/>
                <a:t>@</a:t>
              </a:r>
              <a:r>
                <a:rPr lang="en-US" dirty="0" err="1"/>
                <a:t>SaridResearch</a:t>
              </a:r>
              <a:endParaRPr lang="en-IL" dirty="0"/>
            </a:p>
          </p:txBody>
        </p:sp>
        <p:pic>
          <p:nvPicPr>
            <p:cNvPr id="1028" name="Picture 4" descr="Twitter Logo">
              <a:extLst>
                <a:ext uri="{FF2B5EF4-FFF2-40B4-BE49-F238E27FC236}">
                  <a16:creationId xmlns:a16="http://schemas.microsoft.com/office/drawing/2014/main" id="{65ED48E3-2E51-42B1-AA03-77347CE4F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213" y="5885870"/>
              <a:ext cx="745893" cy="419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420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>
                <a:highlight>
                  <a:srgbClr val="FFFF00"/>
                </a:highlight>
              </a:rPr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>
                <a:highlight>
                  <a:srgbClr val="FFFF00"/>
                </a:highlight>
              </a:rPr>
              <a:t>תחומים שבהם שכר הטרחה הכי משתלם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>
                <a:highlight>
                  <a:srgbClr val="FFFF00"/>
                </a:highlight>
              </a:rPr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 rot="20062695">
            <a:off x="3765590" y="2982901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0A579-2CA9-4D7C-A36B-00CAA1464402}"/>
              </a:ext>
            </a:extLst>
          </p:cNvPr>
          <p:cNvSpPr/>
          <p:nvPr/>
        </p:nvSpPr>
        <p:spPr>
          <a:xfrm>
            <a:off x="2351584" y="6109978"/>
            <a:ext cx="3888432" cy="6313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בשאלון ציבור כללי מרווח טעות כ-4.4%</a:t>
            </a:r>
          </a:p>
          <a:p>
            <a:pPr algn="ctr"/>
            <a:r>
              <a:rPr lang="he-IL" dirty="0"/>
              <a:t>בשאלון עו"ד מרווח טעות כ-7%</a:t>
            </a:r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55739-11A2-4DEA-A2DA-B7F76CA95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2687637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01" y="1916833"/>
            <a:ext cx="7728398" cy="386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3DC1A8-5F9C-4BEE-BAC8-67D9E3EEE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37012"/>
            <a:ext cx="2866705" cy="1433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10319305" y="1505615"/>
            <a:ext cx="787641" cy="12961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43D7A-58B6-44FE-B3A3-8EC63A4E1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7" y="2420888"/>
            <a:ext cx="8099528" cy="32403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9056913" y="2460297"/>
            <a:ext cx="1170704" cy="199083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8F522-B02D-4706-B568-6418E9EA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4" y="1961047"/>
            <a:ext cx="8997714" cy="3599695"/>
          </a:xfrm>
        </p:spPr>
      </p:pic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מייצגי תובעים לבין מייצגי נתבעים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F2E50-D486-4745-962B-A7DBC570D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6" y="2379616"/>
            <a:ext cx="8997714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922680"/>
            <a:ext cx="8037254" cy="40186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2631</TotalTime>
  <Words>949</Words>
  <Application>Microsoft Office PowerPoint</Application>
  <PresentationFormat>Widescreen</PresentationFormat>
  <Paragraphs>188</Paragraphs>
  <Slides>27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תקנות אגרת הגשה</vt:lpstr>
      <vt:lpstr>ועכשיו שאלה... איזה פיצוי עדיף (לציבור הרחב)?</vt:lpstr>
      <vt:lpstr>ועכשיו שאלה... איזה פיצוי מעדיף (לציבור הרחב)?</vt:lpstr>
      <vt:lpstr>איזה פיצוי מעדיף הציבור הרחב? (מבוסס על תוצאות חישוב ה-Conjoint)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איזה בית משפט מחוזי הכי אוהד תובענות?</vt:lpstr>
      <vt:lpstr>תחומי התביעות שבהם שכר הטרחה הכי משתלם</vt:lpstr>
      <vt:lpstr>תחומי התביעות שבהם שכר הטרחה הכי משתלם</vt:lpstr>
      <vt:lpstr>עמדות עו"ד בנוגע לתביעות ייצוגיות</vt:lpstr>
      <vt:lpstr>עמדות עו"ד בנוגע לתביעות ייצוגיות  השוואה בין תובעים למייצגי נתבעות</vt:lpstr>
      <vt:lpstr>עמדות עו"ד בנוגע לתביעות ייצוגיות – פילוח לפי תפקיד</vt:lpstr>
      <vt:lpstr>סיכום</vt:lpstr>
      <vt:lpstr>להורדת הנתונים: http://bit.ly/class-action-IL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169</cp:revision>
  <dcterms:created xsi:type="dcterms:W3CDTF">2019-01-30T08:43:13Z</dcterms:created>
  <dcterms:modified xsi:type="dcterms:W3CDTF">2019-02-02T22:41:37Z</dcterms:modified>
</cp:coreProperties>
</file>