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1" r:id="rId11"/>
    <p:sldId id="267" r:id="rId12"/>
    <p:sldId id="269" r:id="rId13"/>
    <p:sldId id="270" r:id="rId14"/>
    <p:sldId id="271" r:id="rId15"/>
    <p:sldId id="272" r:id="rId16"/>
    <p:sldId id="273" r:id="rId17"/>
    <p:sldId id="265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>
        <p:scale>
          <a:sx n="100" d="100"/>
          <a:sy n="100" d="100"/>
        </p:scale>
        <p:origin x="43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30 ינואר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30 ינואר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(התובע)?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0DB7E3-F520-4531-91D6-706BE87F0B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0"/>
          <a:stretch/>
        </p:blipFill>
        <p:spPr>
          <a:xfrm>
            <a:off x="6829426" y="2501471"/>
            <a:ext cx="4752974" cy="35996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9B82269-7B53-48AB-A0C9-3B4E7BA277FF}"/>
              </a:ext>
            </a:extLst>
          </p:cNvPr>
          <p:cNvGrpSpPr/>
          <p:nvPr/>
        </p:nvGrpSpPr>
        <p:grpSpPr>
          <a:xfrm>
            <a:off x="4300774" y="2939107"/>
            <a:ext cx="2443298" cy="2807961"/>
            <a:chOff x="1826003" y="2977207"/>
            <a:chExt cx="2443298" cy="28079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93EA7-73EF-46E1-BB1C-4B2365E867DA}"/>
                </a:ext>
              </a:extLst>
            </p:cNvPr>
            <p:cNvSpPr txBox="1"/>
            <p:nvPr/>
          </p:nvSpPr>
          <p:spPr>
            <a:xfrm>
              <a:off x="3143672" y="2977207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כרטיס אשראי</a:t>
              </a:r>
              <a:endParaRPr lang="en-IL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4B7FA2-963C-4E31-8D6A-206602DDA850}"/>
                </a:ext>
              </a:extLst>
            </p:cNvPr>
            <p:cNvSpPr txBox="1"/>
            <p:nvPr/>
          </p:nvSpPr>
          <p:spPr>
            <a:xfrm>
              <a:off x="3865023" y="330751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צ'ק</a:t>
              </a:r>
              <a:endParaRPr lang="en-I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79A459-A192-494A-A406-9A7D5E688CF3}"/>
                </a:ext>
              </a:extLst>
            </p:cNvPr>
            <p:cNvSpPr txBox="1"/>
            <p:nvPr/>
          </p:nvSpPr>
          <p:spPr>
            <a:xfrm>
              <a:off x="3752813" y="370273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קופון</a:t>
              </a:r>
              <a:endParaRPr lang="en-I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F37AF1-8A2D-441D-AFAF-90270F405EDF}"/>
                </a:ext>
              </a:extLst>
            </p:cNvPr>
            <p:cNvSpPr txBox="1"/>
            <p:nvPr/>
          </p:nvSpPr>
          <p:spPr>
            <a:xfrm>
              <a:off x="2646741" y="4028473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החזר ברכישה הבאה</a:t>
              </a:r>
              <a:endParaRPr lang="en-IL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965E88-F83F-4F23-AE91-08F228B45AC3}"/>
                </a:ext>
              </a:extLst>
            </p:cNvPr>
            <p:cNvSpPr txBox="1"/>
            <p:nvPr/>
          </p:nvSpPr>
          <p:spPr>
            <a:xfrm>
              <a:off x="1826003" y="4428259"/>
              <a:ext cx="2443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גובה החזר 100 ש"ח (שווה ערך)</a:t>
              </a:r>
              <a:endParaRPr lang="en-IL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27BFF-FC02-46AA-8598-8981834DF613}"/>
                </a:ext>
              </a:extLst>
            </p:cNvPr>
            <p:cNvSpPr txBox="1"/>
            <p:nvPr/>
          </p:nvSpPr>
          <p:spPr>
            <a:xfrm>
              <a:off x="1925390" y="4777407"/>
              <a:ext cx="2343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גובה החזר 75 ש"ח (שווה ערך)</a:t>
              </a:r>
              <a:endParaRPr lang="en-IL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B26AA5-D82F-4E12-BE2F-F9C2C848F71D}"/>
                </a:ext>
              </a:extLst>
            </p:cNvPr>
            <p:cNvSpPr txBox="1"/>
            <p:nvPr/>
          </p:nvSpPr>
          <p:spPr>
            <a:xfrm>
              <a:off x="1925390" y="5128029"/>
              <a:ext cx="2343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גובה החזר 50 ש"ח (שווה ערך)</a:t>
              </a:r>
              <a:endParaRPr lang="en-IL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561219-11C4-42ED-9CCB-8C68035827A2}"/>
                </a:ext>
              </a:extLst>
            </p:cNvPr>
            <p:cNvSpPr txBox="1"/>
            <p:nvPr/>
          </p:nvSpPr>
          <p:spPr>
            <a:xfrm>
              <a:off x="2488044" y="5477391"/>
              <a:ext cx="1781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1400" dirty="0"/>
                <a:t>קבלת הפיצוי ב"דחיפה"</a:t>
              </a:r>
              <a:endParaRPr lang="en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הייצוג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משרדים שקיבלו לפחות 5% מהקולות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הייצוג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EE57553-5D5A-420B-8128-6DDC785B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6B733-699C-4D7B-9F78-29F23B80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(לתובע)?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26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"משתלמים"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</a:t>
            </a:r>
            <a:r>
              <a:rPr lang="he-IL" strike="sngStrike" dirty="0"/>
              <a:t>בדקנו</a:t>
            </a:r>
            <a:r>
              <a:rPr lang="he-IL" dirty="0"/>
              <a:t> נציג?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strike="sngStrike" dirty="0"/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</a:t>
            </a:r>
            <a:r>
              <a:rPr lang="he-IL" strike="sngStrike" dirty="0"/>
              <a:t>העדפות בנושא התגמול</a:t>
            </a:r>
          </a:p>
          <a:p>
            <a:r>
              <a:rPr lang="he-IL" strike="sngStrike" dirty="0"/>
              <a:t>תחומים "משתלמים"</a:t>
            </a:r>
          </a:p>
          <a:p>
            <a:r>
              <a:rPr lang="he-IL" strike="sngStrike" dirty="0"/>
              <a:t>ועוד...</a:t>
            </a:r>
            <a:endParaRPr lang="en-IL" strike="sngStrik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strike="sngStrike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strike="sngStrike" dirty="0"/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strike="sngStrike" dirty="0"/>
              <a:t>תחומים בהם היו רוצים להגיש</a:t>
            </a:r>
          </a:p>
          <a:p>
            <a:r>
              <a:rPr lang="he-IL" strike="sngStrike" dirty="0"/>
              <a:t>הצהרת כוונות</a:t>
            </a:r>
          </a:p>
          <a:p>
            <a:pPr lvl="1"/>
            <a:r>
              <a:rPr lang="he-IL" strike="sngStrike" dirty="0"/>
              <a:t>אגרות</a:t>
            </a:r>
          </a:p>
          <a:p>
            <a:r>
              <a:rPr lang="he-IL" strike="sngStrike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>
            <a:off x="1847528" y="318327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8C8CB2-C2BE-4730-AE73-82F8A6445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637617"/>
            <a:ext cx="8997714" cy="3599695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69A99-DBF5-4FC1-93B3-BCE110DD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27" y="1484784"/>
            <a:ext cx="4896545" cy="24482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9A5C-695C-4330-AD25-208E05427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" y="3524890"/>
            <a:ext cx="6659097" cy="26640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8887884" y="1916832"/>
            <a:ext cx="1600604" cy="187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6829696" y="3789039"/>
            <a:ext cx="2866705" cy="106789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7FFDA3E-E137-4474-9355-005C2554E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7" y="1902996"/>
            <a:ext cx="8997714" cy="3599695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תובעים לבין מייצגי נתבעים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AA7A1-67AB-4E25-86ED-8C444253E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258972"/>
            <a:ext cx="8997714" cy="359969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4" y="1902996"/>
            <a:ext cx="7199391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(לתובע)?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868</TotalTime>
  <Words>598</Words>
  <Application>Microsoft Office PowerPoint</Application>
  <PresentationFormat>Widescreen</PresentationFormat>
  <Paragraphs>131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ועכשיו שאלה... איזה פיצוי עדיף (לתובע)?</vt:lpstr>
      <vt:lpstr>ועכשיו שאלה... איזה פיצוי מעדיף (התובע)?</vt:lpstr>
      <vt:lpstr>משרדים מובילים באיכות התובענות</vt:lpstr>
      <vt:lpstr>משרדים מובילים באיכות התובענות</vt:lpstr>
      <vt:lpstr>משרדים מובילים באיכות הייצוג</vt:lpstr>
      <vt:lpstr>משרדים מובילים באיכות הייצוג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ועכשיו שאלה... איזה פיצוי עדיף (לתובע)?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70</cp:revision>
  <dcterms:created xsi:type="dcterms:W3CDTF">2019-01-30T08:43:13Z</dcterms:created>
  <dcterms:modified xsi:type="dcterms:W3CDTF">2019-01-30T23:11:42Z</dcterms:modified>
</cp:coreProperties>
</file>