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63" r:id="rId9"/>
    <p:sldId id="266" r:id="rId10"/>
    <p:sldId id="286" r:id="rId11"/>
    <p:sldId id="264" r:id="rId12"/>
    <p:sldId id="261" r:id="rId13"/>
    <p:sldId id="280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81" r:id="rId23"/>
    <p:sldId id="279" r:id="rId24"/>
    <p:sldId id="284" r:id="rId25"/>
    <p:sldId id="282" r:id="rId26"/>
    <p:sldId id="287" r:id="rId27"/>
    <p:sldId id="28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Adi" initials="AA" lastIdx="2" clrIdx="0">
    <p:extLst>
      <p:ext uri="{19B8F6BF-5375-455C-9EA6-DF929625EA0E}">
        <p15:presenceInfo xmlns:p15="http://schemas.microsoft.com/office/powerpoint/2012/main" userId="Adi 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15:19:24.860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E8464-651B-4472-A652-13E82E404D30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L"/>
        </a:p>
      </dgm:t>
    </dgm:pt>
    <dgm:pt modelId="{4987B0D8-34BE-4F14-A13A-9430B906F17D}">
      <dgm:prSet phldrT="[Text]"/>
      <dgm:spPr/>
      <dgm:t>
        <a:bodyPr/>
        <a:lstStyle/>
        <a:p>
          <a:pPr rtl="1"/>
          <a:r>
            <a:rPr lang="he-IL" dirty="0"/>
            <a:t>מודעות – גבוהה ו"עניינית"</a:t>
          </a:r>
          <a:endParaRPr lang="en-IL" dirty="0"/>
        </a:p>
      </dgm:t>
    </dgm:pt>
    <dgm:pt modelId="{ED143459-947B-48BF-9BB9-35F163C96C14}" type="parTrans" cxnId="{C98CC149-C91B-46AA-A0B8-A15199AB09E7}">
      <dgm:prSet/>
      <dgm:spPr/>
      <dgm:t>
        <a:bodyPr/>
        <a:lstStyle/>
        <a:p>
          <a:endParaRPr lang="en-IL"/>
        </a:p>
      </dgm:t>
    </dgm:pt>
    <dgm:pt modelId="{F62BA363-9FBB-44D1-971B-2DFF67926EF5}" type="sibTrans" cxnId="{C98CC149-C91B-46AA-A0B8-A15199AB09E7}">
      <dgm:prSet/>
      <dgm:spPr/>
      <dgm:t>
        <a:bodyPr/>
        <a:lstStyle/>
        <a:p>
          <a:endParaRPr lang="en-IL"/>
        </a:p>
      </dgm:t>
    </dgm:pt>
    <dgm:pt modelId="{6BA23EAF-2D74-404E-ACFE-6313CCD925E2}">
      <dgm:prSet phldrT="[Text]"/>
      <dgm:spPr/>
      <dgm:t>
        <a:bodyPr/>
        <a:lstStyle/>
        <a:p>
          <a:pPr rtl="1"/>
          <a:r>
            <a:rPr lang="he-IL" dirty="0"/>
            <a:t>כ-40% קיבלו פיצוי בעבר, לרוב במזומן (42%), אך גם כהטבה/הנחה (27%)</a:t>
          </a:r>
          <a:endParaRPr lang="en-IL" dirty="0"/>
        </a:p>
      </dgm:t>
    </dgm:pt>
    <dgm:pt modelId="{4918AF53-9DDB-4768-AB1C-A7A38CDE151B}" type="parTrans" cxnId="{55EBFAF1-4F65-4A38-AEE1-04744135ED86}">
      <dgm:prSet/>
      <dgm:spPr/>
      <dgm:t>
        <a:bodyPr/>
        <a:lstStyle/>
        <a:p>
          <a:endParaRPr lang="en-IL"/>
        </a:p>
      </dgm:t>
    </dgm:pt>
    <dgm:pt modelId="{DFC6527E-2D50-4E52-8922-F2AB2A9CCCB7}" type="sibTrans" cxnId="{55EBFAF1-4F65-4A38-AEE1-04744135ED86}">
      <dgm:prSet/>
      <dgm:spPr/>
      <dgm:t>
        <a:bodyPr/>
        <a:lstStyle/>
        <a:p>
          <a:endParaRPr lang="en-IL"/>
        </a:p>
      </dgm:t>
    </dgm:pt>
    <dgm:pt modelId="{CAF80E11-19EB-4E3D-99CC-2E08B5D8AE2F}">
      <dgm:prSet phldrT="[Text]"/>
      <dgm:spPr/>
      <dgm:t>
        <a:bodyPr/>
        <a:lstStyle/>
        <a:p>
          <a:pPr rtl="1"/>
          <a:r>
            <a:rPr lang="he-IL" dirty="0"/>
            <a:t>התפיסה הכללית – תובענות עוזרות להגן על זכויות הציבור (מעל 70%)</a:t>
          </a:r>
          <a:endParaRPr lang="en-IL" dirty="0"/>
        </a:p>
      </dgm:t>
    </dgm:pt>
    <dgm:pt modelId="{53DF2DE6-002C-4283-B0D4-35487B52F052}" type="parTrans" cxnId="{55EBF10A-001F-40D8-9093-EC12F089B43A}">
      <dgm:prSet/>
      <dgm:spPr/>
      <dgm:t>
        <a:bodyPr/>
        <a:lstStyle/>
        <a:p>
          <a:endParaRPr lang="en-IL"/>
        </a:p>
      </dgm:t>
    </dgm:pt>
    <dgm:pt modelId="{6A868B5A-2502-4E77-92C8-6A6846705D4E}" type="sibTrans" cxnId="{55EBF10A-001F-40D8-9093-EC12F089B43A}">
      <dgm:prSet/>
      <dgm:spPr/>
      <dgm:t>
        <a:bodyPr/>
        <a:lstStyle/>
        <a:p>
          <a:endParaRPr lang="en-IL"/>
        </a:p>
      </dgm:t>
    </dgm:pt>
    <dgm:pt modelId="{19ACCD73-3DAB-47F3-8162-81C635C05807}">
      <dgm:prSet phldrT="[Text]"/>
      <dgm:spPr/>
      <dgm:t>
        <a:bodyPr/>
        <a:lstStyle/>
        <a:p>
          <a:pPr rtl="1"/>
          <a:r>
            <a:rPr lang="he-IL" dirty="0"/>
            <a:t>התקנות החדשות עשויות למנוע מהגשת תביעה ייצוגית</a:t>
          </a:r>
          <a:endParaRPr lang="en-IL" dirty="0"/>
        </a:p>
      </dgm:t>
    </dgm:pt>
    <dgm:pt modelId="{76B769AE-35FD-4663-AE42-3BBB95DBDA3C}" type="parTrans" cxnId="{1B365961-0401-48D0-9F1E-6D3E90A7CB12}">
      <dgm:prSet/>
      <dgm:spPr/>
      <dgm:t>
        <a:bodyPr/>
        <a:lstStyle/>
        <a:p>
          <a:endParaRPr lang="en-IL"/>
        </a:p>
      </dgm:t>
    </dgm:pt>
    <dgm:pt modelId="{D0F20267-631A-46C9-9317-1645D9D5D527}" type="sibTrans" cxnId="{1B365961-0401-48D0-9F1E-6D3E90A7CB12}">
      <dgm:prSet/>
      <dgm:spPr/>
      <dgm:t>
        <a:bodyPr/>
        <a:lstStyle/>
        <a:p>
          <a:endParaRPr lang="en-IL"/>
        </a:p>
      </dgm:t>
    </dgm:pt>
    <dgm:pt modelId="{C0C1C6DD-38DC-4989-B917-B76D90A58A19}">
      <dgm:prSet phldrT="[Text]"/>
      <dgm:spPr/>
      <dgm:t>
        <a:bodyPr/>
        <a:lstStyle/>
        <a:p>
          <a:pPr rtl="1"/>
          <a:r>
            <a:rPr lang="he-IL" dirty="0"/>
            <a:t>משמעות רבה לגובה הפיצוי אך גם לאופן שבו ניתן</a:t>
          </a:r>
          <a:endParaRPr lang="en-IL" dirty="0"/>
        </a:p>
      </dgm:t>
    </dgm:pt>
    <dgm:pt modelId="{FAAF6457-1AA2-4E5B-8DA3-551D4FAA8AC8}" type="parTrans" cxnId="{A9968FD6-31ED-483B-957D-95014723BE31}">
      <dgm:prSet/>
      <dgm:spPr/>
      <dgm:t>
        <a:bodyPr/>
        <a:lstStyle/>
        <a:p>
          <a:endParaRPr lang="en-IL"/>
        </a:p>
      </dgm:t>
    </dgm:pt>
    <dgm:pt modelId="{D7BF2FC8-7BD5-4178-82CB-071E68FD06A1}" type="sibTrans" cxnId="{A9968FD6-31ED-483B-957D-95014723BE31}">
      <dgm:prSet/>
      <dgm:spPr/>
      <dgm:t>
        <a:bodyPr/>
        <a:lstStyle/>
        <a:p>
          <a:endParaRPr lang="en-IL"/>
        </a:p>
      </dgm:t>
    </dgm:pt>
    <dgm:pt modelId="{B63FA20C-13A5-4F04-8F0E-214B6482ACA7}">
      <dgm:prSet phldrT="[Text]"/>
      <dgm:spPr/>
      <dgm:t>
        <a:bodyPr/>
        <a:lstStyle/>
        <a:p>
          <a:pPr rtl="1"/>
          <a:r>
            <a:rPr lang="he-IL" dirty="0"/>
            <a:t>התחומים בהם שכ"ט הגבוה ביותר: צרכנות (42%), נ"ע (30%), הגבלים עסקיים ובנקאות (22-23%)</a:t>
          </a:r>
          <a:endParaRPr lang="en-IL" dirty="0"/>
        </a:p>
      </dgm:t>
    </dgm:pt>
    <dgm:pt modelId="{38FD9544-FD25-43EC-860A-982B80AEA3CE}" type="parTrans" cxnId="{57FCEC39-4F4D-42F7-BAA4-47A76E4A06BB}">
      <dgm:prSet/>
      <dgm:spPr/>
      <dgm:t>
        <a:bodyPr/>
        <a:lstStyle/>
        <a:p>
          <a:endParaRPr lang="en-IL"/>
        </a:p>
      </dgm:t>
    </dgm:pt>
    <dgm:pt modelId="{EE52C1FA-E86E-465E-B521-9D1DE2E68A13}" type="sibTrans" cxnId="{57FCEC39-4F4D-42F7-BAA4-47A76E4A06BB}">
      <dgm:prSet/>
      <dgm:spPr/>
      <dgm:t>
        <a:bodyPr/>
        <a:lstStyle/>
        <a:p>
          <a:endParaRPr lang="en-IL"/>
        </a:p>
      </dgm:t>
    </dgm:pt>
    <dgm:pt modelId="{B80C63C3-1D2E-41F6-B707-797951CD2C8F}" type="pres">
      <dgm:prSet presAssocID="{A1AE8464-651B-4472-A652-13E82E404D30}" presName="linear" presStyleCnt="0">
        <dgm:presLayoutVars>
          <dgm:animLvl val="lvl"/>
          <dgm:resizeHandles val="exact"/>
        </dgm:presLayoutVars>
      </dgm:prSet>
      <dgm:spPr/>
    </dgm:pt>
    <dgm:pt modelId="{7037FE98-A2A7-44F0-966F-910242F88781}" type="pres">
      <dgm:prSet presAssocID="{4987B0D8-34BE-4F14-A13A-9430B906F1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E1830F-AE95-4C5D-B298-229003318335}" type="pres">
      <dgm:prSet presAssocID="{F62BA363-9FBB-44D1-971B-2DFF67926EF5}" presName="spacer" presStyleCnt="0"/>
      <dgm:spPr/>
    </dgm:pt>
    <dgm:pt modelId="{EF469E10-D555-410A-A68A-B3CAF2DF3B13}" type="pres">
      <dgm:prSet presAssocID="{6BA23EAF-2D74-404E-ACFE-6313CCD925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D394ED9-055D-4211-B0F9-0D9F84FFC729}" type="pres">
      <dgm:prSet presAssocID="{DFC6527E-2D50-4E52-8922-F2AB2A9CCCB7}" presName="spacer" presStyleCnt="0"/>
      <dgm:spPr/>
    </dgm:pt>
    <dgm:pt modelId="{5D499E9D-70CA-4170-837E-31D62272046D}" type="pres">
      <dgm:prSet presAssocID="{CAF80E11-19EB-4E3D-99CC-2E08B5D8AE2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94183D-513C-4498-BC0A-E07C2ED8B9C8}" type="pres">
      <dgm:prSet presAssocID="{6A868B5A-2502-4E77-92C8-6A6846705D4E}" presName="spacer" presStyleCnt="0"/>
      <dgm:spPr/>
    </dgm:pt>
    <dgm:pt modelId="{B0C7AFAE-DD7E-426F-9840-BE796F8F2345}" type="pres">
      <dgm:prSet presAssocID="{19ACCD73-3DAB-47F3-8162-81C635C058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8DB46E3-57D8-4CF8-A94F-091526DAA149}" type="pres">
      <dgm:prSet presAssocID="{D0F20267-631A-46C9-9317-1645D9D5D527}" presName="spacer" presStyleCnt="0"/>
      <dgm:spPr/>
    </dgm:pt>
    <dgm:pt modelId="{744CE3E2-23E6-4C47-9835-A393689EF379}" type="pres">
      <dgm:prSet presAssocID="{C0C1C6DD-38DC-4989-B917-B76D90A58A1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A482AB1-E7D5-4A8E-B4E8-C04439607FD5}" type="pres">
      <dgm:prSet presAssocID="{D7BF2FC8-7BD5-4178-82CB-071E68FD06A1}" presName="spacer" presStyleCnt="0"/>
      <dgm:spPr/>
    </dgm:pt>
    <dgm:pt modelId="{D85EF737-AB3F-45C6-94CA-8821F3606397}" type="pres">
      <dgm:prSet presAssocID="{B63FA20C-13A5-4F04-8F0E-214B6482ACA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5EBF10A-001F-40D8-9093-EC12F089B43A}" srcId="{A1AE8464-651B-4472-A652-13E82E404D30}" destId="{CAF80E11-19EB-4E3D-99CC-2E08B5D8AE2F}" srcOrd="2" destOrd="0" parTransId="{53DF2DE6-002C-4283-B0D4-35487B52F052}" sibTransId="{6A868B5A-2502-4E77-92C8-6A6846705D4E}"/>
    <dgm:cxn modelId="{A9A19033-4331-4AE0-8FC8-8A5FE112C830}" type="presOf" srcId="{4987B0D8-34BE-4F14-A13A-9430B906F17D}" destId="{7037FE98-A2A7-44F0-966F-910242F88781}" srcOrd="0" destOrd="0" presId="urn:microsoft.com/office/officeart/2005/8/layout/vList2"/>
    <dgm:cxn modelId="{57FCEC39-4F4D-42F7-BAA4-47A76E4A06BB}" srcId="{A1AE8464-651B-4472-A652-13E82E404D30}" destId="{B63FA20C-13A5-4F04-8F0E-214B6482ACA7}" srcOrd="5" destOrd="0" parTransId="{38FD9544-FD25-43EC-860A-982B80AEA3CE}" sibTransId="{EE52C1FA-E86E-465E-B521-9D1DE2E68A13}"/>
    <dgm:cxn modelId="{1B365961-0401-48D0-9F1E-6D3E90A7CB12}" srcId="{A1AE8464-651B-4472-A652-13E82E404D30}" destId="{19ACCD73-3DAB-47F3-8162-81C635C05807}" srcOrd="3" destOrd="0" parTransId="{76B769AE-35FD-4663-AE42-3BBB95DBDA3C}" sibTransId="{D0F20267-631A-46C9-9317-1645D9D5D527}"/>
    <dgm:cxn modelId="{C1C5F442-7E31-4049-AA28-54051D138BE4}" type="presOf" srcId="{C0C1C6DD-38DC-4989-B917-B76D90A58A19}" destId="{744CE3E2-23E6-4C47-9835-A393689EF379}" srcOrd="0" destOrd="0" presId="urn:microsoft.com/office/officeart/2005/8/layout/vList2"/>
    <dgm:cxn modelId="{C98CC149-C91B-46AA-A0B8-A15199AB09E7}" srcId="{A1AE8464-651B-4472-A652-13E82E404D30}" destId="{4987B0D8-34BE-4F14-A13A-9430B906F17D}" srcOrd="0" destOrd="0" parTransId="{ED143459-947B-48BF-9BB9-35F163C96C14}" sibTransId="{F62BA363-9FBB-44D1-971B-2DFF67926EF5}"/>
    <dgm:cxn modelId="{37B99E7F-065D-4C08-B017-80FA9BC1004C}" type="presOf" srcId="{B63FA20C-13A5-4F04-8F0E-214B6482ACA7}" destId="{D85EF737-AB3F-45C6-94CA-8821F3606397}" srcOrd="0" destOrd="0" presId="urn:microsoft.com/office/officeart/2005/8/layout/vList2"/>
    <dgm:cxn modelId="{C4ACFA9C-9385-4D81-8894-F401F780A6BC}" type="presOf" srcId="{19ACCD73-3DAB-47F3-8162-81C635C05807}" destId="{B0C7AFAE-DD7E-426F-9840-BE796F8F2345}" srcOrd="0" destOrd="0" presId="urn:microsoft.com/office/officeart/2005/8/layout/vList2"/>
    <dgm:cxn modelId="{8A20349D-3181-4DCF-8D56-99398CBA2844}" type="presOf" srcId="{A1AE8464-651B-4472-A652-13E82E404D30}" destId="{B80C63C3-1D2E-41F6-B707-797951CD2C8F}" srcOrd="0" destOrd="0" presId="urn:microsoft.com/office/officeart/2005/8/layout/vList2"/>
    <dgm:cxn modelId="{28BE5EC7-ED44-4CC4-8C58-454998F554CC}" type="presOf" srcId="{CAF80E11-19EB-4E3D-99CC-2E08B5D8AE2F}" destId="{5D499E9D-70CA-4170-837E-31D62272046D}" srcOrd="0" destOrd="0" presId="urn:microsoft.com/office/officeart/2005/8/layout/vList2"/>
    <dgm:cxn modelId="{A9968FD6-31ED-483B-957D-95014723BE31}" srcId="{A1AE8464-651B-4472-A652-13E82E404D30}" destId="{C0C1C6DD-38DC-4989-B917-B76D90A58A19}" srcOrd="4" destOrd="0" parTransId="{FAAF6457-1AA2-4E5B-8DA3-551D4FAA8AC8}" sibTransId="{D7BF2FC8-7BD5-4178-82CB-071E68FD06A1}"/>
    <dgm:cxn modelId="{40B2DEEB-BE70-4123-A5DD-9BBB19D6E317}" type="presOf" srcId="{6BA23EAF-2D74-404E-ACFE-6313CCD925E2}" destId="{EF469E10-D555-410A-A68A-B3CAF2DF3B13}" srcOrd="0" destOrd="0" presId="urn:microsoft.com/office/officeart/2005/8/layout/vList2"/>
    <dgm:cxn modelId="{55EBFAF1-4F65-4A38-AEE1-04744135ED86}" srcId="{A1AE8464-651B-4472-A652-13E82E404D30}" destId="{6BA23EAF-2D74-404E-ACFE-6313CCD925E2}" srcOrd="1" destOrd="0" parTransId="{4918AF53-9DDB-4768-AB1C-A7A38CDE151B}" sibTransId="{DFC6527E-2D50-4E52-8922-F2AB2A9CCCB7}"/>
    <dgm:cxn modelId="{50D3EFBA-1A94-4455-B572-824EA5F1867D}" type="presParOf" srcId="{B80C63C3-1D2E-41F6-B707-797951CD2C8F}" destId="{7037FE98-A2A7-44F0-966F-910242F88781}" srcOrd="0" destOrd="0" presId="urn:microsoft.com/office/officeart/2005/8/layout/vList2"/>
    <dgm:cxn modelId="{67077CB4-60A9-4609-B7B9-FFD55BBD3C52}" type="presParOf" srcId="{B80C63C3-1D2E-41F6-B707-797951CD2C8F}" destId="{0BE1830F-AE95-4C5D-B298-229003318335}" srcOrd="1" destOrd="0" presId="urn:microsoft.com/office/officeart/2005/8/layout/vList2"/>
    <dgm:cxn modelId="{486CBB1C-47BE-4B1D-8CE1-4431E75471E9}" type="presParOf" srcId="{B80C63C3-1D2E-41F6-B707-797951CD2C8F}" destId="{EF469E10-D555-410A-A68A-B3CAF2DF3B13}" srcOrd="2" destOrd="0" presId="urn:microsoft.com/office/officeart/2005/8/layout/vList2"/>
    <dgm:cxn modelId="{33098A6D-1933-44F7-A90F-8762B4CD100B}" type="presParOf" srcId="{B80C63C3-1D2E-41F6-B707-797951CD2C8F}" destId="{4D394ED9-055D-4211-B0F9-0D9F84FFC729}" srcOrd="3" destOrd="0" presId="urn:microsoft.com/office/officeart/2005/8/layout/vList2"/>
    <dgm:cxn modelId="{1B773756-E0CB-4A90-918D-934D44470496}" type="presParOf" srcId="{B80C63C3-1D2E-41F6-B707-797951CD2C8F}" destId="{5D499E9D-70CA-4170-837E-31D62272046D}" srcOrd="4" destOrd="0" presId="urn:microsoft.com/office/officeart/2005/8/layout/vList2"/>
    <dgm:cxn modelId="{2984B62A-23E4-48E7-8EC3-A0D67DE21726}" type="presParOf" srcId="{B80C63C3-1D2E-41F6-B707-797951CD2C8F}" destId="{BF94183D-513C-4498-BC0A-E07C2ED8B9C8}" srcOrd="5" destOrd="0" presId="urn:microsoft.com/office/officeart/2005/8/layout/vList2"/>
    <dgm:cxn modelId="{69260D6C-2D82-44CE-9148-C26156366EBD}" type="presParOf" srcId="{B80C63C3-1D2E-41F6-B707-797951CD2C8F}" destId="{B0C7AFAE-DD7E-426F-9840-BE796F8F2345}" srcOrd="6" destOrd="0" presId="urn:microsoft.com/office/officeart/2005/8/layout/vList2"/>
    <dgm:cxn modelId="{A2B0940A-84A8-4D70-B223-2283975CB656}" type="presParOf" srcId="{B80C63C3-1D2E-41F6-B707-797951CD2C8F}" destId="{98DB46E3-57D8-4CF8-A94F-091526DAA149}" srcOrd="7" destOrd="0" presId="urn:microsoft.com/office/officeart/2005/8/layout/vList2"/>
    <dgm:cxn modelId="{20732043-339F-4686-9699-BA4FD4DBB677}" type="presParOf" srcId="{B80C63C3-1D2E-41F6-B707-797951CD2C8F}" destId="{744CE3E2-23E6-4C47-9835-A393689EF379}" srcOrd="8" destOrd="0" presId="urn:microsoft.com/office/officeart/2005/8/layout/vList2"/>
    <dgm:cxn modelId="{35254681-3CAC-45DF-AF6D-63A314EA5644}" type="presParOf" srcId="{B80C63C3-1D2E-41F6-B707-797951CD2C8F}" destId="{FA482AB1-E7D5-4A8E-B4E8-C04439607FD5}" srcOrd="9" destOrd="0" presId="urn:microsoft.com/office/officeart/2005/8/layout/vList2"/>
    <dgm:cxn modelId="{CAE83241-FA0C-4D9F-88CB-E2669A64CCFE}" type="presParOf" srcId="{B80C63C3-1D2E-41F6-B707-797951CD2C8F}" destId="{D85EF737-AB3F-45C6-94CA-8821F360639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7FE98-A2A7-44F0-966F-910242F88781}">
      <dsp:nvSpPr>
        <dsp:cNvPr id="0" name=""/>
        <dsp:cNvSpPr/>
      </dsp:nvSpPr>
      <dsp:spPr>
        <a:xfrm>
          <a:off x="0" y="36123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מודעות – גבוהה ו"עניינית"</a:t>
          </a:r>
          <a:endParaRPr lang="en-IL" sz="2200" kern="1200" dirty="0"/>
        </a:p>
      </dsp:txBody>
      <dsp:txXfrm>
        <a:off x="25759" y="386992"/>
        <a:ext cx="10921282" cy="476152"/>
      </dsp:txXfrm>
    </dsp:sp>
    <dsp:sp modelId="{EF469E10-D555-410A-A68A-B3CAF2DF3B13}">
      <dsp:nvSpPr>
        <dsp:cNvPr id="0" name=""/>
        <dsp:cNvSpPr/>
      </dsp:nvSpPr>
      <dsp:spPr>
        <a:xfrm>
          <a:off x="0" y="95226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כ-40% קיבלו פיצוי בעבר, לרוב במזומן (42%), אך גם כהטבה/הנחה (27%)</a:t>
          </a:r>
          <a:endParaRPr lang="en-IL" sz="2200" kern="1200" dirty="0"/>
        </a:p>
      </dsp:txBody>
      <dsp:txXfrm>
        <a:off x="25759" y="978022"/>
        <a:ext cx="10921282" cy="476152"/>
      </dsp:txXfrm>
    </dsp:sp>
    <dsp:sp modelId="{5D499E9D-70CA-4170-837E-31D62272046D}">
      <dsp:nvSpPr>
        <dsp:cNvPr id="0" name=""/>
        <dsp:cNvSpPr/>
      </dsp:nvSpPr>
      <dsp:spPr>
        <a:xfrm>
          <a:off x="0" y="154329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התפיסה הכללית – תובענות עוזרות להגן על זכויות הציבור (מעל 70%)</a:t>
          </a:r>
          <a:endParaRPr lang="en-IL" sz="2200" kern="1200" dirty="0"/>
        </a:p>
      </dsp:txBody>
      <dsp:txXfrm>
        <a:off x="25759" y="1569052"/>
        <a:ext cx="10921282" cy="476152"/>
      </dsp:txXfrm>
    </dsp:sp>
    <dsp:sp modelId="{B0C7AFAE-DD7E-426F-9840-BE796F8F2345}">
      <dsp:nvSpPr>
        <dsp:cNvPr id="0" name=""/>
        <dsp:cNvSpPr/>
      </dsp:nvSpPr>
      <dsp:spPr>
        <a:xfrm>
          <a:off x="0" y="213432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התקנות החדשות עשויות למנוע מהגשת תביעה ייצוגית</a:t>
          </a:r>
          <a:endParaRPr lang="en-IL" sz="2200" kern="1200" dirty="0"/>
        </a:p>
      </dsp:txBody>
      <dsp:txXfrm>
        <a:off x="25759" y="2160083"/>
        <a:ext cx="10921282" cy="476152"/>
      </dsp:txXfrm>
    </dsp:sp>
    <dsp:sp modelId="{744CE3E2-23E6-4C47-9835-A393689EF379}">
      <dsp:nvSpPr>
        <dsp:cNvPr id="0" name=""/>
        <dsp:cNvSpPr/>
      </dsp:nvSpPr>
      <dsp:spPr>
        <a:xfrm>
          <a:off x="0" y="272535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משמעות רבה לגובה הפיצוי אך גם לאופן שבו ניתן</a:t>
          </a:r>
          <a:endParaRPr lang="en-IL" sz="2200" kern="1200" dirty="0"/>
        </a:p>
      </dsp:txBody>
      <dsp:txXfrm>
        <a:off x="25759" y="2751113"/>
        <a:ext cx="10921282" cy="476152"/>
      </dsp:txXfrm>
    </dsp:sp>
    <dsp:sp modelId="{D85EF737-AB3F-45C6-94CA-8821F3606397}">
      <dsp:nvSpPr>
        <dsp:cNvPr id="0" name=""/>
        <dsp:cNvSpPr/>
      </dsp:nvSpPr>
      <dsp:spPr>
        <a:xfrm>
          <a:off x="0" y="331638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התחומים בהם שכ"ט הגבוה ביותר: צרכנות (42%), נ"ע (30%), הגבלים עסקיים ובנקאות (22-23%)</a:t>
          </a:r>
          <a:endParaRPr lang="en-IL" sz="2200" kern="1200" dirty="0"/>
        </a:p>
      </dsp:txBody>
      <dsp:txXfrm>
        <a:off x="25759" y="3342143"/>
        <a:ext cx="109212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02/02/2019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02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02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02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02 פברואר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02 פברואר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02 פברואר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02 פברואר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di@sarid-ins.co.il" TargetMode="External"/><Relationship Id="rId2" Type="http://schemas.openxmlformats.org/officeDocument/2006/relationships/hyperlink" Target="http://bit.ly/class-action-I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641" y="1562375"/>
            <a:ext cx="2725140" cy="13625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BE2661B-BEA2-4C59-89E4-A86C1BBE4359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9063742" y="2693508"/>
            <a:ext cx="1289032" cy="17519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3E4E7F-6ED8-4FED-BE71-7798C938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6" y="2414130"/>
            <a:ext cx="7199391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(לציבור הרחב)?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363FC-05A2-4DD1-BE14-E93E816E7976}"/>
              </a:ext>
            </a:extLst>
          </p:cNvPr>
          <p:cNvSpPr/>
          <p:nvPr/>
        </p:nvSpPr>
        <p:spPr>
          <a:xfrm rot="19800000">
            <a:off x="696930" y="4504442"/>
            <a:ext cx="2462064" cy="658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Conjoint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(לציבור הרחב)?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76DA38-8EE6-4074-A417-1C88FC90FD84}"/>
              </a:ext>
            </a:extLst>
          </p:cNvPr>
          <p:cNvGrpSpPr/>
          <p:nvPr/>
        </p:nvGrpSpPr>
        <p:grpSpPr>
          <a:xfrm>
            <a:off x="4655840" y="2467841"/>
            <a:ext cx="7199391" cy="3599695"/>
            <a:chOff x="4655840" y="2467841"/>
            <a:chExt cx="7199391" cy="35996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B82269-7B53-48AB-A0C9-3B4E7BA277FF}"/>
                </a:ext>
              </a:extLst>
            </p:cNvPr>
            <p:cNvGrpSpPr/>
            <p:nvPr/>
          </p:nvGrpSpPr>
          <p:grpSpPr>
            <a:xfrm>
              <a:off x="4655840" y="2822873"/>
              <a:ext cx="2455041" cy="2775629"/>
              <a:chOff x="5477478" y="2977207"/>
              <a:chExt cx="2455041" cy="27756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93EA7-73EF-46E1-BB1C-4B2365E867DA}"/>
                  </a:ext>
                </a:extLst>
              </p:cNvPr>
              <p:cNvSpPr txBox="1"/>
              <p:nvPr/>
            </p:nvSpPr>
            <p:spPr>
              <a:xfrm>
                <a:off x="6806890" y="5445059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כרטיס אשראי</a:t>
                </a:r>
                <a:endParaRPr lang="en-IL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4B7FA2-963C-4E31-8D6A-206602DDA850}"/>
                  </a:ext>
                </a:extLst>
              </p:cNvPr>
              <p:cNvSpPr txBox="1"/>
              <p:nvPr/>
            </p:nvSpPr>
            <p:spPr>
              <a:xfrm>
                <a:off x="7510886" y="507918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צ'ק</a:t>
                </a:r>
                <a:endParaRPr lang="en-IL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9A459-A192-494A-A406-9A7D5E688CF3}"/>
                  </a:ext>
                </a:extLst>
              </p:cNvPr>
              <p:cNvSpPr txBox="1"/>
              <p:nvPr/>
            </p:nvSpPr>
            <p:spPr>
              <a:xfrm>
                <a:off x="7393934" y="4720174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קופון</a:t>
                </a:r>
                <a:endParaRPr lang="en-I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F37AF1-8A2D-441D-AFAF-90270F405EDF}"/>
                  </a:ext>
                </a:extLst>
              </p:cNvPr>
              <p:cNvSpPr txBox="1"/>
              <p:nvPr/>
            </p:nvSpPr>
            <p:spPr>
              <a:xfrm>
                <a:off x="6306381" y="4372638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החזר ברכישה הבאה</a:t>
                </a:r>
                <a:endParaRPr lang="en-IL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65E88-F83F-4F23-AE91-08F228B45AC3}"/>
                  </a:ext>
                </a:extLst>
              </p:cNvPr>
              <p:cNvSpPr txBox="1"/>
              <p:nvPr/>
            </p:nvSpPr>
            <p:spPr>
              <a:xfrm>
                <a:off x="5477478" y="4016713"/>
                <a:ext cx="2443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100 ש"ח (שווה ערך)</a:t>
                </a:r>
                <a:endParaRPr lang="en-IL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227BFF-FC02-46AA-8598-8981834DF613}"/>
                  </a:ext>
                </a:extLst>
              </p:cNvPr>
              <p:cNvSpPr txBox="1"/>
              <p:nvPr/>
            </p:nvSpPr>
            <p:spPr>
              <a:xfrm>
                <a:off x="5540356" y="3677566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75 ש"ח (שווה ערך)</a:t>
                </a:r>
                <a:endParaRPr lang="en-IL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26AA5-D82F-4E12-BE2F-F9C2C848F71D}"/>
                  </a:ext>
                </a:extLst>
              </p:cNvPr>
              <p:cNvSpPr txBox="1"/>
              <p:nvPr/>
            </p:nvSpPr>
            <p:spPr>
              <a:xfrm>
                <a:off x="5562864" y="3288290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50 ש"ח (שווה ערך)</a:t>
                </a:r>
                <a:endParaRPr lang="en-IL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61219-11C4-42ED-9CCB-8C68035827A2}"/>
                  </a:ext>
                </a:extLst>
              </p:cNvPr>
              <p:cNvSpPr txBox="1"/>
              <p:nvPr/>
            </p:nvSpPr>
            <p:spPr>
              <a:xfrm>
                <a:off x="6142674" y="2977207"/>
                <a:ext cx="1781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קבלת הפיצוי ב"דחיפה"</a:t>
                </a:r>
                <a:endParaRPr lang="en-IL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70C29-FD22-423F-B9AD-EA8671796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/>
            <a:stretch/>
          </p:blipFill>
          <p:spPr>
            <a:xfrm>
              <a:off x="7104112" y="2467841"/>
              <a:ext cx="4751119" cy="359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DB2-E678-4D90-9CC3-A694444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פיצוי מעדיף הציבור הרחב?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CCF-13D8-48F0-81C5-9CC0E66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C0E8-0FA1-46C1-B7F3-6F26D069F8B7}"/>
              </a:ext>
            </a:extLst>
          </p:cNvPr>
          <p:cNvSpPr/>
          <p:nvPr/>
        </p:nvSpPr>
        <p:spPr>
          <a:xfrm>
            <a:off x="9552384" y="1772816"/>
            <a:ext cx="244827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25 ש"ח</a:t>
            </a:r>
          </a:p>
          <a:p>
            <a:pPr algn="ctr"/>
            <a:r>
              <a:rPr lang="he-IL" sz="1600" dirty="0"/>
              <a:t>צריך לבקש (לא "בדחיפה")</a:t>
            </a:r>
          </a:p>
          <a:p>
            <a:pPr algn="ctr"/>
            <a:r>
              <a:rPr lang="he-IL" sz="1600" dirty="0"/>
              <a:t>ניתן כמוצר משלים</a:t>
            </a:r>
            <a:endParaRPr lang="en-I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26540-F5C8-4C49-B557-1EF2A2CB0526}"/>
              </a:ext>
            </a:extLst>
          </p:cNvPr>
          <p:cNvSpPr/>
          <p:nvPr/>
        </p:nvSpPr>
        <p:spPr>
          <a:xfrm>
            <a:off x="294128" y="1772816"/>
            <a:ext cx="2844799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100 ש"ח</a:t>
            </a:r>
          </a:p>
          <a:p>
            <a:pPr algn="ctr"/>
            <a:r>
              <a:rPr lang="he-IL" sz="1600" dirty="0"/>
              <a:t>לא צריך לבקש (ניתן "בדחיפה")</a:t>
            </a:r>
          </a:p>
          <a:p>
            <a:pPr algn="ctr"/>
            <a:r>
              <a:rPr lang="he-IL" sz="1600" dirty="0"/>
              <a:t>מועבר כזיכוי בכרטיס אשראי</a:t>
            </a:r>
            <a:endParaRPr lang="en-I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4D373-F669-4002-8281-F721519CF9D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38927" y="2240868"/>
            <a:ext cx="6413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6390D-E4DE-452A-A5BB-A586454CB420}"/>
              </a:ext>
            </a:extLst>
          </p:cNvPr>
          <p:cNvGrpSpPr/>
          <p:nvPr/>
        </p:nvGrpSpPr>
        <p:grpSpPr>
          <a:xfrm>
            <a:off x="5735960" y="3178517"/>
            <a:ext cx="5040560" cy="873388"/>
            <a:chOff x="5735960" y="3212976"/>
            <a:chExt cx="5040560" cy="87338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844FE63-FDA0-4C8B-B99A-8CB061BEA0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5960" y="3212976"/>
              <a:ext cx="5040560" cy="873388"/>
            </a:xfrm>
            <a:prstGeom prst="bentConnector3">
              <a:avLst>
                <a:gd name="adj1" fmla="val 2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1CDF4-17BA-4E2C-BE63-200A8DF39E83}"/>
                </a:ext>
              </a:extLst>
            </p:cNvPr>
            <p:cNvSpPr txBox="1"/>
            <p:nvPr/>
          </p:nvSpPr>
          <p:spPr>
            <a:xfrm>
              <a:off x="5879976" y="371703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75 ש"ח</a:t>
              </a:r>
              <a:endParaRPr lang="en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81F209-72B0-41AB-9AC0-D9C90395FC39}"/>
              </a:ext>
            </a:extLst>
          </p:cNvPr>
          <p:cNvGrpSpPr/>
          <p:nvPr/>
        </p:nvGrpSpPr>
        <p:grpSpPr>
          <a:xfrm>
            <a:off x="7161834" y="3556238"/>
            <a:ext cx="3600400" cy="922625"/>
            <a:chOff x="7176120" y="3658503"/>
            <a:chExt cx="3600400" cy="92262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D85FF0-7B60-4C1A-98AB-5431DB8831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76120" y="3658503"/>
              <a:ext cx="3600400" cy="922625"/>
            </a:xfrm>
            <a:prstGeom prst="bentConnector3">
              <a:avLst>
                <a:gd name="adj1" fmla="val -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49CF1-633B-4515-BACC-E04CED950B23}"/>
                </a:ext>
              </a:extLst>
            </p:cNvPr>
            <p:cNvSpPr txBox="1"/>
            <p:nvPr/>
          </p:nvSpPr>
          <p:spPr>
            <a:xfrm>
              <a:off x="7214984" y="421179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צ'ק</a:t>
              </a:r>
              <a:endParaRPr lang="en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B4CCE-D450-4E49-8608-EB53A512BC08}"/>
              </a:ext>
            </a:extLst>
          </p:cNvPr>
          <p:cNvGrpSpPr/>
          <p:nvPr/>
        </p:nvGrpSpPr>
        <p:grpSpPr>
          <a:xfrm>
            <a:off x="8465121" y="4013453"/>
            <a:ext cx="2304256" cy="918439"/>
            <a:chOff x="8472264" y="4149080"/>
            <a:chExt cx="2304256" cy="91843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6C1D96-E9D9-4F95-BEBC-A050D5F69C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72264" y="4149080"/>
              <a:ext cx="2304256" cy="918438"/>
            </a:xfrm>
            <a:prstGeom prst="bentConnector3">
              <a:avLst>
                <a:gd name="adj1" fmla="val 1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23E6E9-8FF6-4D40-873F-DB68AC241CA7}"/>
                </a:ext>
              </a:extLst>
            </p:cNvPr>
            <p:cNvSpPr txBox="1"/>
            <p:nvPr/>
          </p:nvSpPr>
          <p:spPr>
            <a:xfrm>
              <a:off x="8472264" y="4698187"/>
              <a:ext cx="61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קופון</a:t>
              </a:r>
              <a:endParaRPr lang="en-IL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9611F-D27E-485F-B405-ADD47A2424B1}"/>
              </a:ext>
            </a:extLst>
          </p:cNvPr>
          <p:cNvGrpSpPr/>
          <p:nvPr/>
        </p:nvGrpSpPr>
        <p:grpSpPr>
          <a:xfrm>
            <a:off x="8785960" y="4479057"/>
            <a:ext cx="1981036" cy="918439"/>
            <a:chOff x="8795484" y="4670800"/>
            <a:chExt cx="1981036" cy="91843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733553-6080-4703-A865-5E426D1AB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83330" y="4670800"/>
              <a:ext cx="1693190" cy="918439"/>
            </a:xfrm>
            <a:prstGeom prst="bentConnector3">
              <a:avLst>
                <a:gd name="adj1" fmla="val -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36E5A-DEF3-41E3-BB7A-79B6880970C9}"/>
                </a:ext>
              </a:extLst>
            </p:cNvPr>
            <p:cNvSpPr txBox="1"/>
            <p:nvPr/>
          </p:nvSpPr>
          <p:spPr>
            <a:xfrm>
              <a:off x="8795484" y="5211519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50 ש"ח</a:t>
              </a:r>
              <a:endParaRPr lang="en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7DDE1-BBEE-4CAF-B9B5-3DFD6ABE4072}"/>
              </a:ext>
            </a:extLst>
          </p:cNvPr>
          <p:cNvGrpSpPr/>
          <p:nvPr/>
        </p:nvGrpSpPr>
        <p:grpSpPr>
          <a:xfrm>
            <a:off x="8639261" y="4797152"/>
            <a:ext cx="2130116" cy="1094446"/>
            <a:chOff x="8646404" y="5099754"/>
            <a:chExt cx="2130116" cy="1094446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26884C5-E36A-47E9-84D0-A874E0A5E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261" y="5322941"/>
              <a:ext cx="1094446" cy="648072"/>
            </a:xfrm>
            <a:prstGeom prst="bentConnector3">
              <a:avLst>
                <a:gd name="adj1" fmla="val 998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94F68-7B7B-43F5-9E47-6FA9DF6A7D06}"/>
                </a:ext>
              </a:extLst>
            </p:cNvPr>
            <p:cNvSpPr txBox="1"/>
            <p:nvPr/>
          </p:nvSpPr>
          <p:spPr>
            <a:xfrm>
              <a:off x="8646404" y="5795972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קבלת הפיצוי בדחיפה</a:t>
              </a:r>
              <a:endParaRPr lang="en-I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7333D-D5AC-4769-8681-460A089E3F66}"/>
              </a:ext>
            </a:extLst>
          </p:cNvPr>
          <p:cNvGrpSpPr/>
          <p:nvPr/>
        </p:nvGrpSpPr>
        <p:grpSpPr>
          <a:xfrm>
            <a:off x="4031958" y="2240868"/>
            <a:ext cx="6732657" cy="837384"/>
            <a:chOff x="4043863" y="2240868"/>
            <a:chExt cx="6732657" cy="8373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5086FFA-113B-4F0E-A93B-329CD8FE1224}"/>
                </a:ext>
              </a:extLst>
            </p:cNvPr>
            <p:cNvGrpSpPr/>
            <p:nvPr/>
          </p:nvGrpSpPr>
          <p:grpSpPr>
            <a:xfrm>
              <a:off x="4043863" y="2708920"/>
              <a:ext cx="6732657" cy="369332"/>
              <a:chOff x="4043863" y="2708920"/>
              <a:chExt cx="6732657" cy="369332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FF01699-B282-4423-AAF4-07DEC4FFE5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48128" y="-459432"/>
                <a:ext cx="360040" cy="669674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F00F2B-013E-4E4D-AC40-C9D5F58EEAFC}"/>
                  </a:ext>
                </a:extLst>
              </p:cNvPr>
              <p:cNvSpPr txBox="1"/>
              <p:nvPr/>
            </p:nvSpPr>
            <p:spPr>
              <a:xfrm>
                <a:off x="4043863" y="2708920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25 ש"ח שווה ערך -&gt; 100 ש"ח שווה ערך</a:t>
                </a:r>
                <a:endParaRPr lang="en-IL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20334-2630-4750-88CB-5D3BE79BF72A}"/>
                </a:ext>
              </a:extLst>
            </p:cNvPr>
            <p:cNvCxnSpPr/>
            <p:nvPr/>
          </p:nvCxnSpPr>
          <p:spPr>
            <a:xfrm flipV="1">
              <a:off x="4079776" y="2240868"/>
              <a:ext cx="0" cy="837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A9788B-CF34-46BC-A64E-72A4A33C7847}"/>
              </a:ext>
            </a:extLst>
          </p:cNvPr>
          <p:cNvGrpSpPr/>
          <p:nvPr/>
        </p:nvGrpSpPr>
        <p:grpSpPr>
          <a:xfrm>
            <a:off x="5294388" y="2240868"/>
            <a:ext cx="5472608" cy="1341440"/>
            <a:chOff x="5303912" y="2240868"/>
            <a:chExt cx="5472608" cy="13414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AAF53-9B3A-42BC-865B-0C7098DB8BDC}"/>
                </a:ext>
              </a:extLst>
            </p:cNvPr>
            <p:cNvGrpSpPr/>
            <p:nvPr/>
          </p:nvGrpSpPr>
          <p:grpSpPr>
            <a:xfrm>
              <a:off x="5303912" y="2708921"/>
              <a:ext cx="5472608" cy="873387"/>
              <a:chOff x="5303912" y="2708921"/>
              <a:chExt cx="5472608" cy="873387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57737F52-D6B3-4842-A248-4E3B391A0F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303912" y="2708921"/>
                <a:ext cx="5472608" cy="864095"/>
              </a:xfrm>
              <a:prstGeom prst="bentConnector3">
                <a:avLst>
                  <a:gd name="adj1" fmla="val 2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760F9-149C-4D80-B8DC-4E1982EBF2B2}"/>
                  </a:ext>
                </a:extLst>
              </p:cNvPr>
              <p:cNvSpPr txBox="1"/>
              <p:nvPr/>
            </p:nvSpPr>
            <p:spPr>
              <a:xfrm>
                <a:off x="5385444" y="3212976"/>
                <a:ext cx="194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זיכוי בכרטיס אשראי</a:t>
                </a:r>
                <a:endParaRPr lang="en-IL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A5FAC6-65EF-4A1C-AF92-7A2C1482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426" y="2240868"/>
              <a:ext cx="0" cy="13414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5C830-66AB-44A2-ACE1-A11C4DE002BA}"/>
              </a:ext>
            </a:extLst>
          </p:cNvPr>
          <p:cNvGrpSpPr/>
          <p:nvPr/>
        </p:nvGrpSpPr>
        <p:grpSpPr>
          <a:xfrm>
            <a:off x="8679337" y="5256909"/>
            <a:ext cx="2090041" cy="1124419"/>
            <a:chOff x="8686480" y="5099754"/>
            <a:chExt cx="2090041" cy="1124419"/>
          </a:xfrm>
        </p:grpSpPr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659DAD5-F70E-40C1-A83D-A4328BBE53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45875" y="5593527"/>
              <a:ext cx="1124419" cy="136873"/>
            </a:xfrm>
            <a:prstGeom prst="bentConnector3">
              <a:avLst>
                <a:gd name="adj1" fmla="val 999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FEFC4E-2A55-4604-A9D4-4CA325262C7A}"/>
                </a:ext>
              </a:extLst>
            </p:cNvPr>
            <p:cNvSpPr txBox="1"/>
            <p:nvPr/>
          </p:nvSpPr>
          <p:spPr>
            <a:xfrm>
              <a:off x="8686480" y="5854841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החזר ברכישה הבאה</a:t>
              </a:r>
              <a:endParaRPr lang="en-IL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7B2E7F-FEE1-432C-AB75-48807035A2E6}"/>
              </a:ext>
            </a:extLst>
          </p:cNvPr>
          <p:cNvSpPr/>
          <p:nvPr/>
        </p:nvSpPr>
        <p:spPr>
          <a:xfrm>
            <a:off x="251441" y="4856586"/>
            <a:ext cx="7644759" cy="1236710"/>
          </a:xfrm>
          <a:prstGeom prst="roundRect">
            <a:avLst>
              <a:gd name="adj" fmla="val 91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"כסף הכי חשוב", אבל גם איך מקבלים אותו.</a:t>
            </a:r>
          </a:p>
          <a:p>
            <a:r>
              <a:rPr lang="he-IL" dirty="0"/>
              <a:t>זיכוי בכרטיס אשראי בערך של 25 ש"ח "עדיף" על 75 ש"ח שניתנים כמוצר משלים.</a:t>
            </a:r>
          </a:p>
          <a:p>
            <a:r>
              <a:rPr lang="he-IL" dirty="0"/>
              <a:t>למרבה ההפתעה, קבלת הפיצוי "בדחיפה" פחות משמעותי מהיבטים אחרים.</a:t>
            </a:r>
          </a:p>
          <a:p>
            <a:r>
              <a:rPr lang="he-IL" dirty="0"/>
              <a:t>סקר יכול להיות עזר להחלטה על המנגנון שבו יבוצע הפיצוי.</a:t>
            </a:r>
          </a:p>
        </p:txBody>
      </p:sp>
    </p:spTree>
    <p:extLst>
      <p:ext uri="{BB962C8B-B14F-4D97-AF65-F5344CB8AC3E}">
        <p14:creationId xmlns:p14="http://schemas.microsoft.com/office/powerpoint/2010/main" val="16557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</a:p>
          <a:p>
            <a:pPr lvl="1"/>
            <a:r>
              <a:rPr lang="he-IL" sz="1600" dirty="0"/>
              <a:t>סכום האחוזים מעל 100%, ניתן היה לבחור עד 5 משרדים</a:t>
            </a:r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18</a:t>
            </a:fld>
            <a:endParaRPr lang="he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67F4BB-0A45-4FA3-89BC-D2B83F68D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505342"/>
            <a:ext cx="11518415" cy="4319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C2FF8-54B8-41C4-9A3C-B27C00E05392}"/>
              </a:ext>
            </a:extLst>
          </p:cNvPr>
          <p:cNvSpPr/>
          <p:nvPr/>
        </p:nvSpPr>
        <p:spPr>
          <a:xfrm>
            <a:off x="335459" y="4600230"/>
            <a:ext cx="4464496" cy="1421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המתנגדים: צילה צפת, הדס עובדיה</a:t>
            </a:r>
          </a:p>
          <a:p>
            <a:r>
              <a:rPr lang="he-IL" dirty="0"/>
              <a:t>האוהדים: שושנה אלמגור, תמר בזק רפפורט, </a:t>
            </a:r>
          </a:p>
          <a:p>
            <a:r>
              <a:rPr lang="he-IL" dirty="0"/>
              <a:t>מיכל אגמון גונן</a:t>
            </a:r>
          </a:p>
          <a:p>
            <a:r>
              <a:rPr lang="he-IL" dirty="0"/>
              <a:t>דעות חלוקות: אסתר שטמר, מנחם רניאל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F5A83-E156-4BE5-A01D-6105F4BD3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768988"/>
            <a:ext cx="11518415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0CC9-7F92-4551-A3B8-9431C05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בית משפט מחוזי הכי אוהד תובענות?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4AB96-604E-4251-8165-A6B141FE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04A-D927-4B5C-ABFD-AC622937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20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FA2-76A1-4BF6-98AF-DD70B3F2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21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100A9E-D1F9-419D-A4AB-E2B1E800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B444F-7893-4FB7-94BE-BCFD0346C0FD}"/>
              </a:ext>
            </a:extLst>
          </p:cNvPr>
          <p:cNvSpPr txBox="1"/>
          <p:nvPr/>
        </p:nvSpPr>
        <p:spPr>
          <a:xfrm>
            <a:off x="4799856" y="5517232"/>
            <a:ext cx="6695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סכום האחוזים מעל 100% משום שניתן היה לבחור ביותר מתשובה אחת.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12260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22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10152C-5BF3-4F0C-8898-DEC4EDE7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387190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עמדות עו"ד בנוגע לתביעות ייצוגיות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23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83CE3-36A0-492F-A0A3-B7B49FC1E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2915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</a:t>
            </a:r>
            <a:br>
              <a:rPr lang="he-IL" dirty="0"/>
            </a:br>
            <a:r>
              <a:rPr lang="he-IL" sz="3600" dirty="0"/>
              <a:t>השוואה בין תובעים למייצגי נתבעות</a:t>
            </a:r>
            <a:endParaRPr lang="en-IL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24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6B038-1BA0-4343-9770-74BF331CBB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37519"/>
            <a:ext cx="10799086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ABD-C7B6-4793-8E64-600E53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– פילוח לפי תפקיד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6FC0-35A8-4AA3-8990-F300900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25</a:t>
            </a:fld>
            <a:endParaRPr lang="he-IL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D2E7DA-9A9C-4D47-A49B-2A902E176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48199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89C1-6257-41BF-8FE8-6DDBB8B3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D23C16-B93B-44E0-BBCE-0555E3755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522898"/>
              </p:ext>
            </p:extLst>
          </p:nvPr>
        </p:nvGraphicFramePr>
        <p:xfrm>
          <a:off x="609600" y="1600200"/>
          <a:ext cx="10972800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60C-F3EA-4600-8A71-E9E0EA01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80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A233B0-93A5-40E3-A23A-76D9403BD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להורדת הנתונים:</a:t>
            </a:r>
            <a:br>
              <a:rPr lang="he-IL" dirty="0"/>
            </a:br>
            <a:r>
              <a:rPr lang="en-US" dirty="0">
                <a:hlinkClick r:id="rId2"/>
              </a:rPr>
              <a:t>http://bit.ly/class-action-IL</a:t>
            </a:r>
            <a:endParaRPr lang="en-IL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30F0D9E-A9A9-4A4F-80A8-55B814554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או "מכון שריד" בגוגל -&gt; ובתפריט הבלוג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415C-6C72-4149-90B9-8DD71070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27</a:t>
            </a:fld>
            <a:endParaRPr lang="he-I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C6E376-705A-4916-B608-01CAF5E265F5}"/>
              </a:ext>
            </a:extLst>
          </p:cNvPr>
          <p:cNvGrpSpPr/>
          <p:nvPr/>
        </p:nvGrpSpPr>
        <p:grpSpPr>
          <a:xfrm>
            <a:off x="3791744" y="5233458"/>
            <a:ext cx="3600400" cy="931846"/>
            <a:chOff x="3791744" y="5373216"/>
            <a:chExt cx="3600400" cy="9318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12B3F2-F7B8-4E0B-8126-6DDE1B8B84DB}"/>
                </a:ext>
              </a:extLst>
            </p:cNvPr>
            <p:cNvSpPr txBox="1"/>
            <p:nvPr/>
          </p:nvSpPr>
          <p:spPr>
            <a:xfrm>
              <a:off x="3791744" y="5373216"/>
              <a:ext cx="36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>
                  <a:hlinkClick r:id="rId3"/>
                </a:rPr>
                <a:t>adi@sarid-ins.co.il</a:t>
              </a:r>
              <a:endParaRPr lang="en-US" dirty="0"/>
            </a:p>
            <a:p>
              <a:pPr algn="l" rtl="0"/>
              <a:endParaRPr lang="en-US" dirty="0"/>
            </a:p>
            <a:p>
              <a:pPr algn="l" rtl="0"/>
              <a:r>
                <a:rPr lang="en-US" dirty="0"/>
                <a:t>@</a:t>
              </a:r>
              <a:r>
                <a:rPr lang="en-US" dirty="0" err="1"/>
                <a:t>SaridResearch</a:t>
              </a:r>
              <a:endParaRPr lang="en-IL" dirty="0"/>
            </a:p>
          </p:txBody>
        </p:sp>
        <p:pic>
          <p:nvPicPr>
            <p:cNvPr id="1028" name="Picture 4" descr="Twitter Logo">
              <a:extLst>
                <a:ext uri="{FF2B5EF4-FFF2-40B4-BE49-F238E27FC236}">
                  <a16:creationId xmlns:a16="http://schemas.microsoft.com/office/drawing/2014/main" id="{65ED48E3-2E51-42B1-AA03-77347CE4F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213" y="5885870"/>
              <a:ext cx="745893" cy="419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42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 </a:t>
            </a:r>
            <a:r>
              <a:rPr lang="he-IL" dirty="0">
                <a:highlight>
                  <a:srgbClr val="FFFF00"/>
                </a:highlight>
              </a:rPr>
              <a:t>נציג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>
                <a:highlight>
                  <a:srgbClr val="FFFF00"/>
                </a:highlight>
              </a:rPr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העדפות בנושא התגמול</a:t>
            </a:r>
          </a:p>
          <a:p>
            <a:r>
              <a:rPr lang="he-IL" dirty="0">
                <a:highlight>
                  <a:srgbClr val="FFFF00"/>
                </a:highlight>
              </a:rPr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dirty="0">
                <a:highlight>
                  <a:srgbClr val="FFFF00"/>
                </a:highlight>
              </a:rPr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 rot="20062695">
            <a:off x="3765590" y="2982901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0A579-2CA9-4D7C-A36B-00CAA1464402}"/>
              </a:ext>
            </a:extLst>
          </p:cNvPr>
          <p:cNvSpPr/>
          <p:nvPr/>
        </p:nvSpPr>
        <p:spPr>
          <a:xfrm>
            <a:off x="2351584" y="6109978"/>
            <a:ext cx="3888432" cy="6313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בשאלון ציבור כללי מרווח טעות כ-4.4%</a:t>
            </a:r>
          </a:p>
          <a:p>
            <a:pPr algn="ctr"/>
            <a:r>
              <a:rPr lang="he-IL" dirty="0"/>
              <a:t>בשאלון עו"ד מרווח טעות כ-7%</a:t>
            </a:r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5739-11A2-4DEA-A2DA-B7F76CA95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2687637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01" y="1916833"/>
            <a:ext cx="7728398" cy="386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37012"/>
            <a:ext cx="2866705" cy="1433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10319305" y="1505615"/>
            <a:ext cx="787641" cy="12961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43D7A-58B6-44FE-B3A3-8EC63A4E1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7" y="2420888"/>
            <a:ext cx="8099528" cy="32403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9056913" y="2460297"/>
            <a:ext cx="1170704" cy="1990839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8F522-B02D-4706-B568-6418E9EA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4" y="1961047"/>
            <a:ext cx="8997714" cy="3599695"/>
          </a:xfrm>
        </p:spPr>
      </p:pic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מייצגי תובעים לבין מייצגי נתבעים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F2E50-D486-4745-962B-A7DBC570D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26" y="2379616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22680"/>
            <a:ext cx="8037254" cy="4018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2629</TotalTime>
  <Words>939</Words>
  <Application>Microsoft Office PowerPoint</Application>
  <PresentationFormat>Widescreen</PresentationFormat>
  <Paragraphs>187</Paragraphs>
  <Slides>27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תקנות אגרת הגשה</vt:lpstr>
      <vt:lpstr>ועכשיו שאלה... איזה פיצוי עדיף (לציבור הרחב)?</vt:lpstr>
      <vt:lpstr>ועכשיו שאלה... איזה פיצוי מעדיף (לציבור הרחב)?</vt:lpstr>
      <vt:lpstr>איזה פיצוי מעדיף הציבור הרחב?</vt:lpstr>
      <vt:lpstr>משרדי תובעים ייצוגיים המובילים באיכות התובענות</vt:lpstr>
      <vt:lpstr>משרדי תובעים ייצוגיים המובילים באיכות התובענות</vt:lpstr>
      <vt:lpstr>משרדים מובילים באיכות ייצוג חברות נתבעות</vt:lpstr>
      <vt:lpstr>משרדים מובילים באיכות ייצוג חברות נתבעות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איזה בית משפט מחוזי הכי אוהד תובענות?</vt:lpstr>
      <vt:lpstr>תחומי התביעות שבהם שכר הטרחה הכי משתלם</vt:lpstr>
      <vt:lpstr>תחומי התביעות שבהם שכר הטרחה הכי משתלם</vt:lpstr>
      <vt:lpstr>עמדות עו"ד בנוגע לתביעות ייצוגיות</vt:lpstr>
      <vt:lpstr>עמדות עו"ד בנוגע לתביעות ייצוגיות  השוואה בין תובעים למייצגי נתבעות</vt:lpstr>
      <vt:lpstr>עמדות עו"ד בנוגע לתביעות ייצוגיות – פילוח לפי תפקיד</vt:lpstr>
      <vt:lpstr>סיכום</vt:lpstr>
      <vt:lpstr>להורדת הנתונים: http://bit.ly/class-action-IL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167</cp:revision>
  <dcterms:created xsi:type="dcterms:W3CDTF">2019-01-30T08:43:13Z</dcterms:created>
  <dcterms:modified xsi:type="dcterms:W3CDTF">2019-02-02T19:46:14Z</dcterms:modified>
</cp:coreProperties>
</file>