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6" r:id="rId9"/>
    <p:sldId id="264" r:id="rId10"/>
    <p:sldId id="261" r:id="rId11"/>
    <p:sldId id="280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9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Adi" initials="AA" lastIdx="2" clrIdx="0">
    <p:extLst>
      <p:ext uri="{19B8F6BF-5375-455C-9EA6-DF929625EA0E}">
        <p15:presenceInfo xmlns:p15="http://schemas.microsoft.com/office/powerpoint/2012/main" userId="Adi A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31T15:19:24.860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F8E3D-5E22-4059-9A35-78124FC50279}" type="datetimeFigureOut">
              <a:rPr lang="en-IL" smtClean="0"/>
              <a:t>31/01/2019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600A2-B4C4-41D0-9C54-7D4EABA9D7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74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359-3BC2-4986-8A2B-31103FDDAE1C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755" y="6466470"/>
            <a:ext cx="386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157193"/>
            <a:ext cx="2944374" cy="1243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9" y="3164050"/>
            <a:ext cx="4816583" cy="33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AD4F-A081-4FDA-92F2-AA51A957AE39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3339" y="4293096"/>
            <a:ext cx="7968885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AE3C-A9EF-4863-8620-284FD195C69B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EC17-C85B-464F-8188-434EB50AC50E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EFB3-9777-4A1D-AF5C-BE325C0489A5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6826-0F8D-44BE-84F0-748C5D8D10C4}" type="datetime8">
              <a:rPr lang="he-IL" smtClean="0"/>
              <a:t>31 ינואר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‹#›</a:t>
            </a:fld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6255995"/>
            <a:ext cx="1442743" cy="60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0506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60" y="17840"/>
            <a:ext cx="1451729" cy="24280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FB19-2E14-401A-9632-489004493145}" type="datetime8">
              <a:rPr lang="he-IL" smtClean="0"/>
              <a:t>31 ינואר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91744" y="645333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57" y="646589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FE54-953E-4268-8452-225DF8E36AC9}" type="slidenum">
              <a:rPr lang="he-IL" smtClean="0"/>
              <a:pPr/>
              <a:t>‹#›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r="12470" b="8425"/>
          <a:stretch/>
        </p:blipFill>
        <p:spPr>
          <a:xfrm>
            <a:off x="8904312" y="6419840"/>
            <a:ext cx="3240360" cy="3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nowit.org.il/" TargetMode="External"/><Relationship Id="rId2" Type="http://schemas.openxmlformats.org/officeDocument/2006/relationships/hyperlink" Target="https://www.sarid-ins.co.il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39" y="1484785"/>
            <a:ext cx="10363200" cy="1944215"/>
          </a:xfrm>
        </p:spPr>
        <p:txBody>
          <a:bodyPr>
            <a:normAutofit fontScale="90000"/>
          </a:bodyPr>
          <a:lstStyle/>
          <a:p>
            <a:r>
              <a:rPr lang="he-IL" dirty="0"/>
              <a:t>תובענות ייצוגיות – סקרי עמדות בקרב עורכי דין והציבור הכללי</a:t>
            </a:r>
            <a:br>
              <a:rPr lang="he-IL" dirty="0"/>
            </a:br>
            <a:r>
              <a:rPr lang="he-IL" dirty="0"/>
              <a:t>הכנס השנתי התשיעי לתובענות ייצוגיות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פברואר 2019</a:t>
            </a:r>
          </a:p>
        </p:txBody>
      </p:sp>
    </p:spTree>
    <p:extLst>
      <p:ext uri="{BB962C8B-B14F-4D97-AF65-F5344CB8AC3E}">
        <p14:creationId xmlns:p14="http://schemas.microsoft.com/office/powerpoint/2010/main" val="74602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מעדיף (התובע)?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10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/>
              <a:t>"חבילת הבסיס": פיצוי 25 ש"ח, שצריך לבקש (לא ב"דחיפה"), שינתן כהטבה של מוצר משלים למוצר הנרכש</a:t>
            </a:r>
          </a:p>
          <a:p>
            <a:r>
              <a:rPr lang="he-IL" sz="2000" dirty="0"/>
              <a:t>פי כמה ההעדפה אטרקטיבית יותר בשינוי של הפרמטרים?</a:t>
            </a:r>
            <a:endParaRPr lang="en-IL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76DA38-8EE6-4074-A417-1C88FC90FD84}"/>
              </a:ext>
            </a:extLst>
          </p:cNvPr>
          <p:cNvGrpSpPr/>
          <p:nvPr/>
        </p:nvGrpSpPr>
        <p:grpSpPr>
          <a:xfrm>
            <a:off x="4655840" y="2467841"/>
            <a:ext cx="7199391" cy="3599695"/>
            <a:chOff x="4655840" y="2467841"/>
            <a:chExt cx="7199391" cy="35996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B82269-7B53-48AB-A0C9-3B4E7BA277FF}"/>
                </a:ext>
              </a:extLst>
            </p:cNvPr>
            <p:cNvGrpSpPr/>
            <p:nvPr/>
          </p:nvGrpSpPr>
          <p:grpSpPr>
            <a:xfrm>
              <a:off x="4655840" y="2822873"/>
              <a:ext cx="2455041" cy="2775629"/>
              <a:chOff x="5477478" y="2977207"/>
              <a:chExt cx="2455041" cy="27756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93EA7-73EF-46E1-BB1C-4B2365E867DA}"/>
                  </a:ext>
                </a:extLst>
              </p:cNvPr>
              <p:cNvSpPr txBox="1"/>
              <p:nvPr/>
            </p:nvSpPr>
            <p:spPr>
              <a:xfrm>
                <a:off x="6806890" y="5445059"/>
                <a:ext cx="11256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כרטיס אשראי</a:t>
                </a:r>
                <a:endParaRPr lang="en-IL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4B7FA2-963C-4E31-8D6A-206602DDA850}"/>
                  </a:ext>
                </a:extLst>
              </p:cNvPr>
              <p:cNvSpPr txBox="1"/>
              <p:nvPr/>
            </p:nvSpPr>
            <p:spPr>
              <a:xfrm>
                <a:off x="7510886" y="507918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צ'ק</a:t>
                </a:r>
                <a:endParaRPr lang="en-IL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9A459-A192-494A-A406-9A7D5E688CF3}"/>
                  </a:ext>
                </a:extLst>
              </p:cNvPr>
              <p:cNvSpPr txBox="1"/>
              <p:nvPr/>
            </p:nvSpPr>
            <p:spPr>
              <a:xfrm>
                <a:off x="7393934" y="4720174"/>
                <a:ext cx="5164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קופון</a:t>
                </a:r>
                <a:endParaRPr lang="en-IL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F37AF1-8A2D-441D-AFAF-90270F405EDF}"/>
                  </a:ext>
                </a:extLst>
              </p:cNvPr>
              <p:cNvSpPr txBox="1"/>
              <p:nvPr/>
            </p:nvSpPr>
            <p:spPr>
              <a:xfrm>
                <a:off x="6306381" y="4372638"/>
                <a:ext cx="1622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החזר ברכישה הבאה</a:t>
                </a:r>
                <a:endParaRPr lang="en-IL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965E88-F83F-4F23-AE91-08F228B45AC3}"/>
                  </a:ext>
                </a:extLst>
              </p:cNvPr>
              <p:cNvSpPr txBox="1"/>
              <p:nvPr/>
            </p:nvSpPr>
            <p:spPr>
              <a:xfrm>
                <a:off x="5477478" y="4016713"/>
                <a:ext cx="24432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100 ש"ח (שווה ערך)</a:t>
                </a:r>
                <a:endParaRPr lang="en-IL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227BFF-FC02-46AA-8598-8981834DF613}"/>
                  </a:ext>
                </a:extLst>
              </p:cNvPr>
              <p:cNvSpPr txBox="1"/>
              <p:nvPr/>
            </p:nvSpPr>
            <p:spPr>
              <a:xfrm>
                <a:off x="5540356" y="3677566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75 ש"ח (שווה ערך)</a:t>
                </a:r>
                <a:endParaRPr lang="en-IL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26AA5-D82F-4E12-BE2F-F9C2C848F71D}"/>
                  </a:ext>
                </a:extLst>
              </p:cNvPr>
              <p:cNvSpPr txBox="1"/>
              <p:nvPr/>
            </p:nvSpPr>
            <p:spPr>
              <a:xfrm>
                <a:off x="5562864" y="3288290"/>
                <a:ext cx="23439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גובה החזר 50 ש"ח (שווה ערך)</a:t>
                </a:r>
                <a:endParaRPr lang="en-IL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61219-11C4-42ED-9CCB-8C68035827A2}"/>
                  </a:ext>
                </a:extLst>
              </p:cNvPr>
              <p:cNvSpPr txBox="1"/>
              <p:nvPr/>
            </p:nvSpPr>
            <p:spPr>
              <a:xfrm>
                <a:off x="6142674" y="2977207"/>
                <a:ext cx="1781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sz="1400" dirty="0"/>
                  <a:t>קבלת הפיצוי ב"דחיפה"</a:t>
                </a:r>
                <a:endParaRPr lang="en-IL" sz="1400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B70C29-FD22-423F-B9AD-EA8671796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06"/>
            <a:stretch/>
          </p:blipFill>
          <p:spPr>
            <a:xfrm>
              <a:off x="7104112" y="2467841"/>
              <a:ext cx="4751119" cy="359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09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8DB2-E678-4D90-9CC3-A694444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איזה פיצוי מעדיף התובע?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7CCF-13D8-48F0-81C5-9CC0E66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11</a:t>
            </a:fld>
            <a:endParaRPr lang="he-I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7DC0E8-0FA1-46C1-B7F3-6F26D069F8B7}"/>
              </a:ext>
            </a:extLst>
          </p:cNvPr>
          <p:cNvSpPr/>
          <p:nvPr/>
        </p:nvSpPr>
        <p:spPr>
          <a:xfrm>
            <a:off x="9552384" y="1772816"/>
            <a:ext cx="2448272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25 ש"ח</a:t>
            </a:r>
          </a:p>
          <a:p>
            <a:pPr algn="ctr"/>
            <a:r>
              <a:rPr lang="he-IL" sz="1600" dirty="0"/>
              <a:t>צריך לבקש (לא "בדחיפה")</a:t>
            </a:r>
          </a:p>
          <a:p>
            <a:pPr algn="ctr"/>
            <a:r>
              <a:rPr lang="he-IL" sz="1600" dirty="0"/>
              <a:t>ניתן כמוצר משלים</a:t>
            </a:r>
            <a:endParaRPr lang="en-IL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E26540-F5C8-4C49-B557-1EF2A2CB0526}"/>
              </a:ext>
            </a:extLst>
          </p:cNvPr>
          <p:cNvSpPr/>
          <p:nvPr/>
        </p:nvSpPr>
        <p:spPr>
          <a:xfrm>
            <a:off x="294128" y="1772816"/>
            <a:ext cx="2844799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600" dirty="0"/>
              <a:t>שווה ערך 100 ש"ח</a:t>
            </a:r>
          </a:p>
          <a:p>
            <a:pPr algn="ctr"/>
            <a:r>
              <a:rPr lang="he-IL" sz="1600" dirty="0"/>
              <a:t>לא צריך לבקש (ניתן "בדחיפה")</a:t>
            </a:r>
          </a:p>
          <a:p>
            <a:pPr algn="ctr"/>
            <a:r>
              <a:rPr lang="he-IL" sz="1600" dirty="0"/>
              <a:t>מועבר כזיכוי בכרטיס אשראי</a:t>
            </a:r>
            <a:endParaRPr lang="en-IL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F4D373-F669-4002-8281-F721519CF9DB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3138927" y="2240868"/>
            <a:ext cx="6413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F6390D-E4DE-452A-A5BB-A586454CB420}"/>
              </a:ext>
            </a:extLst>
          </p:cNvPr>
          <p:cNvGrpSpPr/>
          <p:nvPr/>
        </p:nvGrpSpPr>
        <p:grpSpPr>
          <a:xfrm>
            <a:off x="5735960" y="3178517"/>
            <a:ext cx="5040560" cy="873388"/>
            <a:chOff x="5735960" y="3212976"/>
            <a:chExt cx="5040560" cy="873388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844FE63-FDA0-4C8B-B99A-8CB061BEA0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35960" y="3212976"/>
              <a:ext cx="5040560" cy="873388"/>
            </a:xfrm>
            <a:prstGeom prst="bentConnector3">
              <a:avLst>
                <a:gd name="adj1" fmla="val 2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91CDF4-17BA-4E2C-BE63-200A8DF39E83}"/>
                </a:ext>
              </a:extLst>
            </p:cNvPr>
            <p:cNvSpPr txBox="1"/>
            <p:nvPr/>
          </p:nvSpPr>
          <p:spPr>
            <a:xfrm>
              <a:off x="5879976" y="3717032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75 ש"ח</a:t>
              </a:r>
              <a:endParaRPr lang="en-IL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81F209-72B0-41AB-9AC0-D9C90395FC39}"/>
              </a:ext>
            </a:extLst>
          </p:cNvPr>
          <p:cNvGrpSpPr/>
          <p:nvPr/>
        </p:nvGrpSpPr>
        <p:grpSpPr>
          <a:xfrm>
            <a:off x="7161834" y="3556238"/>
            <a:ext cx="3600400" cy="922625"/>
            <a:chOff x="7176120" y="3658503"/>
            <a:chExt cx="3600400" cy="922625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4D85FF0-7B60-4C1A-98AB-5431DB8831C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176120" y="3658503"/>
              <a:ext cx="3600400" cy="922625"/>
            </a:xfrm>
            <a:prstGeom prst="bentConnector3">
              <a:avLst>
                <a:gd name="adj1" fmla="val -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849CF1-633B-4515-BACC-E04CED950B23}"/>
                </a:ext>
              </a:extLst>
            </p:cNvPr>
            <p:cNvSpPr txBox="1"/>
            <p:nvPr/>
          </p:nvSpPr>
          <p:spPr>
            <a:xfrm>
              <a:off x="7214984" y="421179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צ'ק</a:t>
              </a:r>
              <a:endParaRPr lang="en-IL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0B4CCE-D450-4E49-8608-EB53A512BC08}"/>
              </a:ext>
            </a:extLst>
          </p:cNvPr>
          <p:cNvGrpSpPr/>
          <p:nvPr/>
        </p:nvGrpSpPr>
        <p:grpSpPr>
          <a:xfrm>
            <a:off x="8465121" y="4013453"/>
            <a:ext cx="2304256" cy="918439"/>
            <a:chOff x="8472264" y="4149080"/>
            <a:chExt cx="2304256" cy="918439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C6C1D96-E9D9-4F95-BEBC-A050D5F69C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72264" y="4149080"/>
              <a:ext cx="2304256" cy="918438"/>
            </a:xfrm>
            <a:prstGeom prst="bentConnector3">
              <a:avLst>
                <a:gd name="adj1" fmla="val 1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23E6E9-8FF6-4D40-873F-DB68AC241CA7}"/>
                </a:ext>
              </a:extLst>
            </p:cNvPr>
            <p:cNvSpPr txBox="1"/>
            <p:nvPr/>
          </p:nvSpPr>
          <p:spPr>
            <a:xfrm>
              <a:off x="8472264" y="4698187"/>
              <a:ext cx="61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קופון</a:t>
              </a:r>
              <a:endParaRPr lang="en-IL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9611F-D27E-485F-B405-ADD47A2424B1}"/>
              </a:ext>
            </a:extLst>
          </p:cNvPr>
          <p:cNvGrpSpPr/>
          <p:nvPr/>
        </p:nvGrpSpPr>
        <p:grpSpPr>
          <a:xfrm>
            <a:off x="8785960" y="4479057"/>
            <a:ext cx="1981036" cy="918439"/>
            <a:chOff x="8795484" y="4670800"/>
            <a:chExt cx="1981036" cy="918439"/>
          </a:xfrm>
        </p:grpSpPr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19733553-6080-4703-A865-5E426D1ABD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83330" y="4670800"/>
              <a:ext cx="1693190" cy="918439"/>
            </a:xfrm>
            <a:prstGeom prst="bentConnector3">
              <a:avLst>
                <a:gd name="adj1" fmla="val -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36E5A-DEF3-41E3-BB7A-79B6880970C9}"/>
                </a:ext>
              </a:extLst>
            </p:cNvPr>
            <p:cNvSpPr txBox="1"/>
            <p:nvPr/>
          </p:nvSpPr>
          <p:spPr>
            <a:xfrm>
              <a:off x="8795484" y="5211519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25 ש"ח -&gt; 50 ש"ח</a:t>
              </a:r>
              <a:endParaRPr lang="en-IL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07DDE1-BBEE-4CAF-B9B5-3DFD6ABE4072}"/>
              </a:ext>
            </a:extLst>
          </p:cNvPr>
          <p:cNvGrpSpPr/>
          <p:nvPr/>
        </p:nvGrpSpPr>
        <p:grpSpPr>
          <a:xfrm>
            <a:off x="8639261" y="4797152"/>
            <a:ext cx="2130116" cy="1094446"/>
            <a:chOff x="8646404" y="5099754"/>
            <a:chExt cx="2130116" cy="1094446"/>
          </a:xfrm>
        </p:grpSpPr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26884C5-E36A-47E9-84D0-A874E0A5EB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05261" y="5322941"/>
              <a:ext cx="1094446" cy="648072"/>
            </a:xfrm>
            <a:prstGeom prst="bentConnector3">
              <a:avLst>
                <a:gd name="adj1" fmla="val 9982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F94F68-7B7B-43F5-9E47-6FA9DF6A7D06}"/>
                </a:ext>
              </a:extLst>
            </p:cNvPr>
            <p:cNvSpPr txBox="1"/>
            <p:nvPr/>
          </p:nvSpPr>
          <p:spPr>
            <a:xfrm>
              <a:off x="8646404" y="5795972"/>
              <a:ext cx="2074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קבלת הפיצוי בדחיפה</a:t>
              </a:r>
              <a:endParaRPr lang="en-IL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67333D-D5AC-4769-8681-460A089E3F66}"/>
              </a:ext>
            </a:extLst>
          </p:cNvPr>
          <p:cNvGrpSpPr/>
          <p:nvPr/>
        </p:nvGrpSpPr>
        <p:grpSpPr>
          <a:xfrm>
            <a:off x="4031958" y="2240868"/>
            <a:ext cx="6732657" cy="837384"/>
            <a:chOff x="4043863" y="2240868"/>
            <a:chExt cx="6732657" cy="8373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5086FFA-113B-4F0E-A93B-329CD8FE1224}"/>
                </a:ext>
              </a:extLst>
            </p:cNvPr>
            <p:cNvGrpSpPr/>
            <p:nvPr/>
          </p:nvGrpSpPr>
          <p:grpSpPr>
            <a:xfrm>
              <a:off x="4043863" y="2708920"/>
              <a:ext cx="6732657" cy="369332"/>
              <a:chOff x="4043863" y="2708920"/>
              <a:chExt cx="6732657" cy="369332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1FF01699-B282-4423-AAF4-07DEC4FFE5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48128" y="-459432"/>
                <a:ext cx="360040" cy="669674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F00F2B-013E-4E4D-AC40-C9D5F58EEAFC}"/>
                  </a:ext>
                </a:extLst>
              </p:cNvPr>
              <p:cNvSpPr txBox="1"/>
              <p:nvPr/>
            </p:nvSpPr>
            <p:spPr>
              <a:xfrm>
                <a:off x="4043863" y="2708920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25 ש"ח שווה ערך -&gt; 100 ש"ח שווה ערך</a:t>
                </a:r>
                <a:endParaRPr lang="en-IL" dirty="0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20334-2630-4750-88CB-5D3BE79BF72A}"/>
                </a:ext>
              </a:extLst>
            </p:cNvPr>
            <p:cNvCxnSpPr/>
            <p:nvPr/>
          </p:nvCxnSpPr>
          <p:spPr>
            <a:xfrm flipV="1">
              <a:off x="4079776" y="2240868"/>
              <a:ext cx="0" cy="837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A9788B-CF34-46BC-A64E-72A4A33C7847}"/>
              </a:ext>
            </a:extLst>
          </p:cNvPr>
          <p:cNvGrpSpPr/>
          <p:nvPr/>
        </p:nvGrpSpPr>
        <p:grpSpPr>
          <a:xfrm>
            <a:off x="5294388" y="2240868"/>
            <a:ext cx="5472608" cy="1341440"/>
            <a:chOff x="5303912" y="2240868"/>
            <a:chExt cx="5472608" cy="13414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8AAF53-9B3A-42BC-865B-0C7098DB8BDC}"/>
                </a:ext>
              </a:extLst>
            </p:cNvPr>
            <p:cNvGrpSpPr/>
            <p:nvPr/>
          </p:nvGrpSpPr>
          <p:grpSpPr>
            <a:xfrm>
              <a:off x="5303912" y="2708921"/>
              <a:ext cx="5472608" cy="873387"/>
              <a:chOff x="5303912" y="2708921"/>
              <a:chExt cx="5472608" cy="873387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57737F52-D6B3-4842-A248-4E3B391A0F8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5303912" y="2708921"/>
                <a:ext cx="5472608" cy="864095"/>
              </a:xfrm>
              <a:prstGeom prst="bentConnector3">
                <a:avLst>
                  <a:gd name="adj1" fmla="val 2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E760F9-149C-4D80-B8DC-4E1982EBF2B2}"/>
                  </a:ext>
                </a:extLst>
              </p:cNvPr>
              <p:cNvSpPr txBox="1"/>
              <p:nvPr/>
            </p:nvSpPr>
            <p:spPr>
              <a:xfrm>
                <a:off x="5385444" y="3212976"/>
                <a:ext cx="1949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e-IL" dirty="0"/>
                  <a:t>זיכוי בכרטיס אשראי</a:t>
                </a:r>
                <a:endParaRPr lang="en-IL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A5FAC6-65EF-4A1C-AF92-7A2C14827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6426" y="2240868"/>
              <a:ext cx="0" cy="13414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8C5C830-66AB-44A2-ACE1-A11C4DE002BA}"/>
              </a:ext>
            </a:extLst>
          </p:cNvPr>
          <p:cNvGrpSpPr/>
          <p:nvPr/>
        </p:nvGrpSpPr>
        <p:grpSpPr>
          <a:xfrm>
            <a:off x="8679337" y="5256909"/>
            <a:ext cx="2090041" cy="1124419"/>
            <a:chOff x="8686480" y="5099754"/>
            <a:chExt cx="2090041" cy="1124419"/>
          </a:xfrm>
        </p:grpSpPr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659DAD5-F70E-40C1-A83D-A4328BBE53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45875" y="5593527"/>
              <a:ext cx="1124419" cy="136873"/>
            </a:xfrm>
            <a:prstGeom prst="bentConnector3">
              <a:avLst>
                <a:gd name="adj1" fmla="val 9998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FEFC4E-2A55-4604-A9D4-4CA325262C7A}"/>
                </a:ext>
              </a:extLst>
            </p:cNvPr>
            <p:cNvSpPr txBox="1"/>
            <p:nvPr/>
          </p:nvSpPr>
          <p:spPr>
            <a:xfrm>
              <a:off x="8686480" y="5854841"/>
              <a:ext cx="2034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החזר ברכישה הבאה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6557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12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עשרת משרדים בעלי הדירוג הגבוה ביותר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C694B-0860-4791-AFFE-3D83061A4A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משרדי תובעים ייצוגיים המובילים באיכות התובענות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13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F3DC-395F-491F-8A68-17215E289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9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14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משרדים שקיבלו לפחות 5% מהקולות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E5929-DB9B-490C-B90B-D98545180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8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משרדים מובילים באיכות ייצוג חברות נתבעות</a:t>
            </a: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15</a:t>
            </a:fld>
            <a:endParaRPr lang="he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86FE6F-7191-4193-BC3C-CAFBBC4A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מוצגים כל המשרדים</a:t>
            </a:r>
            <a:endParaRPr lang="en-US" sz="2400" dirty="0"/>
          </a:p>
          <a:p>
            <a:pPr lvl="1"/>
            <a:r>
              <a:rPr lang="he-IL" sz="2000" dirty="0"/>
              <a:t>סכום האחוזים מעל 100%, ניתן היה לבחור עד 5 משרדים</a:t>
            </a:r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45173-FA06-4452-803F-BF853BDACC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2258972"/>
            <a:ext cx="1079908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16</a:t>
            </a:fld>
            <a:endParaRPr lang="he-IL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4E9AEEE-4989-4C94-966C-7D355759A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F94B32-D74C-48A9-BD02-A42A31069B76}"/>
              </a:ext>
            </a:extLst>
          </p:cNvPr>
          <p:cNvSpPr/>
          <p:nvPr/>
        </p:nvSpPr>
        <p:spPr>
          <a:xfrm>
            <a:off x="4223792" y="3068960"/>
            <a:ext cx="4392488" cy="18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להחליף צבעים</a:t>
            </a:r>
          </a:p>
          <a:p>
            <a:pPr algn="ctr"/>
            <a:r>
              <a:rPr lang="he-IL" dirty="0"/>
              <a:t>להוריד רקע אפור + </a:t>
            </a:r>
            <a:r>
              <a:rPr lang="en-US" dirty="0"/>
              <a:t>grid</a:t>
            </a:r>
            <a:endParaRPr lang="he-IL" dirty="0"/>
          </a:p>
          <a:p>
            <a:pPr algn="ctr"/>
            <a:r>
              <a:rPr lang="he-IL" dirty="0"/>
              <a:t>להוריד מקרא למטה</a:t>
            </a:r>
          </a:p>
          <a:p>
            <a:pPr algn="ctr"/>
            <a:r>
              <a:rPr lang="he-IL" dirty="0"/>
              <a:t>להחליף ירוק באדום</a:t>
            </a:r>
          </a:p>
          <a:p>
            <a:pPr algn="ctr"/>
            <a:r>
              <a:rPr lang="he-IL" dirty="0"/>
              <a:t>להגדיל למטה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C2FF8-54B8-41C4-9A3C-B27C00E05392}"/>
              </a:ext>
            </a:extLst>
          </p:cNvPr>
          <p:cNvSpPr/>
          <p:nvPr/>
        </p:nvSpPr>
        <p:spPr>
          <a:xfrm>
            <a:off x="7680176" y="5301208"/>
            <a:ext cx="3902224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להכניס סיכום של המלל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033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600" dirty="0"/>
              <a:t>השופט ה"אוהד/ת ביותר" וה"מתנגד/ת ביותר" לתובענות</a:t>
            </a:r>
            <a:br>
              <a:rPr lang="he-IL" sz="3600" dirty="0"/>
            </a:br>
            <a:r>
              <a:rPr lang="he-IL" sz="3600" dirty="0"/>
              <a:t>פילוח לפי מייצגי תובעים לעומת מייצגי נתבעים</a:t>
            </a:r>
            <a:endParaRPr lang="en-IL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17</a:t>
            </a:fld>
            <a:endParaRPr lang="he-IL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FAA5BF6-4594-4043-BC9E-3C0428F4E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2996"/>
            <a:ext cx="10799086" cy="35996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F70934-B51D-413C-AAE9-98B886DC797A}"/>
              </a:ext>
            </a:extLst>
          </p:cNvPr>
          <p:cNvSpPr/>
          <p:nvPr/>
        </p:nvSpPr>
        <p:spPr>
          <a:xfrm>
            <a:off x="4223792" y="3068960"/>
            <a:ext cx="4392488" cy="18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להחליף צבעים</a:t>
            </a:r>
          </a:p>
          <a:p>
            <a:pPr algn="ctr"/>
            <a:r>
              <a:rPr lang="he-IL" dirty="0"/>
              <a:t>להוריד רקע אפור + </a:t>
            </a:r>
            <a:r>
              <a:rPr lang="en-US" dirty="0"/>
              <a:t>grid</a:t>
            </a:r>
            <a:endParaRPr lang="he-IL" dirty="0"/>
          </a:p>
          <a:p>
            <a:pPr algn="ctr"/>
            <a:r>
              <a:rPr lang="he-IL" dirty="0"/>
              <a:t>להוריד מקרא למטה</a:t>
            </a:r>
          </a:p>
          <a:p>
            <a:pPr algn="ctr"/>
            <a:r>
              <a:rPr lang="he-IL" dirty="0"/>
              <a:t>להחליף ירוק באדום</a:t>
            </a:r>
          </a:p>
        </p:txBody>
      </p:sp>
    </p:spTree>
    <p:extLst>
      <p:ext uri="{BB962C8B-B14F-4D97-AF65-F5344CB8AC3E}">
        <p14:creationId xmlns:p14="http://schemas.microsoft.com/office/powerpoint/2010/main" val="180022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0CC9-7F92-4551-A3B8-9431C058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בית משפט מחוזי הכי אוהד תובענות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C6AE-7432-497C-AF6D-FB2DD5D6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404A-D927-4B5C-ABFD-AC622937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18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EFA2-76A1-4BF6-98AF-DD70B3F2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תחומי התביעות שבהם שכר הטרחה הכי משתלם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A046-C976-4B84-BA30-D490DFD8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19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/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/>
              <a:t>שכר טרחה, העדפות בנושא התגמול</a:t>
            </a:r>
          </a:p>
          <a:p>
            <a:r>
              <a:rPr lang="he-IL" dirty="0"/>
              <a:t>תחומים "משתלמים"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/>
              <a:t>מודעות וידע, חשיפה</a:t>
            </a:r>
          </a:p>
          <a:p>
            <a:r>
              <a:rPr lang="he-IL" dirty="0"/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r>
              <a:rPr lang="he-IL" dirty="0"/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AE5B23-8F72-4FC4-9F62-2161BAA5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C483-BD78-421F-A2FD-3715A004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עמדות עו"ד בנוגע לתביעות ייצוגיות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A046-C976-4B84-BA30-D490DFD8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A6D7-189B-43D7-BF1B-0E80C79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20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2D3D1-E1F1-4966-9587-70344C55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C465D4-C22A-4094-BC37-013458685D43}"/>
              </a:ext>
            </a:extLst>
          </p:cNvPr>
          <p:cNvSpPr/>
          <p:nvPr/>
        </p:nvSpPr>
        <p:spPr>
          <a:xfrm>
            <a:off x="4367808" y="2276872"/>
            <a:ext cx="3528392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להכניס + להוסיף עוד שקף שמפצל בין תובעים למייצגים חברות נתבעות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403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A013BF-0ECE-4D49-82A7-54CD0459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בדקנו </a:t>
            </a:r>
            <a:r>
              <a:rPr lang="he-IL" dirty="0">
                <a:highlight>
                  <a:srgbClr val="FFFF00"/>
                </a:highlight>
              </a:rPr>
              <a:t>נציג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E6766-65AE-404B-9000-3D580CAED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עו"ד </a:t>
            </a:r>
            <a:r>
              <a:rPr lang="he-IL" sz="2200" dirty="0"/>
              <a:t>(עסקו בתובענות ייצוגיות, כ-200 משיבים)</a:t>
            </a:r>
            <a:endParaRPr lang="en-IL" sz="2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F0CF8E-B502-420F-B719-E86CF7C06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highlight>
                  <a:srgbClr val="FFFF00"/>
                </a:highlight>
              </a:rPr>
              <a:t>משרדים מובילים</a:t>
            </a:r>
          </a:p>
          <a:p>
            <a:pPr lvl="1"/>
            <a:r>
              <a:rPr lang="he-IL" dirty="0"/>
              <a:t>באיכות התובענות</a:t>
            </a:r>
          </a:p>
          <a:p>
            <a:pPr lvl="1"/>
            <a:r>
              <a:rPr lang="he-IL" dirty="0"/>
              <a:t>באיכות הייצוג</a:t>
            </a:r>
          </a:p>
          <a:p>
            <a:r>
              <a:rPr lang="he-IL" dirty="0">
                <a:highlight>
                  <a:srgbClr val="FFFF00"/>
                </a:highlight>
              </a:rPr>
              <a:t>שופטים</a:t>
            </a:r>
          </a:p>
          <a:p>
            <a:pPr lvl="1"/>
            <a:r>
              <a:rPr lang="he-IL" dirty="0"/>
              <a:t>אוהדים</a:t>
            </a:r>
          </a:p>
          <a:p>
            <a:pPr lvl="1"/>
            <a:r>
              <a:rPr lang="he-IL" dirty="0"/>
              <a:t>מתנגדים</a:t>
            </a:r>
          </a:p>
          <a:p>
            <a:r>
              <a:rPr lang="he-IL" dirty="0"/>
              <a:t>בתי דין</a:t>
            </a:r>
          </a:p>
          <a:p>
            <a:r>
              <a:rPr lang="he-IL" dirty="0">
                <a:highlight>
                  <a:srgbClr val="FFFF00"/>
                </a:highlight>
              </a:rPr>
              <a:t>שכר טרחה</a:t>
            </a:r>
            <a:r>
              <a:rPr lang="he-IL" dirty="0"/>
              <a:t>, העדפות בנושא התגמול</a:t>
            </a:r>
          </a:p>
          <a:p>
            <a:r>
              <a:rPr lang="he-IL" dirty="0"/>
              <a:t>תחומים "משתלמים"</a:t>
            </a:r>
          </a:p>
          <a:p>
            <a:r>
              <a:rPr lang="he-IL" dirty="0"/>
              <a:t>ועוד...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4DBBCD-15C8-4957-AB41-4944473C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בציבור הכללי (500 משיבים)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47E5E5-81D0-4BD9-97C2-6F77E877BA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איך תופסים / מבינים תובענות</a:t>
            </a:r>
          </a:p>
          <a:p>
            <a:r>
              <a:rPr lang="he-IL" dirty="0">
                <a:highlight>
                  <a:srgbClr val="FFFF00"/>
                </a:highlight>
              </a:rPr>
              <a:t>מודעות וידע, חשיפה</a:t>
            </a:r>
          </a:p>
          <a:p>
            <a:r>
              <a:rPr lang="he-IL" dirty="0">
                <a:highlight>
                  <a:srgbClr val="FFFF00"/>
                </a:highlight>
              </a:rPr>
              <a:t>הגנה על זכויות הציבור</a:t>
            </a:r>
          </a:p>
          <a:p>
            <a:r>
              <a:rPr lang="he-IL" dirty="0"/>
              <a:t>פיצוי שהתקבל (זכירות)</a:t>
            </a:r>
          </a:p>
          <a:p>
            <a:pPr algn="r"/>
            <a:r>
              <a:rPr lang="he-IL" dirty="0">
                <a:highlight>
                  <a:srgbClr val="FFFF00"/>
                </a:highlight>
              </a:rPr>
              <a:t>פיצוי מועדף ואופן קבלה</a:t>
            </a:r>
          </a:p>
          <a:p>
            <a:r>
              <a:rPr lang="he-IL" dirty="0"/>
              <a:t>תחומים בהם היו רוצים להגיש</a:t>
            </a:r>
          </a:p>
          <a:p>
            <a:r>
              <a:rPr lang="he-IL" dirty="0"/>
              <a:t>הצהרת כוונות</a:t>
            </a:r>
          </a:p>
          <a:p>
            <a:pPr lvl="1"/>
            <a:r>
              <a:rPr lang="he-IL" dirty="0"/>
              <a:t>אגרות</a:t>
            </a:r>
          </a:p>
          <a:p>
            <a:r>
              <a:rPr lang="he-IL" dirty="0"/>
              <a:t>ועוד...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045BC-0E86-493C-86DA-FC3E0F73064E}"/>
              </a:ext>
            </a:extLst>
          </p:cNvPr>
          <p:cNvSpPr/>
          <p:nvPr/>
        </p:nvSpPr>
        <p:spPr>
          <a:xfrm>
            <a:off x="3214445" y="3142407"/>
            <a:ext cx="5763110" cy="100811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כל הנתונים יעלו לאתר </a:t>
            </a:r>
            <a:r>
              <a:rPr lang="en-US" dirty="0">
                <a:hlinkClick r:id="rId2"/>
              </a:rPr>
              <a:t>https://www.sarid-ins.co.il</a:t>
            </a:r>
            <a:endParaRPr lang="he-IL" dirty="0"/>
          </a:p>
          <a:p>
            <a:pPr algn="ctr"/>
            <a:r>
              <a:rPr lang="he-IL" dirty="0"/>
              <a:t>ולאתר </a:t>
            </a:r>
            <a:r>
              <a:rPr lang="en-US" dirty="0">
                <a:hlinkClick r:id="rId3"/>
              </a:rPr>
              <a:t>knowit.org.il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B291A-307E-406A-A526-6A0079F44DBE}"/>
              </a:ext>
            </a:extLst>
          </p:cNvPr>
          <p:cNvSpPr txBox="1"/>
          <p:nvPr/>
        </p:nvSpPr>
        <p:spPr>
          <a:xfrm>
            <a:off x="1487488" y="731837"/>
            <a:ext cx="274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000" dirty="0"/>
              <a:t>(ב-14 דקות שנותרו לנו...)</a:t>
            </a:r>
            <a:endParaRPr lang="en-IL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020D5E-5D72-45DB-8C58-1F7CF24F149B}"/>
              </a:ext>
            </a:extLst>
          </p:cNvPr>
          <p:cNvGrpSpPr/>
          <p:nvPr/>
        </p:nvGrpSpPr>
        <p:grpSpPr>
          <a:xfrm>
            <a:off x="6647146" y="6101166"/>
            <a:ext cx="2240738" cy="631390"/>
            <a:chOff x="4655840" y="5541282"/>
            <a:chExt cx="4114428" cy="1159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BBC636-9A60-4B23-AC7A-0F6FA745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2104" y="5541282"/>
              <a:ext cx="1738164" cy="115935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6077E3-2E07-401C-AFB7-C6132CA10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840" y="5702526"/>
              <a:ext cx="2178199" cy="99811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FA8F96-5402-4D7F-8FB3-F5E8030F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429719-B8CA-4555-97A2-47BC777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מודעות וידע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B9F4B6-EBD8-4E6E-AFDD-FA9EE48E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36711"/>
          </a:xfrm>
        </p:spPr>
        <p:txBody>
          <a:bodyPr>
            <a:normAutofit/>
          </a:bodyPr>
          <a:lstStyle/>
          <a:p>
            <a:r>
              <a:rPr lang="he-IL" sz="2800" dirty="0"/>
              <a:t>93% דיווחו ששמעו בעבר את המונח "תובענה ייצוגית (תביעה ייצוגית)", אבל, כמה יודעים מה זה (או חושבים שהם יודעים)?</a:t>
            </a:r>
            <a:endParaRPr lang="en-IL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360CD-C5D1-4A86-AC66-1A17F712BE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8C8CB2-C2BE-4730-AE73-82F8A6445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637617"/>
            <a:ext cx="8997714" cy="3599695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0C3322C-E483-4FA5-BD2D-DAFEBEA7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4</a:t>
            </a:fld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E3701E-F716-4F62-B52B-D938981AB876}"/>
              </a:ext>
            </a:extLst>
          </p:cNvPr>
          <p:cNvSpPr txBox="1"/>
          <p:nvPr/>
        </p:nvSpPr>
        <p:spPr>
          <a:xfrm>
            <a:off x="2639616" y="6392361"/>
            <a:ext cx="489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</a:t>
            </a:r>
            <a:r>
              <a:rPr lang="he-IL" sz="1200" dirty="0"/>
              <a:t>אחר כולל: שילוב של התשובות; ייצוג כמה תובעים; תביעה של אדם בשם ציבור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8814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he-IL" sz="2800" dirty="0"/>
              <a:t>האם ב-5 השנים האחרונות קיבלת הטבה כלשהי או פיצוי בגין תובענה ייצוגית?</a:t>
            </a:r>
            <a:endParaRPr lang="en-IL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69A99-DBF5-4FC1-93B3-BCE110DDC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27" y="1484784"/>
            <a:ext cx="4896545" cy="244827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5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D9A5C-695C-4330-AD25-208E05427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8" y="3524890"/>
            <a:ext cx="6659097" cy="26640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B9C505-256B-45E9-9745-5AC33905470D}"/>
              </a:ext>
            </a:extLst>
          </p:cNvPr>
          <p:cNvSpPr/>
          <p:nvPr/>
        </p:nvSpPr>
        <p:spPr>
          <a:xfrm>
            <a:off x="8887884" y="1916832"/>
            <a:ext cx="1600604" cy="18722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80BA4C-0141-4721-B74A-2AE309A55A30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6829696" y="3789039"/>
            <a:ext cx="2866705" cy="106789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1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6</a:t>
            </a:fld>
            <a:endParaRPr lang="he-IL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7FFDA3E-E137-4474-9355-005C2554E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57" y="1902996"/>
            <a:ext cx="8997714" cy="3599695"/>
          </a:xfr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45B040F-3EA1-4DDB-BCC0-7642A825087B}"/>
              </a:ext>
            </a:extLst>
          </p:cNvPr>
          <p:cNvGrpSpPr/>
          <p:nvPr/>
        </p:nvGrpSpPr>
        <p:grpSpPr>
          <a:xfrm>
            <a:off x="558622" y="2582073"/>
            <a:ext cx="2008986" cy="2231346"/>
            <a:chOff x="558622" y="2582073"/>
            <a:chExt cx="2008986" cy="223134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9E6609-1C9C-44F2-8707-43F5A8BA088A}"/>
                </a:ext>
              </a:extLst>
            </p:cNvPr>
            <p:cNvGrpSpPr/>
            <p:nvPr/>
          </p:nvGrpSpPr>
          <p:grpSpPr>
            <a:xfrm>
              <a:off x="1631504" y="2766739"/>
              <a:ext cx="936104" cy="1862014"/>
              <a:chOff x="1631504" y="2766739"/>
              <a:chExt cx="936104" cy="186201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3CF87D3-1E33-4CB6-9A4A-837C6C4FF261}"/>
                  </a:ext>
                </a:extLst>
              </p:cNvPr>
              <p:cNvCxnSpPr/>
              <p:nvPr/>
            </p:nvCxnSpPr>
            <p:spPr>
              <a:xfrm flipH="1" flipV="1">
                <a:off x="1631504" y="276673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173E83B-0A8B-4722-B866-4828A4BB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1504" y="3692649"/>
                <a:ext cx="936104" cy="9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31BA5C-49AF-4034-A996-2347FA699645}"/>
                </a:ext>
              </a:extLst>
            </p:cNvPr>
            <p:cNvSpPr txBox="1"/>
            <p:nvPr/>
          </p:nvSpPr>
          <p:spPr>
            <a:xfrm>
              <a:off x="612375" y="2582073"/>
              <a:ext cx="833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תובעים</a:t>
              </a:r>
              <a:endParaRPr lang="en-I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F36B53-0E00-4F2B-8A2E-3CF0D5CEB603}"/>
                </a:ext>
              </a:extLst>
            </p:cNvPr>
            <p:cNvSpPr txBox="1"/>
            <p:nvPr/>
          </p:nvSpPr>
          <p:spPr>
            <a:xfrm>
              <a:off x="609168" y="4444087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מייצגים</a:t>
              </a:r>
              <a:endParaRPr lang="en-I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70D0DD-ABB4-4E7D-B15F-5BFF12AFC7A1}"/>
                </a:ext>
              </a:extLst>
            </p:cNvPr>
            <p:cNvSpPr txBox="1"/>
            <p:nvPr/>
          </p:nvSpPr>
          <p:spPr>
            <a:xfrm>
              <a:off x="558622" y="3520058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האם יש הבדל?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2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באיזו מידה תובענות ייצוגיות עוזרות להגן על זכויות הציבור?</a:t>
            </a:r>
            <a:endParaRPr lang="en-IL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5132B-76D7-434F-AE23-49E349FE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146" y="6188980"/>
            <a:ext cx="1186258" cy="54357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7</a:t>
            </a:fld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7E37-8970-43F8-B42C-1295C9BA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564579"/>
            <a:ext cx="10972800" cy="4205064"/>
          </a:xfrm>
        </p:spPr>
        <p:txBody>
          <a:bodyPr/>
          <a:lstStyle/>
          <a:p>
            <a:r>
              <a:rPr lang="he-IL" dirty="0"/>
              <a:t>השוואה בין תובעים לבין מייצגי נתבעים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AA7A1-67AB-4E25-86ED-8C444253E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258972"/>
            <a:ext cx="8997714" cy="359969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272071-0938-4A27-9582-13C4D4A467EC}"/>
              </a:ext>
            </a:extLst>
          </p:cNvPr>
          <p:cNvSpPr/>
          <p:nvPr/>
        </p:nvSpPr>
        <p:spPr>
          <a:xfrm>
            <a:off x="335360" y="2708920"/>
            <a:ext cx="2232248" cy="25845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הבדל מובהק סטטיסטית</a:t>
            </a:r>
          </a:p>
          <a:p>
            <a:pPr algn="ctr"/>
            <a:endParaRPr lang="he-IL" dirty="0"/>
          </a:p>
          <a:p>
            <a:pPr algn="ctr"/>
            <a:r>
              <a:rPr lang="he-IL" dirty="0"/>
              <a:t>ממוצע מייצגי תובעים</a:t>
            </a:r>
            <a:r>
              <a:rPr lang="en-US" dirty="0"/>
              <a:t> </a:t>
            </a:r>
            <a:r>
              <a:rPr lang="he-IL" dirty="0"/>
              <a:t> (4.6) לעומת מייצגי נתבעים (3.47)</a:t>
            </a:r>
          </a:p>
        </p:txBody>
      </p:sp>
    </p:spTree>
    <p:extLst>
      <p:ext uri="{BB962C8B-B14F-4D97-AF65-F5344CB8AC3E}">
        <p14:creationId xmlns:p14="http://schemas.microsoft.com/office/powerpoint/2010/main" val="40041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64D7-1630-4EFF-B791-001F641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תקנות אגרת הגשה</a:t>
            </a:r>
            <a:endParaRPr lang="en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E0EED0-F2F4-4479-8F82-0FE94577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75" y="1902996"/>
            <a:ext cx="7199391" cy="35996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513-0B7C-4A18-9405-A85E3C3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8</a:t>
            </a:fld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1D7F-22CC-403E-9C80-3D12C923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15A6A8-4711-4F2A-84C6-2A021AF4B3CE}"/>
              </a:ext>
            </a:extLst>
          </p:cNvPr>
          <p:cNvSpPr/>
          <p:nvPr/>
        </p:nvSpPr>
        <p:spPr>
          <a:xfrm>
            <a:off x="479376" y="2996952"/>
            <a:ext cx="3600400" cy="16416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להוסיף את הכן/לא/לא יודע של האם זה ימנע ממך...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069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94E-9AF4-4201-AA85-2473299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ועכשיו שאלה... איזה פיצוי עדיף (לתובע)?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46B6F7-D50E-408D-AED8-EDD81718C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07951"/>
              </p:ext>
            </p:extLst>
          </p:nvPr>
        </p:nvGraphicFramePr>
        <p:xfrm>
          <a:off x="609600" y="1676400"/>
          <a:ext cx="10972800" cy="175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455013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0150635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7047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49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א'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ב'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אפשרות ג'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55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שיטת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צריך לבקש</a:t>
                      </a:r>
                    </a:p>
                    <a:p>
                      <a:r>
                        <a:rPr lang="he-IL" dirty="0"/>
                        <a:t>(דורש פעולה אקטיבית)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אתה מקבל מבלי שתבקש (פסיבי – מקבל ב"דחיפה")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7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גובה הפיצוי (שווה ערך)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75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 ש"ח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25 ש"ח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e-IL" dirty="0"/>
                        <a:t>אופן קבלת הפיצוי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החזר/זיכוי ברכישה הבאה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קבלת צ'ק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זיכוי בכרטיס אשראי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34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D14DDC7-4338-4359-B609-615DFFC0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1271" y="6101166"/>
            <a:ext cx="946613" cy="6313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87C9A4A-7E2D-4B6C-AB42-465F352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2FE54-953E-4268-8452-225DF8E36AC9}" type="slidenum">
              <a:rPr lang="he-IL" smtClean="0"/>
              <a:t>9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C3763-B42C-4E99-8C1A-2ADABA3D4356}"/>
              </a:ext>
            </a:extLst>
          </p:cNvPr>
          <p:cNvSpPr txBox="1"/>
          <p:nvPr/>
        </p:nvSpPr>
        <p:spPr>
          <a:xfrm>
            <a:off x="3448378" y="3651408"/>
            <a:ext cx="813402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00" dirty="0"/>
              <a:t>הצגנו למשיבים סדרה של 5 שאלות. בכל שאלה 3 אפשרויות בטבלה.</a:t>
            </a:r>
          </a:p>
          <a:p>
            <a:r>
              <a:rPr lang="he-IL" sz="1600" dirty="0"/>
              <a:t>סה"כ יש 40 צירופים שונים אפשריים (כל משיב ענה על חלק מהם).</a:t>
            </a:r>
          </a:p>
          <a:p>
            <a:endParaRPr lang="he-IL" sz="1600" dirty="0"/>
          </a:p>
          <a:p>
            <a:r>
              <a:rPr lang="he-IL" sz="1600" dirty="0"/>
              <a:t>השילובים מתייחסים לשלושת הקטגוריות:</a:t>
            </a:r>
          </a:p>
          <a:p>
            <a:r>
              <a:rPr lang="he-IL" sz="1600" dirty="0"/>
              <a:t>	שיטת הפיצוי (בקשה / דחיפה) </a:t>
            </a:r>
            <a:br>
              <a:rPr lang="en-US" sz="1600" dirty="0"/>
            </a:br>
            <a:r>
              <a:rPr lang="he-IL" sz="1600" dirty="0"/>
              <a:t>	סכום הפיצוי (25, 50, 75, 100)</a:t>
            </a:r>
          </a:p>
          <a:p>
            <a:r>
              <a:rPr lang="he-IL" sz="1600" dirty="0"/>
              <a:t>	אופן קבלת הפיצוי (מוצר משלים לרכישה, כרטיס אשראי, צ'ק, החזר ברכישה הבאה, קופון)</a:t>
            </a:r>
          </a:p>
          <a:p>
            <a:endParaRPr lang="he-IL" sz="1600" dirty="0"/>
          </a:p>
          <a:p>
            <a:r>
              <a:rPr lang="he-IL" sz="1600" dirty="0"/>
              <a:t>זה מאפשר לנו לנתח מהם הגורמים העדיפים ביותר מבחינת תובעים.</a:t>
            </a:r>
            <a:endParaRPr lang="en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CF144-14A2-4184-91C1-E4318CC5A7D0}"/>
              </a:ext>
            </a:extLst>
          </p:cNvPr>
          <p:cNvSpPr/>
          <p:nvPr/>
        </p:nvSpPr>
        <p:spPr>
          <a:xfrm>
            <a:off x="609600" y="1671067"/>
            <a:ext cx="548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CD56-6337-49E1-A43D-FA09F0EA3DDC}"/>
              </a:ext>
            </a:extLst>
          </p:cNvPr>
          <p:cNvSpPr/>
          <p:nvPr/>
        </p:nvSpPr>
        <p:spPr>
          <a:xfrm>
            <a:off x="609600" y="1671067"/>
            <a:ext cx="275009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1363FC-05A2-4DD1-BE14-E93E816E7976}"/>
              </a:ext>
            </a:extLst>
          </p:cNvPr>
          <p:cNvSpPr/>
          <p:nvPr/>
        </p:nvSpPr>
        <p:spPr>
          <a:xfrm rot="19800000">
            <a:off x="696930" y="4504442"/>
            <a:ext cx="2462064" cy="6587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Conjoint Analysis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600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1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C7D971B-F58B-4C53-B5F4-7F83B0294A6C}" vid="{C2C18026-A062-41F8-AFA6-7FFA6C05A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2018-12-23 - Sarid Hebrew WideScreen</Template>
  <TotalTime>1025</TotalTime>
  <Words>742</Words>
  <Application>Microsoft Office PowerPoint</Application>
  <PresentationFormat>Widescreen</PresentationFormat>
  <Paragraphs>164</Paragraphs>
  <Slides>20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תובענות ייצוגיות – סקרי עמדות בקרב עורכי דין והציבור הכללי הכנס השנתי התשיעי לתובענות ייצוגיות</vt:lpstr>
      <vt:lpstr>מה בדקנו?</vt:lpstr>
      <vt:lpstr>מה בדקנו נציג?</vt:lpstr>
      <vt:lpstr>מודעות וידע</vt:lpstr>
      <vt:lpstr>האם ב-5 השנים האחרונות קיבלת הטבה כלשהי או פיצוי בגין תובענה ייצוגית?</vt:lpstr>
      <vt:lpstr>באיזו מידה תובענות ייצוגיות עוזרות להגן על זכויות הציבור?</vt:lpstr>
      <vt:lpstr>באיזו מידה תובענות ייצוגיות עוזרות להגן על זכויות הציבור?</vt:lpstr>
      <vt:lpstr>תקנות אגרת הגשה</vt:lpstr>
      <vt:lpstr>ועכשיו שאלה... איזה פיצוי עדיף (לתובע)?</vt:lpstr>
      <vt:lpstr>ועכשיו שאלה... איזה פיצוי מעדיף (התובע)?</vt:lpstr>
      <vt:lpstr>איזה פיצוי מעדיף התובע?</vt:lpstr>
      <vt:lpstr>משרדי תובעים ייצוגיים המובילים באיכות התובענות</vt:lpstr>
      <vt:lpstr>משרדי תובעים ייצוגיים המובילים באיכות התובענות</vt:lpstr>
      <vt:lpstr>משרדים מובילים באיכות ייצוג חברות נתבעות</vt:lpstr>
      <vt:lpstr>משרדים מובילים באיכות ייצוג חברות נתבעות</vt:lpstr>
      <vt:lpstr>השופט ה"אוהד/ת ביותר" וה"מתנגד/ת ביותר" לתובענות</vt:lpstr>
      <vt:lpstr>השופט ה"אוהד/ת ביותר" וה"מתנגד/ת ביותר" לתובענות פילוח לפי מייצגי תובעים לעומת מייצגי נתבעים</vt:lpstr>
      <vt:lpstr>בית משפט מחוזי הכי אוהד תובענות</vt:lpstr>
      <vt:lpstr>תחומי התביעות שבהם שכר הטרחה הכי משתלם</vt:lpstr>
      <vt:lpstr>עמדות עו"ד בנוגע לתביעות ייצוגיות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Adi</cp:lastModifiedBy>
  <cp:revision>112</cp:revision>
  <dcterms:created xsi:type="dcterms:W3CDTF">2019-01-30T08:43:13Z</dcterms:created>
  <dcterms:modified xsi:type="dcterms:W3CDTF">2019-01-31T14:44:51Z</dcterms:modified>
</cp:coreProperties>
</file>