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4"/>
  </p:notesMasterIdLst>
  <p:sldIdLst>
    <p:sldId id="256" r:id="rId2"/>
    <p:sldId id="257" r:id="rId3"/>
    <p:sldId id="294" r:id="rId4"/>
    <p:sldId id="258" r:id="rId5"/>
    <p:sldId id="259" r:id="rId6"/>
    <p:sldId id="260" r:id="rId7"/>
    <p:sldId id="297" r:id="rId8"/>
    <p:sldId id="298" r:id="rId9"/>
    <p:sldId id="263" r:id="rId10"/>
    <p:sldId id="262" r:id="rId11"/>
    <p:sldId id="265" r:id="rId12"/>
    <p:sldId id="264" r:id="rId13"/>
    <p:sldId id="270" r:id="rId14"/>
    <p:sldId id="266" r:id="rId15"/>
    <p:sldId id="267" r:id="rId16"/>
    <p:sldId id="295" r:id="rId17"/>
    <p:sldId id="296" r:id="rId18"/>
    <p:sldId id="272" r:id="rId19"/>
    <p:sldId id="278" r:id="rId20"/>
    <p:sldId id="273" r:id="rId21"/>
    <p:sldId id="274" r:id="rId22"/>
    <p:sldId id="275" r:id="rId23"/>
    <p:sldId id="277" r:id="rId24"/>
    <p:sldId id="302" r:id="rId25"/>
    <p:sldId id="299" r:id="rId26"/>
    <p:sldId id="301" r:id="rId27"/>
    <p:sldId id="289" r:id="rId28"/>
    <p:sldId id="290" r:id="rId29"/>
    <p:sldId id="291" r:id="rId30"/>
    <p:sldId id="292" r:id="rId31"/>
    <p:sldId id="288" r:id="rId32"/>
    <p:sldId id="303" r:id="rId33"/>
    <p:sldId id="283" r:id="rId34"/>
    <p:sldId id="284" r:id="rId35"/>
    <p:sldId id="261" r:id="rId36"/>
    <p:sldId id="276" r:id="rId37"/>
    <p:sldId id="285" r:id="rId38"/>
    <p:sldId id="286" r:id="rId39"/>
    <p:sldId id="287" r:id="rId40"/>
    <p:sldId id="279" r:id="rId41"/>
    <p:sldId id="280" r:id="rId42"/>
    <p:sldId id="30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893" y="62"/>
      </p:cViewPr>
      <p:guideLst>
        <p:guide orient="horz" pos="4058"/>
        <p:guide pos="5995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י"ט/אדר/תשפ"א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DA182E8-EF5B-4580-BFE7-EAD7CFBFE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CE75A18-94E1-4445-B0AD-3C07F53FF7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68AD216-5ECA-4870-87E9-E61A10F09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9329" t="38365" r="9329" b="36981"/>
          <a:stretch/>
        </p:blipFill>
        <p:spPr>
          <a:xfrm>
            <a:off x="94937" y="6313707"/>
            <a:ext cx="897277" cy="2719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datadashboard.health.gov.il/COVID-19/general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21f5a1990ab3f39904099e215a5014b6/ffe28b0d12e5/edit" TargetMode="External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2021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408"/>
            <a:ext cx="10058400" cy="1609344"/>
          </a:xfrm>
        </p:spPr>
        <p:txBody>
          <a:bodyPr/>
          <a:lstStyle/>
          <a:p>
            <a:r>
              <a:rPr lang="en-US" dirty="0"/>
              <a:t>A “quiz” </a:t>
            </a:r>
            <a:br>
              <a:rPr lang="en-US" dirty="0"/>
            </a:br>
            <a:r>
              <a:rPr lang="en-US" sz="3200" dirty="0"/>
              <a:t>In groups of 3, 10 minuets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0880"/>
            <a:ext cx="10058400" cy="42367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Introduce yourself to the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000" dirty="0"/>
              <a:t>Gathering and preparing data</a:t>
            </a:r>
          </a:p>
          <a:p>
            <a:pPr lvl="1"/>
            <a:r>
              <a:rPr lang="en-US" sz="2000" dirty="0"/>
              <a:t>Visualizing</a:t>
            </a:r>
          </a:p>
          <a:p>
            <a:pPr lvl="1"/>
            <a:r>
              <a:rPr lang="en-US" sz="2000" dirty="0"/>
              <a:t>Finding insights</a:t>
            </a:r>
          </a:p>
          <a:p>
            <a:pPr lvl="1"/>
            <a:r>
              <a:rPr lang="en-US" sz="2000" dirty="0"/>
              <a:t>Building models</a:t>
            </a:r>
          </a:p>
          <a:p>
            <a:pPr lvl="1"/>
            <a:r>
              <a:rPr lang="en-US" sz="2000" dirty="0"/>
              <a:t>Putting things into production</a:t>
            </a:r>
          </a:p>
          <a:p>
            <a:pPr lvl="1"/>
            <a:r>
              <a:rPr lang="en-US" sz="2000" dirty="0"/>
              <a:t>Other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Arrange these activities to a workflow model: import, visualize, communicate to decision makers, transformations of data, models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5120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Dashboards:</a:t>
            </a:r>
            <a:br>
              <a:rPr lang="en-US" dirty="0"/>
            </a:br>
            <a:r>
              <a:rPr lang="en-US" sz="1400" dirty="0">
                <a:hlinkClick r:id="rId5"/>
              </a:rPr>
              <a:t>https://datadashboard.health.gov.il/COVID-19/general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Lab: </a:t>
            </a:r>
            <a:br>
              <a:rPr lang="en-US" dirty="0"/>
            </a:br>
            <a:r>
              <a:rPr lang="en-US" dirty="0"/>
              <a:t>Visualizing COVID19 Mobility trends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30 minutes in groups of 3</a:t>
            </a:r>
          </a:p>
          <a:p>
            <a:r>
              <a:rPr lang="en-US" sz="3200" dirty="0"/>
              <a:t>https://sarid.shinyapps.io/covid19_mobility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1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F124-B26C-4ECB-80C8-BD0E3530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look like?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BA5A3-639D-4905-9B7E-046E0C6D4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ECE2C-6A22-4D59-8845-08005A9E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ED11-3082-4F6B-9B0A-FE21A46C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4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So,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Lecturer – Adi Sarid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TA – Raphael </a:t>
            </a:r>
            <a:r>
              <a:rPr lang="en-US" sz="4800" dirty="0" err="1"/>
              <a:t>Shuhendler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TA – </a:t>
            </a:r>
            <a:r>
              <a:rPr lang="en-US" sz="4800" dirty="0" err="1"/>
              <a:t>Yotam</a:t>
            </a:r>
            <a:r>
              <a:rPr lang="en-US" sz="4800" dirty="0"/>
              <a:t> </a:t>
            </a:r>
            <a:r>
              <a:rPr lang="en-US" sz="4800" dirty="0" err="1"/>
              <a:t>Dery</a:t>
            </a:r>
            <a:endParaRPr lang="he-IL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Action Button: Help 7">
            <a:hlinkClick r:id="rId3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5921-C53E-4266-8A9F-63C1D600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descriptive statistics?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47E1-FFA5-4841-BC8B-9FF9350A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59000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Assume we want to answer the following questions: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How long does it take to heal from COVID19?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How long does it take to show symptoms of COVID19 from transmission (symptom onset)?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Are people “the same” or very different from on another in terms of healing or symptom onset?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If I was exposed to COVID19, but I’m not showing symptoms after 9 days, what is the probability that I’m healthy?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There is no definitive answer to these. We can use different measures such as the mean, median, quantiles, standard deviation, and more.</a:t>
            </a:r>
            <a:endParaRPr lang="he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E3603-FCF7-4150-9599-BE30B75B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7DDDA-48DE-446D-8466-AEB31E28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9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129B-BEC4-4C64-A272-5C84AEB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7C266-5670-4715-AE98-E224B6E36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assume we sampled 10 undergrad students and asked for their ages:</a:t>
                </a:r>
              </a:p>
              <a:p>
                <a:pPr lvl="1"/>
                <a:r>
                  <a:rPr lang="en-US" dirty="0"/>
                  <a:t>20, 18, 23, 25, 36, 21, 24, 22, 22, 24</a:t>
                </a:r>
              </a:p>
              <a:p>
                <a:r>
                  <a:rPr lang="en-US" dirty="0"/>
                  <a:t>Reorder them: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average age (mean)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median is 22.5 (half are less than and half are greater than 22.5)</a:t>
                </a:r>
              </a:p>
              <a:p>
                <a:r>
                  <a:rPr lang="en-US" dirty="0"/>
                  <a:t>The sample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sample standard deviation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7C266-5670-4715-AE98-E224B6E36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5199-A066-4E67-88F2-59509C0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89B4-FEF1-444E-9014-635F19E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363ED-A0BC-4955-A9A7-52A6ED3DBF94}"/>
              </a:ext>
            </a:extLst>
          </p:cNvPr>
          <p:cNvSpPr/>
          <p:nvPr/>
        </p:nvSpPr>
        <p:spPr>
          <a:xfrm>
            <a:off x="2277047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8FAA1-4941-40CB-AFB0-146B06A7F859}"/>
              </a:ext>
            </a:extLst>
          </p:cNvPr>
          <p:cNvSpPr/>
          <p:nvPr/>
        </p:nvSpPr>
        <p:spPr>
          <a:xfrm>
            <a:off x="3035999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97DFB-47A5-4070-9B8B-6047AFA8FAD7}"/>
              </a:ext>
            </a:extLst>
          </p:cNvPr>
          <p:cNvSpPr/>
          <p:nvPr/>
        </p:nvSpPr>
        <p:spPr>
          <a:xfrm>
            <a:off x="3794951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F5209-82DB-4C88-9EB8-8595D76E0BA4}"/>
              </a:ext>
            </a:extLst>
          </p:cNvPr>
          <p:cNvSpPr/>
          <p:nvPr/>
        </p:nvSpPr>
        <p:spPr>
          <a:xfrm>
            <a:off x="4553903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EA624-784D-4F7D-838B-B9AB613D0840}"/>
              </a:ext>
            </a:extLst>
          </p:cNvPr>
          <p:cNvSpPr/>
          <p:nvPr/>
        </p:nvSpPr>
        <p:spPr>
          <a:xfrm>
            <a:off x="5312855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03D24-E1A1-4E4E-A793-49184DB0B117}"/>
              </a:ext>
            </a:extLst>
          </p:cNvPr>
          <p:cNvSpPr/>
          <p:nvPr/>
        </p:nvSpPr>
        <p:spPr>
          <a:xfrm>
            <a:off x="6071807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651CC-2DD3-4C41-B970-06C3DCCDD47E}"/>
              </a:ext>
            </a:extLst>
          </p:cNvPr>
          <p:cNvSpPr/>
          <p:nvPr/>
        </p:nvSpPr>
        <p:spPr>
          <a:xfrm>
            <a:off x="6830759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C8099-003D-4A27-A527-78AAE50C09AD}"/>
              </a:ext>
            </a:extLst>
          </p:cNvPr>
          <p:cNvSpPr/>
          <p:nvPr/>
        </p:nvSpPr>
        <p:spPr>
          <a:xfrm>
            <a:off x="7589711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C6F97-F869-4E60-A73F-B35C735916C2}"/>
              </a:ext>
            </a:extLst>
          </p:cNvPr>
          <p:cNvSpPr/>
          <p:nvPr/>
        </p:nvSpPr>
        <p:spPr>
          <a:xfrm>
            <a:off x="8348663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25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E6CEA-FD73-4971-ABD4-3E4B7D4492CB}"/>
              </a:ext>
            </a:extLst>
          </p:cNvPr>
          <p:cNvSpPr/>
          <p:nvPr/>
        </p:nvSpPr>
        <p:spPr>
          <a:xfrm>
            <a:off x="9107615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36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21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129B-BEC4-4C64-A272-5C84AEB0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266-5670-4715-AE98-E224B6E3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we sampled 10 undergrad students and asked for their ages:</a:t>
            </a:r>
          </a:p>
          <a:p>
            <a:pPr lvl="1"/>
            <a:r>
              <a:rPr lang="en-US" dirty="0"/>
              <a:t>20, 18, 23, 25, 36, 21, 24, 22, 22, 24</a:t>
            </a:r>
          </a:p>
          <a:p>
            <a:r>
              <a:rPr lang="en-US" dirty="0"/>
              <a:t>Reorder them: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first quartile? </a:t>
            </a:r>
          </a:p>
          <a:p>
            <a:pPr lvl="1"/>
            <a:r>
              <a:rPr lang="en-US" dirty="0"/>
              <a:t>splits the lowest 25% of the data from the highest 75% of the data</a:t>
            </a:r>
          </a:p>
          <a:p>
            <a:r>
              <a:rPr lang="en-US" dirty="0"/>
              <a:t>What is the second quartile? (50%)</a:t>
            </a:r>
          </a:p>
          <a:p>
            <a:r>
              <a:rPr lang="en-US" dirty="0"/>
              <a:t>What is the third quartile? (75%)</a:t>
            </a:r>
          </a:p>
          <a:p>
            <a:r>
              <a:rPr lang="en-US" dirty="0"/>
              <a:t>What is the 90%th quantile?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5199-A066-4E67-88F2-59509C0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589B4-FEF1-444E-9014-635F19E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363ED-A0BC-4955-A9A7-52A6ED3DBF94}"/>
              </a:ext>
            </a:extLst>
          </p:cNvPr>
          <p:cNvSpPr/>
          <p:nvPr/>
        </p:nvSpPr>
        <p:spPr>
          <a:xfrm>
            <a:off x="2277047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8FAA1-4941-40CB-AFB0-146B06A7F859}"/>
              </a:ext>
            </a:extLst>
          </p:cNvPr>
          <p:cNvSpPr/>
          <p:nvPr/>
        </p:nvSpPr>
        <p:spPr>
          <a:xfrm>
            <a:off x="3035999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97DFB-47A5-4070-9B8B-6047AFA8FAD7}"/>
              </a:ext>
            </a:extLst>
          </p:cNvPr>
          <p:cNvSpPr/>
          <p:nvPr/>
        </p:nvSpPr>
        <p:spPr>
          <a:xfrm>
            <a:off x="3794951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F5209-82DB-4C88-9EB8-8595D76E0BA4}"/>
              </a:ext>
            </a:extLst>
          </p:cNvPr>
          <p:cNvSpPr/>
          <p:nvPr/>
        </p:nvSpPr>
        <p:spPr>
          <a:xfrm>
            <a:off x="4553903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EA624-784D-4F7D-838B-B9AB613D0840}"/>
              </a:ext>
            </a:extLst>
          </p:cNvPr>
          <p:cNvSpPr/>
          <p:nvPr/>
        </p:nvSpPr>
        <p:spPr>
          <a:xfrm>
            <a:off x="5312855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03D24-E1A1-4E4E-A793-49184DB0B117}"/>
              </a:ext>
            </a:extLst>
          </p:cNvPr>
          <p:cNvSpPr/>
          <p:nvPr/>
        </p:nvSpPr>
        <p:spPr>
          <a:xfrm>
            <a:off x="6071807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651CC-2DD3-4C41-B970-06C3DCCDD47E}"/>
              </a:ext>
            </a:extLst>
          </p:cNvPr>
          <p:cNvSpPr/>
          <p:nvPr/>
        </p:nvSpPr>
        <p:spPr>
          <a:xfrm>
            <a:off x="6830759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C8099-003D-4A27-A527-78AAE50C09AD}"/>
              </a:ext>
            </a:extLst>
          </p:cNvPr>
          <p:cNvSpPr/>
          <p:nvPr/>
        </p:nvSpPr>
        <p:spPr>
          <a:xfrm>
            <a:off x="7589711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24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C6F97-F869-4E60-A73F-B35C735916C2}"/>
              </a:ext>
            </a:extLst>
          </p:cNvPr>
          <p:cNvSpPr/>
          <p:nvPr/>
        </p:nvSpPr>
        <p:spPr>
          <a:xfrm>
            <a:off x="8348663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25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E6CEA-FD73-4971-ABD4-3E4B7D4492CB}"/>
              </a:ext>
            </a:extLst>
          </p:cNvPr>
          <p:cNvSpPr/>
          <p:nvPr/>
        </p:nvSpPr>
        <p:spPr>
          <a:xfrm>
            <a:off x="9107615" y="3444240"/>
            <a:ext cx="46736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36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3383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FCD-0F56-49AF-B717-638C833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point estimate of some population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single numerical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of a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. The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called the </a:t>
                </a:r>
                <a:r>
                  <a:rPr lang="en-US" i="1" dirty="0"/>
                  <a:t>point estimator</a:t>
                </a:r>
                <a:r>
                  <a:rPr lang="en-US" dirty="0"/>
                  <a:t>. Once computed over a sample it is called a </a:t>
                </a:r>
                <a:r>
                  <a:rPr lang="en-US" i="1" dirty="0"/>
                  <a:t>point estimate.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normally distributed with expectancy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sample three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get the following values: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the statistic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(which is the average)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point estimate in our case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233F-F3D7-406D-BF99-E3614AA1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80AE5-E813-458B-98C7-71377D3D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0C1E30-CC68-42C3-8F3C-A91BF4756E08}"/>
              </a:ext>
            </a:extLst>
          </p:cNvPr>
          <p:cNvSpPr/>
          <p:nvPr/>
        </p:nvSpPr>
        <p:spPr>
          <a:xfrm>
            <a:off x="1063752" y="4165600"/>
            <a:ext cx="7795768" cy="436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Estimates: Unbiased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As “close as possible” to the true value of the parameter, i.e.: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case these are not equal, the bias of the estimator is: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0" dirty="0"/>
                  <a:t>Bias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An estimator for which Bias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is referred to as </a:t>
                </a:r>
                <a:r>
                  <a:rPr lang="en-US" i="1" dirty="0"/>
                  <a:t>unbiased.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an unbiased estimator of the mean.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F55BF8-6E1C-4475-BA7F-A2FE9504073D}"/>
              </a:ext>
            </a:extLst>
          </p:cNvPr>
          <p:cNvSpPr/>
          <p:nvPr/>
        </p:nvSpPr>
        <p:spPr>
          <a:xfrm>
            <a:off x="2577592" y="3261360"/>
            <a:ext cx="5865368" cy="375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 (2): Minimum Variance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want the estimator to have the lowest variance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I.e., to get consistent and similar results if we replicate the experiment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estimator with the smallest variance among all unbiased estimators is called the </a:t>
                </a:r>
                <a:r>
                  <a:rPr lang="en-US" i="1" dirty="0"/>
                  <a:t>minimum variance unbiased estimator</a:t>
                </a:r>
                <a:r>
                  <a:rPr lang="en-US" dirty="0"/>
                  <a:t> (MVUE).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Let’s compare two estimators for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versus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actual value of the first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the MVUE of the mean.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standard error of an estimator is the standard deviation of the estimator,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4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55D707-8C99-43A3-9B55-31ECB02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01125-25CF-46B3-AFD8-7C2B953C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Course goals</a:t>
            </a:r>
          </a:p>
          <a:p>
            <a:pPr>
              <a:lnSpc>
                <a:spcPct val="150000"/>
              </a:lnSpc>
            </a:pPr>
            <a:r>
              <a:rPr lang="en-US" dirty="0"/>
              <a:t>Course requirements (prerequisites, grading)</a:t>
            </a:r>
          </a:p>
          <a:p>
            <a:pPr>
              <a:lnSpc>
                <a:spcPct val="150000"/>
              </a:lnSpc>
            </a:pPr>
            <a:r>
              <a:rPr lang="en-US" dirty="0"/>
              <a:t>Data analysis foundations (what activities are performed)</a:t>
            </a:r>
          </a:p>
          <a:p>
            <a:pPr>
              <a:lnSpc>
                <a:spcPct val="150000"/>
              </a:lnSpc>
            </a:pPr>
            <a:r>
              <a:rPr lang="en-US" dirty="0"/>
              <a:t>Lab – Visualizing COVID19 mobility trends</a:t>
            </a:r>
          </a:p>
          <a:p>
            <a:pPr>
              <a:lnSpc>
                <a:spcPct val="150000"/>
              </a:lnSpc>
            </a:pPr>
            <a:r>
              <a:rPr lang="en-US" dirty="0"/>
              <a:t>Descriptive statistics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D646-0269-4F35-B344-CD65E124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C3819-B1F6-41F6-9764-79C4CC6C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33E5-DDD9-4AF4-83E0-226D430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squared error of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MSE of every estimator can be broken down into its bias and its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aim to find estimators with a low mean squared error.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973-DF11-4B11-AF21-12591FC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041C4-603F-4FE7-8A97-A41A28CC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62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C91682-CF68-4A15-90CA-23CD585C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he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2E112-2235-427F-88A6-DD97B1981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393F9-CCDC-4ABD-A5CA-2D56E96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7E30-9B3B-4FBD-BA7F-79F84F23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29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 (visualizations, package ggplot2)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next weeks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Students will learn the fundamentals of statistics and their context in data analysis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Students will be able to create a data analysis project from A-Z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(Examples: the </a:t>
            </a:r>
            <a:r>
              <a:rPr lang="en-US" sz="1800" dirty="0" err="1"/>
              <a:t>spotify</a:t>
            </a:r>
            <a:r>
              <a:rPr lang="en-US" sz="1800" dirty="0"/>
              <a:t> project and the income project)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Enjoy!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16761B-DF87-4485-BAF6-7B08190E2202}"/>
              </a:ext>
            </a:extLst>
          </p:cNvPr>
          <p:cNvSpPr/>
          <p:nvPr/>
        </p:nvSpPr>
        <p:spPr>
          <a:xfrm>
            <a:off x="1473201" y="19315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CB003-9437-40BB-8AFC-29590F056DDC}"/>
              </a:ext>
            </a:extLst>
          </p:cNvPr>
          <p:cNvCxnSpPr>
            <a:stCxn id="28" idx="3"/>
          </p:cNvCxnSpPr>
          <p:nvPr/>
        </p:nvCxnSpPr>
        <p:spPr>
          <a:xfrm>
            <a:off x="3616961" y="2320163"/>
            <a:ext cx="1071879" cy="810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B96-F6C3-45F3-981B-89B2FE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804-DAE9-449E-8842-801C77F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909"/>
            <a:ext cx="10058400" cy="4309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most cases, we can’t compute measures on the “entire population”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that’s what a census does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 we sample the population: selecting observations out of a given population (a “sample”), which would represent the population, for statistical purposes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methods for sampling, e.g.: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Layered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 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Important to make sure: avoid a method which causes bias in the sample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Garbage in-garbage 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00EE-9126-4B70-8804-DABB0FE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4C4C-689D-4FA4-ADD3-D1A2D32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01377-1A77-4F15-9D22-7E4EA3142166}"/>
              </a:ext>
            </a:extLst>
          </p:cNvPr>
          <p:cNvGrpSpPr/>
          <p:nvPr/>
        </p:nvGrpSpPr>
        <p:grpSpPr>
          <a:xfrm>
            <a:off x="8039338" y="3821324"/>
            <a:ext cx="3759470" cy="1592361"/>
            <a:chOff x="8242953" y="3638525"/>
            <a:chExt cx="3759470" cy="1592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8F346A-4F45-4E0F-BBC4-9A1527881D73}"/>
                </a:ext>
              </a:extLst>
            </p:cNvPr>
            <p:cNvGrpSpPr/>
            <p:nvPr/>
          </p:nvGrpSpPr>
          <p:grpSpPr>
            <a:xfrm>
              <a:off x="9152128" y="3638525"/>
              <a:ext cx="2599944" cy="1282979"/>
              <a:chOff x="6278880" y="4145280"/>
              <a:chExt cx="3108960" cy="15341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68580B-F2E6-40E7-AECE-7662B8B23091}"/>
                  </a:ext>
                </a:extLst>
              </p:cNvPr>
              <p:cNvSpPr/>
              <p:nvPr/>
            </p:nvSpPr>
            <p:spPr>
              <a:xfrm>
                <a:off x="6278880" y="4145280"/>
                <a:ext cx="924560" cy="15341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5AB257-DB53-41CB-A15A-CB415C25BEBF}"/>
                  </a:ext>
                </a:extLst>
              </p:cNvPr>
              <p:cNvSpPr/>
              <p:nvPr/>
            </p:nvSpPr>
            <p:spPr>
              <a:xfrm>
                <a:off x="6536944" y="43586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7E5773-C70B-4183-83D6-4022D2E76470}"/>
                  </a:ext>
                </a:extLst>
              </p:cNvPr>
              <p:cNvSpPr/>
              <p:nvPr/>
            </p:nvSpPr>
            <p:spPr>
              <a:xfrm>
                <a:off x="6870192" y="44602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13DEB-EE49-4147-AC7D-E0637C3E5555}"/>
                  </a:ext>
                </a:extLst>
              </p:cNvPr>
              <p:cNvSpPr/>
              <p:nvPr/>
            </p:nvSpPr>
            <p:spPr>
              <a:xfrm>
                <a:off x="6536944" y="46624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12AC1B-0173-4E6E-8CBF-DF32F4D68EDC}"/>
                  </a:ext>
                </a:extLst>
              </p:cNvPr>
              <p:cNvSpPr/>
              <p:nvPr/>
            </p:nvSpPr>
            <p:spPr>
              <a:xfrm>
                <a:off x="6536944" y="49692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2D6033-B0A0-4153-855E-B3574C975903}"/>
                  </a:ext>
                </a:extLst>
              </p:cNvPr>
              <p:cNvSpPr/>
              <p:nvPr/>
            </p:nvSpPr>
            <p:spPr>
              <a:xfrm>
                <a:off x="6870192" y="50708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B30C48-78DE-4B75-883C-37C322EF63DF}"/>
                  </a:ext>
                </a:extLst>
              </p:cNvPr>
              <p:cNvSpPr/>
              <p:nvPr/>
            </p:nvSpPr>
            <p:spPr>
              <a:xfrm>
                <a:off x="6536944" y="52730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A3E9C28-27C4-4D68-95A2-3BADA177E395}"/>
                  </a:ext>
                </a:extLst>
              </p:cNvPr>
              <p:cNvSpPr/>
              <p:nvPr/>
            </p:nvSpPr>
            <p:spPr>
              <a:xfrm>
                <a:off x="6870192" y="47447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879394-C20A-4378-A192-9190BF9D66AD}"/>
                  </a:ext>
                </a:extLst>
              </p:cNvPr>
              <p:cNvSpPr/>
              <p:nvPr/>
            </p:nvSpPr>
            <p:spPr>
              <a:xfrm>
                <a:off x="6305296" y="48107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68C45-6A1A-4C37-B4A2-E0C3EB304408}"/>
                  </a:ext>
                </a:extLst>
              </p:cNvPr>
              <p:cNvSpPr/>
              <p:nvPr/>
            </p:nvSpPr>
            <p:spPr>
              <a:xfrm>
                <a:off x="6768592" y="531723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B22722-2D86-42D7-B2DF-3EFF64E2F0A0}"/>
                  </a:ext>
                </a:extLst>
              </p:cNvPr>
              <p:cNvSpPr/>
              <p:nvPr/>
            </p:nvSpPr>
            <p:spPr>
              <a:xfrm>
                <a:off x="8721726" y="4359705"/>
                <a:ext cx="666114" cy="1105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F3B20C-2BB9-4907-A100-FE4B4BC2592C}"/>
                  </a:ext>
                </a:extLst>
              </p:cNvPr>
              <p:cNvSpPr/>
              <p:nvPr/>
            </p:nvSpPr>
            <p:spPr>
              <a:xfrm>
                <a:off x="9045956" y="45313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9F46AD-A994-4E32-AE9E-C3763F99C48C}"/>
                  </a:ext>
                </a:extLst>
              </p:cNvPr>
              <p:cNvSpPr/>
              <p:nvPr/>
            </p:nvSpPr>
            <p:spPr>
              <a:xfrm>
                <a:off x="8842756" y="47640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F7676-EDA5-45F8-B647-649BBBBCF635}"/>
                  </a:ext>
                </a:extLst>
              </p:cNvPr>
              <p:cNvSpPr/>
              <p:nvPr/>
            </p:nvSpPr>
            <p:spPr>
              <a:xfrm>
                <a:off x="9115298" y="48463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B961F2-F348-41B3-9E14-87320FBAFB1D}"/>
                  </a:ext>
                </a:extLst>
              </p:cNvPr>
              <p:cNvSpPr/>
              <p:nvPr/>
            </p:nvSpPr>
            <p:spPr>
              <a:xfrm>
                <a:off x="8865108" y="514342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1CD35406-35ED-461D-9F46-B333846EC078}"/>
                  </a:ext>
                </a:extLst>
              </p:cNvPr>
              <p:cNvCxnSpPr>
                <a:cxnSpLocks/>
                <a:stCxn id="8" idx="7"/>
                <a:endCxn id="18" idx="1"/>
              </p:cNvCxnSpPr>
              <p:nvPr/>
            </p:nvCxnSpPr>
            <p:spPr>
              <a:xfrm rot="16200000" flipH="1">
                <a:off x="8024114" y="3509518"/>
                <a:ext cx="71120" cy="2032080"/>
              </a:xfrm>
              <a:prstGeom prst="curvedConnector3">
                <a:avLst>
                  <a:gd name="adj1" fmla="val -3632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4940C94-7A52-457C-B7BC-668C3E91C6C9}"/>
                  </a:ext>
                </a:extLst>
              </p:cNvPr>
              <p:cNvCxnSpPr>
                <a:stCxn id="15" idx="5"/>
                <a:endCxn id="21" idx="3"/>
              </p:cNvCxnSpPr>
              <p:nvPr/>
            </p:nvCxnSpPr>
            <p:spPr>
              <a:xfrm rot="5400000" flipH="1" flipV="1">
                <a:off x="7831545" y="4427357"/>
                <a:ext cx="173810" cy="1952832"/>
              </a:xfrm>
              <a:prstGeom prst="curvedConnector3">
                <a:avLst>
                  <a:gd name="adj1" fmla="val -1486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C9C8C07-C3A9-4C1B-832C-60C009C6FB03}"/>
                  </a:ext>
                </a:extLst>
              </p:cNvPr>
              <p:cNvCxnSpPr>
                <a:stCxn id="13" idx="6"/>
                <a:endCxn id="20" idx="3"/>
              </p:cNvCxnSpPr>
              <p:nvPr/>
            </p:nvCxnSpPr>
            <p:spPr>
              <a:xfrm>
                <a:off x="7073392" y="4846320"/>
                <a:ext cx="2071664" cy="173442"/>
              </a:xfrm>
              <a:prstGeom prst="curvedConnector4">
                <a:avLst>
                  <a:gd name="adj1" fmla="val 21328"/>
                  <a:gd name="adj2" fmla="val 1615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DD12478F-FE3E-4499-AD6E-E1D508B424F3}"/>
                  </a:ext>
                </a:extLst>
              </p:cNvPr>
              <p:cNvCxnSpPr>
                <a:stCxn id="14" idx="1"/>
                <a:endCxn id="19" idx="1"/>
              </p:cNvCxnSpPr>
              <p:nvPr/>
            </p:nvCxnSpPr>
            <p:spPr>
              <a:xfrm rot="5400000" flipH="1" flipV="1">
                <a:off x="7580416" y="3548420"/>
                <a:ext cx="46736" cy="2537460"/>
              </a:xfrm>
              <a:prstGeom prst="curvedConnector3">
                <a:avLst>
                  <a:gd name="adj1" fmla="val 56584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71A719-75FD-48FA-8B6B-F09EAE5CD687}"/>
                </a:ext>
              </a:extLst>
            </p:cNvPr>
            <p:cNvSpPr txBox="1"/>
            <p:nvPr/>
          </p:nvSpPr>
          <p:spPr>
            <a:xfrm>
              <a:off x="8242953" y="4696574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  <a:endParaRPr lang="en-IL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83CC4-A522-4DD9-A6FB-1114383F5E9F}"/>
                </a:ext>
              </a:extLst>
            </p:cNvPr>
            <p:cNvSpPr txBox="1"/>
            <p:nvPr/>
          </p:nvSpPr>
          <p:spPr>
            <a:xfrm>
              <a:off x="11259912" y="495388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7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C36-EDC0-44D8-B002-BCC555E6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E3FE-B3F6-4AE6-A6F7-C6159614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course expectations, goals, and challenges</a:t>
            </a:r>
          </a:p>
          <a:p>
            <a:pPr>
              <a:lnSpc>
                <a:spcPct val="150000"/>
              </a:lnSpc>
            </a:pPr>
            <a:r>
              <a:rPr lang="en-US" dirty="0"/>
              <a:t>We talked about data analysis foundations (activities, data structures)</a:t>
            </a:r>
          </a:p>
          <a:p>
            <a:pPr>
              <a:lnSpc>
                <a:spcPct val="150000"/>
              </a:lnSpc>
            </a:pPr>
            <a:r>
              <a:rPr lang="en-US" dirty="0"/>
              <a:t>We did a lab – “Visualizing COVID19 mobility trends”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Experimenting with some R code, visualizing and learning from </a:t>
            </a:r>
            <a:r>
              <a:rPr lang="en-US"/>
              <a:t>the plots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learned about descriptive statistics, and about point estimates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3BD58-A0AE-49C6-9394-1BABEE1D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114BE-F17B-4B5F-AFDF-F30779C1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 this course?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/>
              <a:t>Hypothesis testing (means, variance, goodness of fit)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Correlations</a:t>
            </a:r>
          </a:p>
          <a:p>
            <a:r>
              <a:rPr lang="en-US" dirty="0"/>
              <a:t>If time permits</a:t>
            </a:r>
          </a:p>
          <a:p>
            <a:pPr lvl="1"/>
            <a:r>
              <a:rPr lang="en-US" dirty="0"/>
              <a:t>Analysis of variance (ANOVA)</a:t>
            </a:r>
          </a:p>
          <a:p>
            <a:pPr lvl="1"/>
            <a:r>
              <a:rPr lang="en-US" dirty="0"/>
              <a:t>Logistic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DFA77-A48A-4022-971F-C16662BD1EAD}"/>
              </a:ext>
            </a:extLst>
          </p:cNvPr>
          <p:cNvSpPr/>
          <p:nvPr/>
        </p:nvSpPr>
        <p:spPr>
          <a:xfrm rot="20700000">
            <a:off x="7161501" y="5270049"/>
            <a:ext cx="4877419" cy="74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Theory+Practice</a:t>
            </a:r>
            <a:r>
              <a:rPr lang="en-US" sz="3600" dirty="0"/>
              <a:t> (R)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(4.0.4)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package (</a:t>
            </a: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he-IL" dirty="0"/>
              <a:t>'</a:t>
            </a:r>
            <a:r>
              <a:rPr lang="en-US" dirty="0" err="1"/>
              <a:t>tidyverse</a:t>
            </a:r>
            <a:r>
              <a:rPr lang="he-IL" dirty="0"/>
              <a:t>'</a:t>
            </a:r>
            <a:r>
              <a:rPr lang="en-US" dirty="0"/>
              <a:t>))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760B-8903-439E-83EB-15A39360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7058-4BDE-4D35-B798-2A06829D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2000">
              <a:lnSpc>
                <a:spcPct val="100000"/>
              </a:lnSpc>
            </a:pPr>
            <a:r>
              <a:rPr lang="en-US" sz="3200" dirty="0"/>
              <a:t>60% Exam</a:t>
            </a:r>
          </a:p>
          <a:p>
            <a:pPr indent="-252000">
              <a:lnSpc>
                <a:spcPct val="100000"/>
              </a:lnSpc>
            </a:pPr>
            <a:r>
              <a:rPr lang="en-US" sz="3200" dirty="0"/>
              <a:t>40% Data analysis project in R</a:t>
            </a:r>
          </a:p>
          <a:p>
            <a:pPr indent="-252000">
              <a:lnSpc>
                <a:spcPct val="100000"/>
              </a:lnSpc>
            </a:pPr>
            <a:r>
              <a:rPr lang="en-US" sz="3200" dirty="0"/>
              <a:t>Homework submission is mandatory (5/6) </a:t>
            </a:r>
            <a:br>
              <a:rPr lang="en-US" sz="3200" dirty="0"/>
            </a:br>
            <a:r>
              <a:rPr lang="en-US" sz="3200" dirty="0"/>
              <a:t>but ungraded (solutions will be published)</a:t>
            </a:r>
          </a:p>
          <a:p>
            <a:pPr lvl="1" indent="-252000">
              <a:lnSpc>
                <a:spcPct val="100000"/>
              </a:lnSpc>
            </a:pPr>
            <a:r>
              <a:rPr lang="en-US" sz="2000" dirty="0"/>
              <a:t>For a non-submission (i.e. 4/6 and under) there will be a -2 point per homework</a:t>
            </a:r>
            <a:endParaRPr lang="he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89FFC-A2DE-478F-80FD-BBD2716C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9A9EA-522C-4CBA-A9FC-A3C8B9CC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AE80-3E8E-4508-90DE-4F82FD39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challenges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F4B5-015C-4A0F-BC8F-843C83FB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 is hard, formulas are hard to follow</a:t>
            </a:r>
          </a:p>
          <a:p>
            <a:pPr lvl="1"/>
            <a:r>
              <a:rPr lang="en-US" sz="2000" dirty="0"/>
              <a:t>Stop me and ask questions</a:t>
            </a:r>
          </a:p>
          <a:p>
            <a:pPr lvl="1"/>
            <a:r>
              <a:rPr lang="en-US" sz="2000" dirty="0"/>
              <a:t>Use our reception hours</a:t>
            </a:r>
          </a:p>
          <a:p>
            <a:pPr lvl="1"/>
            <a:r>
              <a:rPr lang="en-US" sz="2000" dirty="0"/>
              <a:t>Re-read the lecture notes</a:t>
            </a:r>
          </a:p>
          <a:p>
            <a:r>
              <a:rPr lang="en-US" dirty="0"/>
              <a:t>The materials are in English</a:t>
            </a:r>
          </a:p>
          <a:p>
            <a:pPr lvl="1"/>
            <a:r>
              <a:rPr lang="en-US" sz="2000" dirty="0"/>
              <a:t>This is an opportunity to get you into a softer landing into hi-tech</a:t>
            </a:r>
          </a:p>
          <a:p>
            <a:r>
              <a:rPr lang="en-US" dirty="0"/>
              <a:t>Learning a new programming language – Creates an overload</a:t>
            </a:r>
          </a:p>
          <a:p>
            <a:pPr lvl="1"/>
            <a:r>
              <a:rPr lang="en-US" sz="2000" dirty="0"/>
              <a:t>I will give you a lot of videos and examples</a:t>
            </a:r>
          </a:p>
          <a:p>
            <a:pPr lvl="1"/>
            <a:r>
              <a:rPr lang="en-US" sz="2000" dirty="0"/>
              <a:t>Find opportunities to practice your coding</a:t>
            </a:r>
          </a:p>
          <a:p>
            <a:pPr lvl="1"/>
            <a:r>
              <a:rPr lang="en-US" sz="2000" dirty="0"/>
              <a:t>Work in groups</a:t>
            </a:r>
          </a:p>
          <a:p>
            <a:pPr lvl="1"/>
            <a:endParaRPr lang="he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09797-EE05-4662-999C-8AD3F701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89CFE-CDF1-4987-A389-52ECA009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7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3875</TotalTime>
  <Words>3386</Words>
  <Application>Microsoft Office PowerPoint</Application>
  <PresentationFormat>Widescreen</PresentationFormat>
  <Paragraphs>420</Paragraphs>
  <Slides>42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Raphael Shuhendler  TA – Yotam Dery</vt:lpstr>
      <vt:lpstr>Today’s lecture</vt:lpstr>
      <vt:lpstr>Course goals</vt:lpstr>
      <vt:lpstr>What will we learn in this course?</vt:lpstr>
      <vt:lpstr>Technicalities</vt:lpstr>
      <vt:lpstr>Grading</vt:lpstr>
      <vt:lpstr>Course challenges</vt:lpstr>
      <vt:lpstr>The foundations</vt:lpstr>
      <vt:lpstr>A “quiz”  In groups of 3, 10 minuets</vt:lpstr>
      <vt:lpstr>Arrange this into a workflow model:</vt:lpstr>
      <vt:lpstr>Here’s what 45,000+ kaggle members thought (and what is a “boxplot”)</vt:lpstr>
      <vt:lpstr>Examples for Data Science Problems</vt:lpstr>
      <vt:lpstr>What is R? </vt:lpstr>
      <vt:lpstr>Some terms</vt:lpstr>
      <vt:lpstr>Lab:  Visualizing COVID19 Mobility trends</vt:lpstr>
      <vt:lpstr>How does data look like?</vt:lpstr>
      <vt:lpstr>The Tidy Philosophy</vt:lpstr>
      <vt:lpstr>Contents for Today</vt:lpstr>
      <vt:lpstr>Quiz – which is “tidy”?</vt:lpstr>
      <vt:lpstr>Common Notations</vt:lpstr>
      <vt:lpstr>Types of Variables</vt:lpstr>
      <vt:lpstr>Contents for Today</vt:lpstr>
      <vt:lpstr>What are descriptive statistics?</vt:lpstr>
      <vt:lpstr>Descriptive statistics</vt:lpstr>
      <vt:lpstr>Descriptive statistics</vt:lpstr>
      <vt:lpstr>Point Estimates</vt:lpstr>
      <vt:lpstr>Desired Properties of Point Estimates: Unbiased</vt:lpstr>
      <vt:lpstr>Desired Properties of Point Estimates (2): Minimum Variance</vt:lpstr>
      <vt:lpstr>The Bias-Variance Decomposition</vt:lpstr>
      <vt:lpstr>Contents for Today</vt:lpstr>
      <vt:lpstr>Visualizations</vt:lpstr>
      <vt:lpstr>The Grammar of Graphics (visualizations, package ggplot2)</vt:lpstr>
      <vt:lpstr>Let’s complicate things Spot the aesthetics (2)</vt:lpstr>
      <vt:lpstr>Even further</vt:lpstr>
      <vt:lpstr>Summarizing and Visualizing Data</vt:lpstr>
      <vt:lpstr>Facets</vt:lpstr>
      <vt:lpstr>Stats</vt:lpstr>
      <vt:lpstr>Warning!</vt:lpstr>
      <vt:lpstr>Contents for Today</vt:lpstr>
      <vt:lpstr>Sampling</vt:lpstr>
      <vt:lpstr>Summarizing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181</cp:revision>
  <dcterms:created xsi:type="dcterms:W3CDTF">2019-03-21T08:27:23Z</dcterms:created>
  <dcterms:modified xsi:type="dcterms:W3CDTF">2021-03-03T12:04:27Z</dcterms:modified>
</cp:coreProperties>
</file>