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8"/>
  </p:notesMasterIdLst>
  <p:sldIdLst>
    <p:sldId id="256" r:id="rId2"/>
    <p:sldId id="257" r:id="rId3"/>
    <p:sldId id="294" r:id="rId4"/>
    <p:sldId id="258" r:id="rId5"/>
    <p:sldId id="259" r:id="rId6"/>
    <p:sldId id="260" r:id="rId7"/>
    <p:sldId id="297" r:id="rId8"/>
    <p:sldId id="298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80" r:id="rId19"/>
    <p:sldId id="263" r:id="rId20"/>
    <p:sldId id="262" r:id="rId21"/>
    <p:sldId id="265" r:id="rId22"/>
    <p:sldId id="264" r:id="rId23"/>
    <p:sldId id="270" r:id="rId24"/>
    <p:sldId id="266" r:id="rId25"/>
    <p:sldId id="267" r:id="rId26"/>
    <p:sldId id="295" r:id="rId27"/>
    <p:sldId id="296" r:id="rId28"/>
    <p:sldId id="272" r:id="rId29"/>
    <p:sldId id="278" r:id="rId30"/>
    <p:sldId id="273" r:id="rId31"/>
    <p:sldId id="274" r:id="rId32"/>
    <p:sldId id="275" r:id="rId33"/>
    <p:sldId id="277" r:id="rId34"/>
    <p:sldId id="314" r:id="rId35"/>
    <p:sldId id="302" r:id="rId36"/>
    <p:sldId id="299" r:id="rId37"/>
    <p:sldId id="301" r:id="rId38"/>
    <p:sldId id="289" r:id="rId39"/>
    <p:sldId id="315" r:id="rId40"/>
    <p:sldId id="316" r:id="rId41"/>
    <p:sldId id="317" r:id="rId42"/>
    <p:sldId id="318" r:id="rId43"/>
    <p:sldId id="319" r:id="rId44"/>
    <p:sldId id="304" r:id="rId45"/>
    <p:sldId id="290" r:id="rId46"/>
    <p:sldId id="291" r:id="rId47"/>
    <p:sldId id="292" r:id="rId48"/>
    <p:sldId id="303" r:id="rId49"/>
    <p:sldId id="283" r:id="rId50"/>
    <p:sldId id="284" r:id="rId51"/>
    <p:sldId id="261" r:id="rId52"/>
    <p:sldId id="276" r:id="rId53"/>
    <p:sldId id="285" r:id="rId54"/>
    <p:sldId id="286" r:id="rId55"/>
    <p:sldId id="287" r:id="rId56"/>
    <p:sldId id="27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14" autoAdjust="0"/>
  </p:normalViewPr>
  <p:slideViewPr>
    <p:cSldViewPr snapToGrid="0" showGuides="1">
      <p:cViewPr varScale="1">
        <p:scale>
          <a:sx n="98" d="100"/>
          <a:sy n="98" d="100"/>
        </p:scale>
        <p:origin x="978" y="78"/>
      </p:cViewPr>
      <p:guideLst>
        <p:guide orient="horz" pos="4058"/>
        <p:guide pos="5995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DA182E8-EF5B-4580-BFE7-EAD7CFBF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CE75A18-94E1-4445-B0AD-3C07F53FF7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February 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February 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68AD216-5ECA-4870-87E9-E61A10F09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 baseline="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arid.shinyapps.io/population_vs_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hyperlink" Target="https://datadashboard.health.gov.il/COVID-19/general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10" Type="http://schemas.openxmlformats.org/officeDocument/2006/relationships/hyperlink" Target="https://www.youtube.com/watch?v=Z80eYiCJ5aU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youtube.com/watch?v=_xhnjCUxTQ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21f5a1990ab3f39904099e215a5014b6/ffe28b0d12e5/edit" TargetMode="External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2022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E707B-4271-4F8D-8370-9631F0C4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statistics?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BF9E0-757B-45CD-AFA2-679FE229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15A9-F03C-4008-9678-D2B91E6C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8BB93-8101-41F2-A55F-C6E99BE2CCB3}"/>
              </a:ext>
            </a:extLst>
          </p:cNvPr>
          <p:cNvSpPr txBox="1"/>
          <p:nvPr/>
        </p:nvSpPr>
        <p:spPr>
          <a:xfrm>
            <a:off x="710118" y="1724644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“reality” (entire </a:t>
            </a:r>
            <a:r>
              <a:rPr lang="en-US" b="1" dirty="0"/>
              <a:t>population </a:t>
            </a:r>
            <a:r>
              <a:rPr lang="he-IL" b="1" dirty="0"/>
              <a:t>אוכלוסיה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02AB39-B234-48A4-9B7F-331451F5B526}"/>
              </a:ext>
            </a:extLst>
          </p:cNvPr>
          <p:cNvSpPr txBox="1"/>
          <p:nvPr/>
        </p:nvSpPr>
        <p:spPr>
          <a:xfrm>
            <a:off x="6906637" y="1724644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can measure (the </a:t>
            </a:r>
            <a:r>
              <a:rPr lang="en-US" b="1" dirty="0"/>
              <a:t>sample </a:t>
            </a:r>
            <a:r>
              <a:rPr lang="he-IL" b="1" dirty="0"/>
              <a:t>מדגם</a:t>
            </a:r>
            <a:r>
              <a:rPr lang="en-US" dirty="0"/>
              <a:t>)</a:t>
            </a:r>
            <a:endParaRPr lang="LID4096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1E17A7A-7EAD-492D-8DDE-0EE28D1FAB65}"/>
              </a:ext>
            </a:extLst>
          </p:cNvPr>
          <p:cNvGrpSpPr/>
          <p:nvPr/>
        </p:nvGrpSpPr>
        <p:grpSpPr>
          <a:xfrm>
            <a:off x="1451303" y="2241444"/>
            <a:ext cx="2098946" cy="2637760"/>
            <a:chOff x="1451303" y="2241444"/>
            <a:chExt cx="2098946" cy="26377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48D3B6-8723-45EE-B4AB-A11FAC1D7DB1}"/>
                </a:ext>
              </a:extLst>
            </p:cNvPr>
            <p:cNvSpPr/>
            <p:nvPr/>
          </p:nvSpPr>
          <p:spPr>
            <a:xfrm>
              <a:off x="1451303" y="2241444"/>
              <a:ext cx="2098946" cy="2637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AD3FE3-13C5-4F2B-8016-A77AC82B33BC}"/>
                </a:ext>
              </a:extLst>
            </p:cNvPr>
            <p:cNvSpPr/>
            <p:nvPr/>
          </p:nvSpPr>
          <p:spPr>
            <a:xfrm>
              <a:off x="2069402" y="2550725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AF4209-7F40-4E75-88BF-4EC0005D9355}"/>
                </a:ext>
              </a:extLst>
            </p:cNvPr>
            <p:cNvSpPr/>
            <p:nvPr/>
          </p:nvSpPr>
          <p:spPr>
            <a:xfrm>
              <a:off x="2801302" y="2550725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7751D-32C7-425F-AD99-58F2CCB8858A}"/>
                </a:ext>
              </a:extLst>
            </p:cNvPr>
            <p:cNvSpPr/>
            <p:nvPr/>
          </p:nvSpPr>
          <p:spPr>
            <a:xfrm>
              <a:off x="2435351" y="2550725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169E97-1EEF-4433-A224-65327A4E611C}"/>
                </a:ext>
              </a:extLst>
            </p:cNvPr>
            <p:cNvSpPr/>
            <p:nvPr/>
          </p:nvSpPr>
          <p:spPr>
            <a:xfrm>
              <a:off x="1856895" y="2860006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3859D-55E4-4F3E-AE16-583370E22F47}"/>
                </a:ext>
              </a:extLst>
            </p:cNvPr>
            <p:cNvSpPr/>
            <p:nvPr/>
          </p:nvSpPr>
          <p:spPr>
            <a:xfrm>
              <a:off x="2588795" y="2860006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BD7D45-F2FD-4821-8551-0068B400C05C}"/>
                </a:ext>
              </a:extLst>
            </p:cNvPr>
            <p:cNvSpPr/>
            <p:nvPr/>
          </p:nvSpPr>
          <p:spPr>
            <a:xfrm>
              <a:off x="2222845" y="2860006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34D478-0946-4336-92CA-DE42EDA51D10}"/>
                </a:ext>
              </a:extLst>
            </p:cNvPr>
            <p:cNvSpPr/>
            <p:nvPr/>
          </p:nvSpPr>
          <p:spPr>
            <a:xfrm>
              <a:off x="1676051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B0630F-6141-4C4C-B365-2E1AC9E11A53}"/>
                </a:ext>
              </a:extLst>
            </p:cNvPr>
            <p:cNvSpPr/>
            <p:nvPr/>
          </p:nvSpPr>
          <p:spPr>
            <a:xfrm>
              <a:off x="2407951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9CC9BE-A1FF-479A-B185-579AA5F0F4B1}"/>
                </a:ext>
              </a:extLst>
            </p:cNvPr>
            <p:cNvSpPr/>
            <p:nvPr/>
          </p:nvSpPr>
          <p:spPr>
            <a:xfrm>
              <a:off x="2042000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60DAAE-4239-4D0B-BC5B-1A389C97E857}"/>
                </a:ext>
              </a:extLst>
            </p:cNvPr>
            <p:cNvSpPr/>
            <p:nvPr/>
          </p:nvSpPr>
          <p:spPr>
            <a:xfrm>
              <a:off x="3139851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B38DD3-DF3F-48AE-AD41-F54429484EFC}"/>
                </a:ext>
              </a:extLst>
            </p:cNvPr>
            <p:cNvSpPr/>
            <p:nvPr/>
          </p:nvSpPr>
          <p:spPr>
            <a:xfrm>
              <a:off x="2773901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A593AC-216C-47EE-8D8E-705F2AF98286}"/>
                </a:ext>
              </a:extLst>
            </p:cNvPr>
            <p:cNvSpPr/>
            <p:nvPr/>
          </p:nvSpPr>
          <p:spPr>
            <a:xfrm>
              <a:off x="1676051" y="347856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CFD56-6428-45F9-8C22-08A684B36E89}"/>
                </a:ext>
              </a:extLst>
            </p:cNvPr>
            <p:cNvSpPr/>
            <p:nvPr/>
          </p:nvSpPr>
          <p:spPr>
            <a:xfrm>
              <a:off x="2407951" y="347856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67A52B-B037-4AFE-9789-5D8756F6EE74}"/>
                </a:ext>
              </a:extLst>
            </p:cNvPr>
            <p:cNvSpPr/>
            <p:nvPr/>
          </p:nvSpPr>
          <p:spPr>
            <a:xfrm>
              <a:off x="2042000" y="347856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AC6F84-5FFB-42D6-8558-365DD81BCBDA}"/>
                </a:ext>
              </a:extLst>
            </p:cNvPr>
            <p:cNvSpPr/>
            <p:nvPr/>
          </p:nvSpPr>
          <p:spPr>
            <a:xfrm>
              <a:off x="3139851" y="347856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5A6C5B-AD82-4EF0-B430-87856EA16323}"/>
                </a:ext>
              </a:extLst>
            </p:cNvPr>
            <p:cNvSpPr/>
            <p:nvPr/>
          </p:nvSpPr>
          <p:spPr>
            <a:xfrm>
              <a:off x="2773901" y="347856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E7396A-04A8-47B5-BDB4-985D23799ED5}"/>
                </a:ext>
              </a:extLst>
            </p:cNvPr>
            <p:cNvSpPr/>
            <p:nvPr/>
          </p:nvSpPr>
          <p:spPr>
            <a:xfrm>
              <a:off x="2972810" y="2860006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290591-0D3C-4E65-BE27-D17AC77DE5FF}"/>
                </a:ext>
              </a:extLst>
            </p:cNvPr>
            <p:cNvSpPr/>
            <p:nvPr/>
          </p:nvSpPr>
          <p:spPr>
            <a:xfrm>
              <a:off x="1676051" y="381314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05CC570-65F7-4EFC-A6AC-700BCB2E6E77}"/>
                </a:ext>
              </a:extLst>
            </p:cNvPr>
            <p:cNvSpPr/>
            <p:nvPr/>
          </p:nvSpPr>
          <p:spPr>
            <a:xfrm>
              <a:off x="2407951" y="381314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B802D7-EB93-4347-ADB4-2230CD38DADD}"/>
                </a:ext>
              </a:extLst>
            </p:cNvPr>
            <p:cNvSpPr/>
            <p:nvPr/>
          </p:nvSpPr>
          <p:spPr>
            <a:xfrm>
              <a:off x="2042000" y="381314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61CEF7-F031-440D-A4A3-F299E83DE54D}"/>
                </a:ext>
              </a:extLst>
            </p:cNvPr>
            <p:cNvSpPr/>
            <p:nvPr/>
          </p:nvSpPr>
          <p:spPr>
            <a:xfrm>
              <a:off x="3139851" y="381314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5028F5-B4B0-4857-B989-C9F5159BEB4C}"/>
                </a:ext>
              </a:extLst>
            </p:cNvPr>
            <p:cNvSpPr/>
            <p:nvPr/>
          </p:nvSpPr>
          <p:spPr>
            <a:xfrm>
              <a:off x="2773901" y="381314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9E67B7C-6BA3-48B1-848A-97A3F6D7F9C2}"/>
                </a:ext>
              </a:extLst>
            </p:cNvPr>
            <p:cNvSpPr/>
            <p:nvPr/>
          </p:nvSpPr>
          <p:spPr>
            <a:xfrm>
              <a:off x="1856895" y="412243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B6AAF6-7706-489D-8A9D-9ED7027D1FD9}"/>
                </a:ext>
              </a:extLst>
            </p:cNvPr>
            <p:cNvSpPr/>
            <p:nvPr/>
          </p:nvSpPr>
          <p:spPr>
            <a:xfrm>
              <a:off x="2588795" y="412243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9A12FA6-C039-4762-A5A3-DF9AD5DDEC73}"/>
                </a:ext>
              </a:extLst>
            </p:cNvPr>
            <p:cNvSpPr/>
            <p:nvPr/>
          </p:nvSpPr>
          <p:spPr>
            <a:xfrm>
              <a:off x="2222845" y="412243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554561-F695-4F26-8A9A-F46F5E18BABA}"/>
                </a:ext>
              </a:extLst>
            </p:cNvPr>
            <p:cNvSpPr/>
            <p:nvPr/>
          </p:nvSpPr>
          <p:spPr>
            <a:xfrm>
              <a:off x="2972810" y="412243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8D37AE-09C7-4DAD-894F-C5493B3C0D5B}"/>
                </a:ext>
              </a:extLst>
            </p:cNvPr>
            <p:cNvSpPr/>
            <p:nvPr/>
          </p:nvSpPr>
          <p:spPr>
            <a:xfrm>
              <a:off x="2069402" y="4414897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AC1B27-5ECD-41A4-85E8-25AB8A7DFC5B}"/>
                </a:ext>
              </a:extLst>
            </p:cNvPr>
            <p:cNvSpPr/>
            <p:nvPr/>
          </p:nvSpPr>
          <p:spPr>
            <a:xfrm>
              <a:off x="2801302" y="4414897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F1815D-01DE-49F5-BF42-655BE8056F58}"/>
                </a:ext>
              </a:extLst>
            </p:cNvPr>
            <p:cNvSpPr/>
            <p:nvPr/>
          </p:nvSpPr>
          <p:spPr>
            <a:xfrm>
              <a:off x="2435351" y="4414897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17858A-DA0D-4078-AFDC-7EF0B293B114}"/>
              </a:ext>
            </a:extLst>
          </p:cNvPr>
          <p:cNvGrpSpPr/>
          <p:nvPr/>
        </p:nvGrpSpPr>
        <p:grpSpPr>
          <a:xfrm>
            <a:off x="7685103" y="2241444"/>
            <a:ext cx="2098946" cy="2637760"/>
            <a:chOff x="6675403" y="2241444"/>
            <a:chExt cx="2098946" cy="26377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152E687-8346-40C3-9AE0-77351F18CBB8}"/>
                </a:ext>
              </a:extLst>
            </p:cNvPr>
            <p:cNvSpPr/>
            <p:nvPr/>
          </p:nvSpPr>
          <p:spPr>
            <a:xfrm>
              <a:off x="6675403" y="2241444"/>
              <a:ext cx="2098946" cy="2637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B3DA226-478B-4AB2-BC29-9A705F4B85DE}"/>
                </a:ext>
              </a:extLst>
            </p:cNvPr>
            <p:cNvSpPr/>
            <p:nvPr/>
          </p:nvSpPr>
          <p:spPr>
            <a:xfrm>
              <a:off x="7293502" y="2550725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EA618CB-7F20-493B-A331-2852662675F9}"/>
                </a:ext>
              </a:extLst>
            </p:cNvPr>
            <p:cNvSpPr/>
            <p:nvPr/>
          </p:nvSpPr>
          <p:spPr>
            <a:xfrm>
              <a:off x="7080995" y="2860006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87B8D2-6C6F-4835-BAA7-A60D5E88C901}"/>
                </a:ext>
              </a:extLst>
            </p:cNvPr>
            <p:cNvSpPr/>
            <p:nvPr/>
          </p:nvSpPr>
          <p:spPr>
            <a:xfrm>
              <a:off x="7812895" y="2860006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F49BEDC-42D2-4949-A660-ACBC21267386}"/>
                </a:ext>
              </a:extLst>
            </p:cNvPr>
            <p:cNvSpPr/>
            <p:nvPr/>
          </p:nvSpPr>
          <p:spPr>
            <a:xfrm>
              <a:off x="7266100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5AA3926-0B5C-44E7-9956-139FF106FE17}"/>
                </a:ext>
              </a:extLst>
            </p:cNvPr>
            <p:cNvSpPr/>
            <p:nvPr/>
          </p:nvSpPr>
          <p:spPr>
            <a:xfrm>
              <a:off x="8363951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5F1749-4C9D-4F7E-9AF3-71BAE7718C18}"/>
                </a:ext>
              </a:extLst>
            </p:cNvPr>
            <p:cNvSpPr/>
            <p:nvPr/>
          </p:nvSpPr>
          <p:spPr>
            <a:xfrm>
              <a:off x="7998001" y="313566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327CE0-6BCD-4A5E-97C5-F43D99BC67E4}"/>
                </a:ext>
              </a:extLst>
            </p:cNvPr>
            <p:cNvSpPr/>
            <p:nvPr/>
          </p:nvSpPr>
          <p:spPr>
            <a:xfrm>
              <a:off x="6900151" y="347856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10DA176-A624-42E5-92CB-099451B99F06}"/>
                </a:ext>
              </a:extLst>
            </p:cNvPr>
            <p:cNvSpPr/>
            <p:nvPr/>
          </p:nvSpPr>
          <p:spPr>
            <a:xfrm>
              <a:off x="7632051" y="347856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0DEE5C-2074-4791-9A82-7A539EABC6EA}"/>
                </a:ext>
              </a:extLst>
            </p:cNvPr>
            <p:cNvSpPr/>
            <p:nvPr/>
          </p:nvSpPr>
          <p:spPr>
            <a:xfrm>
              <a:off x="8363951" y="3813149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E2C021-8E02-4369-8016-BFDD0B5A9E39}"/>
                </a:ext>
              </a:extLst>
            </p:cNvPr>
            <p:cNvSpPr/>
            <p:nvPr/>
          </p:nvSpPr>
          <p:spPr>
            <a:xfrm>
              <a:off x="7080995" y="412243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43689F3-5D9B-41CB-9CCB-76CA741DACEF}"/>
                </a:ext>
              </a:extLst>
            </p:cNvPr>
            <p:cNvSpPr/>
            <p:nvPr/>
          </p:nvSpPr>
          <p:spPr>
            <a:xfrm>
              <a:off x="7446945" y="412243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E6631D0-9593-4BF5-918F-DD84F9101CC9}"/>
                </a:ext>
              </a:extLst>
            </p:cNvPr>
            <p:cNvSpPr/>
            <p:nvPr/>
          </p:nvSpPr>
          <p:spPr>
            <a:xfrm>
              <a:off x="8196910" y="4122430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3BB5614-79E2-4F37-9C62-327BFF37F661}"/>
                </a:ext>
              </a:extLst>
            </p:cNvPr>
            <p:cNvSpPr/>
            <p:nvPr/>
          </p:nvSpPr>
          <p:spPr>
            <a:xfrm>
              <a:off x="8025402" y="4414897"/>
              <a:ext cx="185106" cy="1851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53580E0-2187-431C-95BD-1796AD6A7742}"/>
              </a:ext>
            </a:extLst>
          </p:cNvPr>
          <p:cNvSpPr txBox="1"/>
          <p:nvPr/>
        </p:nvSpPr>
        <p:spPr>
          <a:xfrm>
            <a:off x="1042853" y="5256001"/>
            <a:ext cx="10035119" cy="87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need some way of deducing about the population from the sample</a:t>
            </a:r>
          </a:p>
          <a:p>
            <a:pPr>
              <a:lnSpc>
                <a:spcPct val="150000"/>
              </a:lnSpc>
            </a:pPr>
            <a:r>
              <a:rPr lang="en-US" dirty="0"/>
              <a:t>Probability helps us describe the population, but also helps us deduce from the sample</a:t>
            </a:r>
          </a:p>
        </p:txBody>
      </p:sp>
    </p:spTree>
    <p:extLst>
      <p:ext uri="{BB962C8B-B14F-4D97-AF65-F5344CB8AC3E}">
        <p14:creationId xmlns:p14="http://schemas.microsoft.com/office/powerpoint/2010/main" val="1483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FEEF-821C-4FD2-8614-67792616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800" dirty="0"/>
              <a:t>Decision making during a pandemic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4BB-C9D7-48EE-86F8-F9A2E5AD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there is a new covid19 variant.</a:t>
            </a:r>
          </a:p>
          <a:p>
            <a:r>
              <a:rPr lang="en-US" dirty="0"/>
              <a:t>Decision makers need to know the probability of contracting the virus under a 15-minute exposure.</a:t>
            </a:r>
          </a:p>
          <a:p>
            <a:r>
              <a:rPr lang="en-US" dirty="0"/>
              <a:t>We don’t have a lot of data yet (we don’t see the actual population – it hasn’t been “realized” yet).</a:t>
            </a:r>
          </a:p>
          <a:p>
            <a:r>
              <a:rPr lang="en-US" dirty="0"/>
              <a:t>We have identified a sample of 300 people exposed, out of which 40 were infected (13.33%).</a:t>
            </a:r>
          </a:p>
          <a:p>
            <a:r>
              <a:rPr lang="en-US" dirty="0"/>
              <a:t>A lockdown will be implemented if the probability (in the population) is 20%. </a:t>
            </a:r>
            <a:r>
              <a:rPr lang="en-US" b="1" dirty="0"/>
              <a:t>However,</a:t>
            </a:r>
            <a:r>
              <a:rPr lang="en-US" dirty="0"/>
              <a:t> we don’t know what it is. We only have the sample.</a:t>
            </a:r>
          </a:p>
          <a:p>
            <a:r>
              <a:rPr lang="en-US" b="1" dirty="0"/>
              <a:t>What would you do? Would you take the risk?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176D6-7428-47FC-9089-09D2569E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16503-562B-45D0-A633-62D8B4A2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FEEF-821C-4FD2-8614-67792616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800" dirty="0"/>
              <a:t>Decision making during a pandemic</a:t>
            </a:r>
            <a:endParaRPr lang="LID4096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374BB-C9D7-48EE-86F8-F9A2E5ADA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the binomial model from probability to answer the following question: 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/>
                  <a:t>probability </a:t>
                </a:r>
                <a:r>
                  <a:rPr lang="en-US" dirty="0"/>
                  <a:t>of having up to 40 infected (out of 300), given a 20% chance of infection?</a:t>
                </a:r>
              </a:p>
              <a:p>
                <a:endParaRPr lang="en-US" b="1" dirty="0"/>
              </a:p>
              <a:p>
                <a:r>
                  <a:rPr lang="en-US" b="1" dirty="0"/>
                  <a:t>Infected ~ Binomial(n=300, p=20%)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Infected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0.167%</m:t>
                    </m:r>
                  </m:oMath>
                </a14:m>
                <a:r>
                  <a:rPr lang="en-US" dirty="0"/>
                  <a:t>  	</a:t>
                </a:r>
                <a:r>
                  <a:rPr lang="en-US" dirty="0">
                    <a:sym typeface="Wingdings" panose="05000000000000000000" pitchFamily="2" charset="2"/>
                  </a:rPr>
                  <a:t> Very low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</a:t>
                </a:r>
                <a:r>
                  <a:rPr lang="en-US" b="1" dirty="0"/>
                  <a:t>unlikely</a:t>
                </a:r>
                <a:r>
                  <a:rPr lang="en-US" dirty="0"/>
                  <a:t> that the chances of infection are 20%, they are </a:t>
                </a:r>
                <a:r>
                  <a:rPr lang="en-US" b="1" dirty="0"/>
                  <a:t>probably</a:t>
                </a:r>
                <a:r>
                  <a:rPr lang="en-US" dirty="0"/>
                  <a:t> much lower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374BB-C9D7-48EE-86F8-F9A2E5ADA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176D6-7428-47FC-9089-09D2569E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16503-562B-45D0-A633-62D8B4A2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3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7CE708-1BCE-4E14-AB84-B0B8EBA4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869860"/>
            <a:ext cx="10515600" cy="2867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88932-685D-4982-BCC1-EE5C08FA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binomial</a:t>
            </a:r>
            <a:r>
              <a:rPr lang="en-US" dirty="0"/>
              <a:t> distribution</a:t>
            </a:r>
            <a:br>
              <a:rPr lang="he-IL" dirty="0"/>
            </a:br>
            <a:r>
              <a:rPr lang="he-IL" sz="3200" dirty="0"/>
              <a:t>(התפלגות בינומית)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0A78-3232-4D90-A6B5-442C5E6D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we would’ve sampled 300 and 50 were infected? 55?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AE8DE-21C0-4241-B0D6-84C06E67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3063-2FD4-4594-8DBE-8E49FF43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A8A804-991B-402A-98B8-8C81C269649C}"/>
              </a:ext>
            </a:extLst>
          </p:cNvPr>
          <p:cNvCxnSpPr/>
          <p:nvPr/>
        </p:nvCxnSpPr>
        <p:spPr>
          <a:xfrm>
            <a:off x="2791838" y="4182894"/>
            <a:ext cx="661481" cy="10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BBC4C4-BD7B-4943-B2F3-D094B4A8731B}"/>
              </a:ext>
            </a:extLst>
          </p:cNvPr>
          <p:cNvCxnSpPr/>
          <p:nvPr/>
        </p:nvCxnSpPr>
        <p:spPr>
          <a:xfrm>
            <a:off x="4007796" y="3521413"/>
            <a:ext cx="661481" cy="10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CC299-3D73-4D7C-ADB1-6FCF04CC05FE}"/>
              </a:ext>
            </a:extLst>
          </p:cNvPr>
          <p:cNvCxnSpPr>
            <a:cxnSpLocks/>
          </p:cNvCxnSpPr>
          <p:nvPr/>
        </p:nvCxnSpPr>
        <p:spPr>
          <a:xfrm>
            <a:off x="4956738" y="3128856"/>
            <a:ext cx="286471" cy="43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A64D69-7419-4CA0-8E45-87FAD64B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3" y="2946146"/>
            <a:ext cx="10515600" cy="2867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88932-685D-4982-BCC1-EE5C08FA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0A78-3232-4D90-A6B5-442C5E6D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we would’ve sampled 300 and 50 were infected? 55?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AE8DE-21C0-4241-B0D6-84C06E67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3063-2FD4-4594-8DBE-8E49FF43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A8A804-991B-402A-98B8-8C81C269649C}"/>
              </a:ext>
            </a:extLst>
          </p:cNvPr>
          <p:cNvCxnSpPr/>
          <p:nvPr/>
        </p:nvCxnSpPr>
        <p:spPr>
          <a:xfrm>
            <a:off x="2791838" y="4182894"/>
            <a:ext cx="661481" cy="10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BBC4C4-BD7B-4943-B2F3-D094B4A8731B}"/>
              </a:ext>
            </a:extLst>
          </p:cNvPr>
          <p:cNvCxnSpPr>
            <a:cxnSpLocks/>
          </p:cNvCxnSpPr>
          <p:nvPr/>
        </p:nvCxnSpPr>
        <p:spPr>
          <a:xfrm>
            <a:off x="3749056" y="3612707"/>
            <a:ext cx="911944" cy="138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CC299-3D73-4D7C-ADB1-6FCF04CC05FE}"/>
              </a:ext>
            </a:extLst>
          </p:cNvPr>
          <p:cNvCxnSpPr>
            <a:cxnSpLocks/>
          </p:cNvCxnSpPr>
          <p:nvPr/>
        </p:nvCxnSpPr>
        <p:spPr>
          <a:xfrm>
            <a:off x="4596005" y="3508234"/>
            <a:ext cx="695870" cy="105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0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3E34-2C5D-47D9-95D4-2F10ED79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 the example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65BCF-372F-411B-B818-E2C6E7E01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have some unknown </a:t>
                </a:r>
                <a:r>
                  <a:rPr lang="en-US" b="1" dirty="0"/>
                  <a:t>proportion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We suspect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(</a:t>
                </a:r>
                <a:r>
                  <a:rPr lang="he-IL" dirty="0"/>
                  <a:t>פרופורציה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measured 300 patients, saw 40 infected, and used the </a:t>
                </a:r>
                <a:br>
                  <a:rPr lang="en-US" dirty="0"/>
                </a:br>
                <a:r>
                  <a:rPr lang="en-US" b="1" dirty="0"/>
                  <a:t>estimator</a:t>
                </a:r>
                <a:r>
                  <a:rPr lang="en-US" dirty="0"/>
                  <a:t> (</a:t>
                </a:r>
                <a:r>
                  <a:rPr lang="he-IL" dirty="0"/>
                  <a:t>אמד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Our </a:t>
                </a:r>
                <a:r>
                  <a:rPr lang="en-US" b="1" dirty="0"/>
                  <a:t>estimate</a:t>
                </a:r>
                <a:r>
                  <a:rPr lang="en-US" dirty="0"/>
                  <a:t> (</a:t>
                </a:r>
                <a:r>
                  <a:rPr lang="he-IL" dirty="0"/>
                  <a:t>אומדן</a:t>
                </a:r>
                <a:r>
                  <a:rPr lang="en-US" dirty="0"/>
                  <a:t>) was 40/300=13.3%.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With this result it is highly unlikely that the chances of infection are 20%.</a:t>
                </a:r>
                <a:endParaRPr lang="he-IL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 need for lockdown – given the observed sample, it’s a reasonable risk.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65BCF-372F-411B-B818-E2C6E7E01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7E236-D562-43DF-BD7B-D2D0C5AA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D552A-110A-48CE-B16C-D9D7593A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8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0F27-6149-4FF4-8F77-A6897D7D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sample</a:t>
            </a:r>
            <a:br>
              <a:rPr lang="en-US" dirty="0"/>
            </a:br>
            <a:r>
              <a:rPr lang="en-US" sz="3600" dirty="0"/>
              <a:t>Key concepts</a:t>
            </a:r>
            <a:endParaRPr lang="LID4096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698BD9-D924-4AD8-A913-9125EF153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he-IL" dirty="0"/>
              <a:t>אוכלוסיה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6EE06-98B9-44C8-93DC-54F1D9E58C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Parameters (</a:t>
                </a:r>
                <a:r>
                  <a:rPr lang="he-IL" dirty="0"/>
                  <a:t>פרמטרים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US" dirty="0"/>
                  <a:t> (</a:t>
                </a:r>
                <a:r>
                  <a:rPr lang="he-IL" dirty="0"/>
                  <a:t>תוחלת</a:t>
                </a:r>
                <a:r>
                  <a:rPr lang="en-US" dirty="0"/>
                  <a:t>);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he-IL" dirty="0"/>
                  <a:t>שונות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Distribution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he-IL" dirty="0"/>
                  <a:t>פונקצית התפלגות מצטברת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6EE06-98B9-44C8-93DC-54F1D9E58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3C1C92-1355-4D45-AFD3-0D450AD16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he-IL" dirty="0"/>
              <a:t>מדגם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E21D94-8D7F-4F60-AB9B-C5929BB6C0A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Estimators (</a:t>
                </a:r>
                <a:r>
                  <a:rPr lang="he-IL" dirty="0"/>
                  <a:t>אמדים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he-IL" dirty="0"/>
                  <a:t>ממוצע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he-IL" dirty="0"/>
                  <a:t>שונות מדגמית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Empirical Distribution function 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he-IL" dirty="0"/>
                  <a:t>התפלגות המדגם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LID4096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E21D94-8D7F-4F60-AB9B-C5929BB6C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1867F-EA39-405C-854A-684F1CA7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84119-CFDF-4B52-B894-91336F70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8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4AB613-FB0C-46CD-9E5D-319E7570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good/bad sample?</a:t>
            </a:r>
            <a:endParaRPr lang="LID4096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EBF238-F293-43CD-A081-7D550C28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– the sample size (</a:t>
            </a:r>
            <a:r>
              <a:rPr lang="he-IL" dirty="0"/>
              <a:t>גודל מדגם</a:t>
            </a:r>
            <a:r>
              <a:rPr lang="en-US" dirty="0"/>
              <a:t>)</a:t>
            </a:r>
          </a:p>
          <a:p>
            <a:r>
              <a:rPr lang="en-US" dirty="0"/>
              <a:t>Sampling method (</a:t>
            </a:r>
            <a:r>
              <a:rPr lang="he-IL" dirty="0"/>
              <a:t>שיטת הדגימה</a:t>
            </a:r>
            <a:r>
              <a:rPr lang="en-US" dirty="0"/>
              <a:t>)</a:t>
            </a:r>
          </a:p>
          <a:p>
            <a:r>
              <a:rPr lang="en-US" dirty="0"/>
              <a:t>Representativeness (</a:t>
            </a:r>
            <a:r>
              <a:rPr lang="he-IL" dirty="0"/>
              <a:t>ייצוגיות</a:t>
            </a:r>
            <a:r>
              <a:rPr lang="en-US" dirty="0"/>
              <a:t>)</a:t>
            </a:r>
          </a:p>
          <a:p>
            <a:r>
              <a:rPr lang="en-US" dirty="0"/>
              <a:t>Bias (</a:t>
            </a:r>
            <a:r>
              <a:rPr lang="he-IL" dirty="0"/>
              <a:t>הטיה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D5FF16-9F2D-4834-B10C-FAFA584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CFBD4A-9A63-4910-B730-10E7CC53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B3B04-E41B-4CCB-8F71-04B91B0D1169}"/>
              </a:ext>
            </a:extLst>
          </p:cNvPr>
          <p:cNvSpPr txBox="1"/>
          <p:nvPr/>
        </p:nvSpPr>
        <p:spPr>
          <a:xfrm>
            <a:off x="1204771" y="511204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Demonstration: population versus sample:</a:t>
            </a:r>
          </a:p>
          <a:p>
            <a:r>
              <a:rPr lang="en-US" dirty="0">
                <a:hlinkClick r:id="rId2"/>
              </a:rPr>
              <a:t>https://sarid.shinyapps.io/population_vs_sample/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4007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6B96-F6C3-45F3-981B-89B2FE1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2804-DAE9-449E-8842-801C77FD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2909"/>
            <a:ext cx="10058400" cy="4309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most cases, we can’t compute measures on the “entire population”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e.g., that’s what a census does</a:t>
            </a:r>
          </a:p>
          <a:p>
            <a:pPr>
              <a:lnSpc>
                <a:spcPct val="150000"/>
              </a:lnSpc>
            </a:pPr>
            <a:r>
              <a:rPr lang="en-US" dirty="0"/>
              <a:t>In such cases we sample the population: selecting observations out of a given population (a “sample”), which would represent the population, for statistical purposes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methods for sampling, e.g.: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sampling – </a:t>
            </a:r>
            <a:r>
              <a:rPr lang="he-IL" dirty="0"/>
              <a:t>מדגם מקרי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Layered sampling – </a:t>
            </a:r>
            <a:r>
              <a:rPr lang="he-IL" dirty="0"/>
              <a:t>מדגם שכבות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Cluster sampling – </a:t>
            </a:r>
            <a:r>
              <a:rPr lang="he-IL" dirty="0"/>
              <a:t>מדגם אשכולות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Important to make sure: avoid a method which causes bias in the sample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Garbage in-garbage 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00EE-9126-4B70-8804-DABB0FE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4C4C-689D-4FA4-ADD3-D1A2D32C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01377-1A77-4F15-9D22-7E4EA3142166}"/>
              </a:ext>
            </a:extLst>
          </p:cNvPr>
          <p:cNvGrpSpPr/>
          <p:nvPr/>
        </p:nvGrpSpPr>
        <p:grpSpPr>
          <a:xfrm>
            <a:off x="8039338" y="3821324"/>
            <a:ext cx="3759470" cy="1592361"/>
            <a:chOff x="8242953" y="3638525"/>
            <a:chExt cx="3759470" cy="15923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8F346A-4F45-4E0F-BBC4-9A1527881D73}"/>
                </a:ext>
              </a:extLst>
            </p:cNvPr>
            <p:cNvGrpSpPr/>
            <p:nvPr/>
          </p:nvGrpSpPr>
          <p:grpSpPr>
            <a:xfrm>
              <a:off x="9152128" y="3638525"/>
              <a:ext cx="2599944" cy="1282979"/>
              <a:chOff x="6278880" y="4145280"/>
              <a:chExt cx="3108960" cy="15341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68580B-F2E6-40E7-AECE-7662B8B23091}"/>
                  </a:ext>
                </a:extLst>
              </p:cNvPr>
              <p:cNvSpPr/>
              <p:nvPr/>
            </p:nvSpPr>
            <p:spPr>
              <a:xfrm>
                <a:off x="6278880" y="4145280"/>
                <a:ext cx="924560" cy="153416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5AB257-DB53-41CB-A15A-CB415C25BEBF}"/>
                  </a:ext>
                </a:extLst>
              </p:cNvPr>
              <p:cNvSpPr/>
              <p:nvPr/>
            </p:nvSpPr>
            <p:spPr>
              <a:xfrm>
                <a:off x="6536944" y="43586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7E5773-C70B-4183-83D6-4022D2E76470}"/>
                  </a:ext>
                </a:extLst>
              </p:cNvPr>
              <p:cNvSpPr/>
              <p:nvPr/>
            </p:nvSpPr>
            <p:spPr>
              <a:xfrm>
                <a:off x="6870192" y="44602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13DEB-EE49-4147-AC7D-E0637C3E5555}"/>
                  </a:ext>
                </a:extLst>
              </p:cNvPr>
              <p:cNvSpPr/>
              <p:nvPr/>
            </p:nvSpPr>
            <p:spPr>
              <a:xfrm>
                <a:off x="6536944" y="46624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12AC1B-0173-4E6E-8CBF-DF32F4D68EDC}"/>
                  </a:ext>
                </a:extLst>
              </p:cNvPr>
              <p:cNvSpPr/>
              <p:nvPr/>
            </p:nvSpPr>
            <p:spPr>
              <a:xfrm>
                <a:off x="6536944" y="49692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2D6033-B0A0-4153-855E-B3574C975903}"/>
                  </a:ext>
                </a:extLst>
              </p:cNvPr>
              <p:cNvSpPr/>
              <p:nvPr/>
            </p:nvSpPr>
            <p:spPr>
              <a:xfrm>
                <a:off x="6870192" y="50708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B30C48-78DE-4B75-883C-37C322EF63DF}"/>
                  </a:ext>
                </a:extLst>
              </p:cNvPr>
              <p:cNvSpPr/>
              <p:nvPr/>
            </p:nvSpPr>
            <p:spPr>
              <a:xfrm>
                <a:off x="6536944" y="52730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A3E9C28-27C4-4D68-95A2-3BADA177E395}"/>
                  </a:ext>
                </a:extLst>
              </p:cNvPr>
              <p:cNvSpPr/>
              <p:nvPr/>
            </p:nvSpPr>
            <p:spPr>
              <a:xfrm>
                <a:off x="6870192" y="47447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879394-C20A-4378-A192-9190BF9D66AD}"/>
                  </a:ext>
                </a:extLst>
              </p:cNvPr>
              <p:cNvSpPr/>
              <p:nvPr/>
            </p:nvSpPr>
            <p:spPr>
              <a:xfrm>
                <a:off x="6305296" y="48107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468C45-6A1A-4C37-B4A2-E0C3EB304408}"/>
                  </a:ext>
                </a:extLst>
              </p:cNvPr>
              <p:cNvSpPr/>
              <p:nvPr/>
            </p:nvSpPr>
            <p:spPr>
              <a:xfrm>
                <a:off x="6768592" y="531723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B22722-2D86-42D7-B2DF-3EFF64E2F0A0}"/>
                  </a:ext>
                </a:extLst>
              </p:cNvPr>
              <p:cNvSpPr/>
              <p:nvPr/>
            </p:nvSpPr>
            <p:spPr>
              <a:xfrm>
                <a:off x="8721726" y="4359705"/>
                <a:ext cx="666114" cy="1105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F3B20C-2BB9-4907-A100-FE4B4BC2592C}"/>
                  </a:ext>
                </a:extLst>
              </p:cNvPr>
              <p:cNvSpPr/>
              <p:nvPr/>
            </p:nvSpPr>
            <p:spPr>
              <a:xfrm>
                <a:off x="9045956" y="45313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9F46AD-A994-4E32-AE9E-C3763F99C48C}"/>
                  </a:ext>
                </a:extLst>
              </p:cNvPr>
              <p:cNvSpPr/>
              <p:nvPr/>
            </p:nvSpPr>
            <p:spPr>
              <a:xfrm>
                <a:off x="8842756" y="47640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F7676-EDA5-45F8-B647-649BBBBCF635}"/>
                  </a:ext>
                </a:extLst>
              </p:cNvPr>
              <p:cNvSpPr/>
              <p:nvPr/>
            </p:nvSpPr>
            <p:spPr>
              <a:xfrm>
                <a:off x="9115298" y="48463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B961F2-F348-41B3-9E14-87320FBAFB1D}"/>
                  </a:ext>
                </a:extLst>
              </p:cNvPr>
              <p:cNvSpPr/>
              <p:nvPr/>
            </p:nvSpPr>
            <p:spPr>
              <a:xfrm>
                <a:off x="8865108" y="514342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1CD35406-35ED-461D-9F46-B333846EC078}"/>
                  </a:ext>
                </a:extLst>
              </p:cNvPr>
              <p:cNvCxnSpPr>
                <a:cxnSpLocks/>
                <a:stCxn id="8" idx="7"/>
                <a:endCxn id="18" idx="1"/>
              </p:cNvCxnSpPr>
              <p:nvPr/>
            </p:nvCxnSpPr>
            <p:spPr>
              <a:xfrm rot="16200000" flipH="1">
                <a:off x="8024114" y="3509518"/>
                <a:ext cx="71120" cy="2032080"/>
              </a:xfrm>
              <a:prstGeom prst="curvedConnector3">
                <a:avLst>
                  <a:gd name="adj1" fmla="val -36327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D4940C94-7A52-457C-B7BC-668C3E91C6C9}"/>
                  </a:ext>
                </a:extLst>
              </p:cNvPr>
              <p:cNvCxnSpPr>
                <a:stCxn id="15" idx="5"/>
                <a:endCxn id="21" idx="3"/>
              </p:cNvCxnSpPr>
              <p:nvPr/>
            </p:nvCxnSpPr>
            <p:spPr>
              <a:xfrm rot="5400000" flipH="1" flipV="1">
                <a:off x="7831545" y="4427357"/>
                <a:ext cx="173810" cy="1952832"/>
              </a:xfrm>
              <a:prstGeom prst="curvedConnector3">
                <a:avLst>
                  <a:gd name="adj1" fmla="val -1486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4C9C8C07-C3A9-4C1B-832C-60C009C6FB03}"/>
                  </a:ext>
                </a:extLst>
              </p:cNvPr>
              <p:cNvCxnSpPr>
                <a:stCxn id="13" idx="6"/>
                <a:endCxn id="20" idx="3"/>
              </p:cNvCxnSpPr>
              <p:nvPr/>
            </p:nvCxnSpPr>
            <p:spPr>
              <a:xfrm>
                <a:off x="7073392" y="4846320"/>
                <a:ext cx="2071664" cy="173442"/>
              </a:xfrm>
              <a:prstGeom prst="curvedConnector4">
                <a:avLst>
                  <a:gd name="adj1" fmla="val 21328"/>
                  <a:gd name="adj2" fmla="val 1615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DD12478F-FE3E-4499-AD6E-E1D508B424F3}"/>
                  </a:ext>
                </a:extLst>
              </p:cNvPr>
              <p:cNvCxnSpPr>
                <a:stCxn id="14" idx="1"/>
                <a:endCxn id="19" idx="1"/>
              </p:cNvCxnSpPr>
              <p:nvPr/>
            </p:nvCxnSpPr>
            <p:spPr>
              <a:xfrm rot="5400000" flipH="1" flipV="1">
                <a:off x="7580416" y="3548420"/>
                <a:ext cx="46736" cy="2537460"/>
              </a:xfrm>
              <a:prstGeom prst="curvedConnector3">
                <a:avLst>
                  <a:gd name="adj1" fmla="val 56584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71A719-75FD-48FA-8B6B-F09EAE5CD687}"/>
                </a:ext>
              </a:extLst>
            </p:cNvPr>
            <p:cNvSpPr txBox="1"/>
            <p:nvPr/>
          </p:nvSpPr>
          <p:spPr>
            <a:xfrm>
              <a:off x="8242953" y="4696574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  <a:endParaRPr lang="en-IL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83CC4-A522-4DD9-A6FB-1114383F5E9F}"/>
                </a:ext>
              </a:extLst>
            </p:cNvPr>
            <p:cNvSpPr txBox="1"/>
            <p:nvPr/>
          </p:nvSpPr>
          <p:spPr>
            <a:xfrm>
              <a:off x="11259912" y="495388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27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Lecturer – Adi Sarid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TA – Raphael </a:t>
            </a:r>
            <a:r>
              <a:rPr lang="en-US" sz="4800" dirty="0" err="1"/>
              <a:t>Shuhendler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TA – Ben Hen</a:t>
            </a:r>
            <a:endParaRPr lang="he-IL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408"/>
            <a:ext cx="10058400" cy="1609344"/>
          </a:xfrm>
        </p:spPr>
        <p:txBody>
          <a:bodyPr/>
          <a:lstStyle/>
          <a:p>
            <a:r>
              <a:rPr lang="en-US" dirty="0"/>
              <a:t>A “quiz” </a:t>
            </a:r>
            <a:br>
              <a:rPr lang="en-US" dirty="0"/>
            </a:br>
            <a:r>
              <a:rPr lang="en-US" sz="3200" dirty="0"/>
              <a:t>In groups of 3, 5 minuets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60880"/>
            <a:ext cx="10058400" cy="42367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Introduce yourself to the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000" dirty="0"/>
              <a:t>Gathering and preparing data</a:t>
            </a:r>
          </a:p>
          <a:p>
            <a:pPr lvl="1"/>
            <a:r>
              <a:rPr lang="en-US" sz="2000" dirty="0"/>
              <a:t>Visualizing</a:t>
            </a:r>
          </a:p>
          <a:p>
            <a:pPr lvl="1"/>
            <a:r>
              <a:rPr lang="en-US" sz="2000" dirty="0"/>
              <a:t>Finding insights</a:t>
            </a:r>
          </a:p>
          <a:p>
            <a:pPr lvl="1"/>
            <a:r>
              <a:rPr lang="en-US" sz="2000" dirty="0"/>
              <a:t>Building models</a:t>
            </a:r>
          </a:p>
          <a:p>
            <a:pPr lvl="1"/>
            <a:r>
              <a:rPr lang="en-US" sz="2000" dirty="0"/>
              <a:t>Putting things into production</a:t>
            </a:r>
          </a:p>
          <a:p>
            <a:pPr lvl="1"/>
            <a:r>
              <a:rPr lang="en-US" sz="2000" dirty="0"/>
              <a:t>Other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Arrange these activities to a workflow model: import, visualize, communicate to decision makers, transformations of data, models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512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Dashboards:</a:t>
            </a:r>
            <a:br>
              <a:rPr lang="en-US" dirty="0"/>
            </a:br>
            <a:r>
              <a:rPr lang="en-US" sz="1400" dirty="0">
                <a:hlinkClick r:id="rId5"/>
              </a:rPr>
              <a:t>https://datadashboard.health.gov.il/COVID-19/general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67D02A-F33D-4F0C-808C-14841D0D1A8D}"/>
              </a:ext>
            </a:extLst>
          </p:cNvPr>
          <p:cNvSpPr txBox="1"/>
          <p:nvPr/>
        </p:nvSpPr>
        <p:spPr>
          <a:xfrm>
            <a:off x="8142051" y="4760913"/>
            <a:ext cx="3929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 at home:</a:t>
            </a:r>
          </a:p>
          <a:p>
            <a:r>
              <a:rPr lang="en-US" dirty="0"/>
              <a:t>“Statistics of doom” on </a:t>
            </a:r>
            <a:r>
              <a:rPr lang="en-US" dirty="0" err="1"/>
              <a:t>youtube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Introduction to R part 1</a:t>
            </a:r>
            <a:endParaRPr lang="en-US" dirty="0"/>
          </a:p>
          <a:p>
            <a:endParaRPr lang="en-US" dirty="0">
              <a:hlinkClick r:id="rId10"/>
            </a:endParaRPr>
          </a:p>
          <a:p>
            <a:r>
              <a:rPr lang="en-US" dirty="0">
                <a:hlinkClick r:id="rId10"/>
              </a:rPr>
              <a:t>Introduction to R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Lab: </a:t>
            </a:r>
            <a:br>
              <a:rPr lang="en-US" dirty="0"/>
            </a:br>
            <a:r>
              <a:rPr lang="en-US" dirty="0"/>
              <a:t>Visualizing COVID19 Mobility trends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30 minutes in groups of 3</a:t>
            </a:r>
          </a:p>
          <a:p>
            <a:r>
              <a:rPr lang="en-US" sz="3200" dirty="0"/>
              <a:t>https://sarid.shinyapps.io/covid19_mobility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1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F124-B26C-4ECB-80C8-BD0E3530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look like?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BA5A3-639D-4905-9B7E-046E0C6D4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CE2C-6A22-4D59-8845-08005A9E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8ED11-3082-4F6B-9B0A-FE21A46C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4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So,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55D707-8C99-43A3-9B55-31ECB02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01125-25CF-46B3-AFD8-7C2B953C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Course goals</a:t>
            </a:r>
          </a:p>
          <a:p>
            <a:pPr>
              <a:lnSpc>
                <a:spcPct val="150000"/>
              </a:lnSpc>
            </a:pPr>
            <a:r>
              <a:rPr lang="en-US" dirty="0"/>
              <a:t>Course requirements (prerequisites, grading)</a:t>
            </a:r>
          </a:p>
          <a:p>
            <a:pPr>
              <a:lnSpc>
                <a:spcPct val="150000"/>
              </a:lnSpc>
            </a:pPr>
            <a:r>
              <a:rPr lang="en-US" dirty="0"/>
              <a:t>Why statistics?</a:t>
            </a:r>
          </a:p>
          <a:p>
            <a:pPr>
              <a:lnSpc>
                <a:spcPct val="150000"/>
              </a:lnSpc>
            </a:pPr>
            <a:r>
              <a:rPr lang="en-US" dirty="0"/>
              <a:t>Data analysis foundations (what activities are performed)</a:t>
            </a:r>
          </a:p>
          <a:p>
            <a:pPr>
              <a:lnSpc>
                <a:spcPct val="150000"/>
              </a:lnSpc>
            </a:pPr>
            <a:r>
              <a:rPr lang="en-US" dirty="0"/>
              <a:t>Lab – Visualizing COVID19 mobility trends</a:t>
            </a:r>
          </a:p>
          <a:p>
            <a:pPr>
              <a:lnSpc>
                <a:spcPct val="150000"/>
              </a:lnSpc>
            </a:pPr>
            <a:r>
              <a:rPr lang="en-US" dirty="0"/>
              <a:t>Descriptive statistics and point estimation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D646-0269-4F35-B344-CD65E124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C3819-B1F6-41F6-9764-79C4CC6C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Action Button: Help 7">
            <a:hlinkClick r:id="rId3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  <a:p>
                <a:r>
                  <a:rPr lang="en-US" dirty="0"/>
                  <a:t>Explanatory/independent variables (usually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Outcome/dependent variable (usually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E2A7-D2CC-4CE8-8EE0-6EA4D3C9F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Estimates</a:t>
            </a:r>
            <a:br>
              <a:rPr lang="en-US" dirty="0"/>
            </a:br>
            <a:r>
              <a:rPr lang="en-US" sz="4800" dirty="0"/>
              <a:t>(</a:t>
            </a:r>
            <a:r>
              <a:rPr lang="he-IL" sz="4800" dirty="0"/>
              <a:t>אמידה נקודתית</a:t>
            </a:r>
            <a:r>
              <a:rPr lang="en-US" sz="4800" dirty="0"/>
              <a:t>)</a:t>
            </a:r>
            <a:endParaRPr lang="LID4096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64946A-D78C-4FFE-B8A5-2AF670B60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67C7C-D572-4BBE-B16E-38FF95E8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62AF0-DE20-45DF-91E4-5178B844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67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5921-C53E-4266-8A9F-63C1D600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descriptive statistics?</a:t>
            </a:r>
            <a:br>
              <a:rPr lang="en-US" dirty="0"/>
            </a:br>
            <a:r>
              <a:rPr lang="en-US" sz="3200" dirty="0"/>
              <a:t>(</a:t>
            </a:r>
            <a:r>
              <a:rPr lang="he-IL" sz="3200" dirty="0"/>
              <a:t>סטטיסטיקה תיאורית</a:t>
            </a:r>
            <a:r>
              <a:rPr lang="en-US" sz="3200" dirty="0"/>
              <a:t>)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47E1-FFA5-4841-BC8B-9FF9350A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59000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Assume we want to answer the following questions: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How long does it take to heal from COVID19?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How long does it take to show symptoms of COVID19 from transmission (symptom onset)?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Are people “the same” or very different from on another in terms of healing or symptom onset?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If I was exposed to COVID19, but I’m not showing symptoms after 9 days, what is the probability that I’m healthy?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There is no definitive answer to these. We can use different measures such as the mean, median, quantiles, standard deviation, and more.</a:t>
            </a:r>
            <a:endParaRPr lang="he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E3603-FCF7-4150-9599-BE30B75B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7DDDA-48DE-446D-8466-AEB31E28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9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129B-BEC4-4C64-A272-5C84AEB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7C266-5670-4715-AE98-E224B6E36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assume we sampled 10 undergrad students and asked for their ages:</a:t>
                </a:r>
              </a:p>
              <a:p>
                <a:pPr lvl="1"/>
                <a:r>
                  <a:rPr lang="en-US" dirty="0"/>
                  <a:t>20, 18, 23, 25, 36, 21, 24, 22, 22, 24</a:t>
                </a:r>
              </a:p>
              <a:p>
                <a:r>
                  <a:rPr lang="en-US" dirty="0"/>
                  <a:t>Reorder them: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average age (mean </a:t>
                </a:r>
                <a:r>
                  <a:rPr lang="he-IL" dirty="0"/>
                  <a:t>ממוצע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median (</a:t>
                </a:r>
                <a:r>
                  <a:rPr lang="he-IL" dirty="0"/>
                  <a:t>חציון</a:t>
                </a:r>
                <a:r>
                  <a:rPr lang="en-US" dirty="0"/>
                  <a:t>) is 22.5 (half are less than and half are greater than 22.5)</a:t>
                </a:r>
              </a:p>
              <a:p>
                <a:r>
                  <a:rPr lang="en-US" dirty="0"/>
                  <a:t>The sample variance (</a:t>
                </a:r>
                <a:r>
                  <a:rPr lang="he-IL" dirty="0"/>
                  <a:t>שונות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sample standard deviation (</a:t>
                </a:r>
                <a:r>
                  <a:rPr lang="he-IL" dirty="0"/>
                  <a:t>סטיית תקן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7C266-5670-4715-AE98-E224B6E36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5199-A066-4E67-88F2-59509C0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89B4-FEF1-444E-9014-635F19E0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363ED-A0BC-4955-A9A7-52A6ED3DBF94}"/>
              </a:ext>
            </a:extLst>
          </p:cNvPr>
          <p:cNvSpPr/>
          <p:nvPr/>
        </p:nvSpPr>
        <p:spPr>
          <a:xfrm>
            <a:off x="2277047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8FAA1-4941-40CB-AFB0-146B06A7F859}"/>
              </a:ext>
            </a:extLst>
          </p:cNvPr>
          <p:cNvSpPr/>
          <p:nvPr/>
        </p:nvSpPr>
        <p:spPr>
          <a:xfrm>
            <a:off x="3035999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97DFB-47A5-4070-9B8B-6047AFA8FAD7}"/>
              </a:ext>
            </a:extLst>
          </p:cNvPr>
          <p:cNvSpPr/>
          <p:nvPr/>
        </p:nvSpPr>
        <p:spPr>
          <a:xfrm>
            <a:off x="3794951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F5209-82DB-4C88-9EB8-8595D76E0BA4}"/>
              </a:ext>
            </a:extLst>
          </p:cNvPr>
          <p:cNvSpPr/>
          <p:nvPr/>
        </p:nvSpPr>
        <p:spPr>
          <a:xfrm>
            <a:off x="4553903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EA624-784D-4F7D-838B-B9AB613D0840}"/>
              </a:ext>
            </a:extLst>
          </p:cNvPr>
          <p:cNvSpPr/>
          <p:nvPr/>
        </p:nvSpPr>
        <p:spPr>
          <a:xfrm>
            <a:off x="5312855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03D24-E1A1-4E4E-A793-49184DB0B117}"/>
              </a:ext>
            </a:extLst>
          </p:cNvPr>
          <p:cNvSpPr/>
          <p:nvPr/>
        </p:nvSpPr>
        <p:spPr>
          <a:xfrm>
            <a:off x="6071807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651CC-2DD3-4C41-B970-06C3DCCDD47E}"/>
              </a:ext>
            </a:extLst>
          </p:cNvPr>
          <p:cNvSpPr/>
          <p:nvPr/>
        </p:nvSpPr>
        <p:spPr>
          <a:xfrm>
            <a:off x="6830759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C8099-003D-4A27-A527-78AAE50C09AD}"/>
              </a:ext>
            </a:extLst>
          </p:cNvPr>
          <p:cNvSpPr/>
          <p:nvPr/>
        </p:nvSpPr>
        <p:spPr>
          <a:xfrm>
            <a:off x="7589711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C6F97-F869-4E60-A73F-B35C735916C2}"/>
              </a:ext>
            </a:extLst>
          </p:cNvPr>
          <p:cNvSpPr/>
          <p:nvPr/>
        </p:nvSpPr>
        <p:spPr>
          <a:xfrm>
            <a:off x="8348663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25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E6CEA-FD73-4971-ABD4-3E4B7D4492CB}"/>
              </a:ext>
            </a:extLst>
          </p:cNvPr>
          <p:cNvSpPr/>
          <p:nvPr/>
        </p:nvSpPr>
        <p:spPr>
          <a:xfrm>
            <a:off x="9107615" y="327887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36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21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129B-BEC4-4C64-A272-5C84AEB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C266-5670-4715-AE98-E224B6E3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assume we sampled 10 undergrad students and asked for their ages:</a:t>
            </a:r>
          </a:p>
          <a:p>
            <a:pPr lvl="1"/>
            <a:r>
              <a:rPr lang="en-US" dirty="0"/>
              <a:t>20, 18, 23, 25, 36, 21, 24, 22, 22, 24</a:t>
            </a:r>
          </a:p>
          <a:p>
            <a:r>
              <a:rPr lang="en-US" dirty="0"/>
              <a:t>Reorder them: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quartile? </a:t>
            </a:r>
          </a:p>
          <a:p>
            <a:pPr lvl="1"/>
            <a:r>
              <a:rPr lang="en-US" dirty="0"/>
              <a:t>splits the lowest 25% of the data from the highest 75% of the data</a:t>
            </a:r>
          </a:p>
          <a:p>
            <a:r>
              <a:rPr lang="en-US" dirty="0"/>
              <a:t>What is the second quartile? (50%)</a:t>
            </a:r>
          </a:p>
          <a:p>
            <a:r>
              <a:rPr lang="en-US" dirty="0"/>
              <a:t>What is the third quartile? (75%)</a:t>
            </a:r>
          </a:p>
          <a:p>
            <a:r>
              <a:rPr lang="en-US" dirty="0"/>
              <a:t>What is the 90%th quantile?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5199-A066-4E67-88F2-59509C0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89B4-FEF1-444E-9014-635F19E0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363ED-A0BC-4955-A9A7-52A6ED3DBF94}"/>
              </a:ext>
            </a:extLst>
          </p:cNvPr>
          <p:cNvSpPr/>
          <p:nvPr/>
        </p:nvSpPr>
        <p:spPr>
          <a:xfrm>
            <a:off x="2277047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8FAA1-4941-40CB-AFB0-146B06A7F859}"/>
              </a:ext>
            </a:extLst>
          </p:cNvPr>
          <p:cNvSpPr/>
          <p:nvPr/>
        </p:nvSpPr>
        <p:spPr>
          <a:xfrm>
            <a:off x="3035999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97DFB-47A5-4070-9B8B-6047AFA8FAD7}"/>
              </a:ext>
            </a:extLst>
          </p:cNvPr>
          <p:cNvSpPr/>
          <p:nvPr/>
        </p:nvSpPr>
        <p:spPr>
          <a:xfrm>
            <a:off x="3794951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F5209-82DB-4C88-9EB8-8595D76E0BA4}"/>
              </a:ext>
            </a:extLst>
          </p:cNvPr>
          <p:cNvSpPr/>
          <p:nvPr/>
        </p:nvSpPr>
        <p:spPr>
          <a:xfrm>
            <a:off x="4553903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EA624-784D-4F7D-838B-B9AB613D0840}"/>
              </a:ext>
            </a:extLst>
          </p:cNvPr>
          <p:cNvSpPr/>
          <p:nvPr/>
        </p:nvSpPr>
        <p:spPr>
          <a:xfrm>
            <a:off x="5312855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03D24-E1A1-4E4E-A793-49184DB0B117}"/>
              </a:ext>
            </a:extLst>
          </p:cNvPr>
          <p:cNvSpPr/>
          <p:nvPr/>
        </p:nvSpPr>
        <p:spPr>
          <a:xfrm>
            <a:off x="6071807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651CC-2DD3-4C41-B970-06C3DCCDD47E}"/>
              </a:ext>
            </a:extLst>
          </p:cNvPr>
          <p:cNvSpPr/>
          <p:nvPr/>
        </p:nvSpPr>
        <p:spPr>
          <a:xfrm>
            <a:off x="6830759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C8099-003D-4A27-A527-78AAE50C09AD}"/>
              </a:ext>
            </a:extLst>
          </p:cNvPr>
          <p:cNvSpPr/>
          <p:nvPr/>
        </p:nvSpPr>
        <p:spPr>
          <a:xfrm>
            <a:off x="7589711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C6F97-F869-4E60-A73F-B35C735916C2}"/>
              </a:ext>
            </a:extLst>
          </p:cNvPr>
          <p:cNvSpPr/>
          <p:nvPr/>
        </p:nvSpPr>
        <p:spPr>
          <a:xfrm>
            <a:off x="8348663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25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E6CEA-FD73-4971-ABD4-3E4B7D4492CB}"/>
              </a:ext>
            </a:extLst>
          </p:cNvPr>
          <p:cNvSpPr/>
          <p:nvPr/>
        </p:nvSpPr>
        <p:spPr>
          <a:xfrm>
            <a:off x="9107615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36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3383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FCD-0F56-49AF-B717-638C833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99617"/>
                <a:ext cx="10058400" cy="4372583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point estimate of some population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single numerical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of a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. The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called the </a:t>
                </a:r>
                <a:r>
                  <a:rPr lang="en-US" i="1" dirty="0"/>
                  <a:t>point estimator</a:t>
                </a:r>
                <a:r>
                  <a:rPr lang="en-US" dirty="0"/>
                  <a:t>. Once computed over a sample it is called a </a:t>
                </a:r>
                <a:r>
                  <a:rPr lang="en-US" i="1" dirty="0"/>
                  <a:t>point estimate.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dirty="0"/>
                  <a:t>פרמטר באוכלוסיה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e-IL" dirty="0"/>
                  <a:t>-&gt; אמד נקודתי (סטטיסטי)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he-IL" dirty="0"/>
                  <a:t>-&gt; אומדן</a:t>
                </a:r>
                <a:r>
                  <a:rPr lang="en-US" dirty="0"/>
                  <a:t> </a:t>
                </a:r>
                <a:r>
                  <a:rPr lang="he-IL" dirty="0"/>
                  <a:t>(מספר המחושב על בסיס המדגם והנוסחה)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normally distributed with expectancy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sample three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get the following values: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Then, the statistic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(which is the average)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point estimate in our case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99617"/>
                <a:ext cx="10058400" cy="4372583"/>
              </a:xfrm>
              <a:blipFill>
                <a:blip r:embed="rId2"/>
                <a:stretch>
                  <a:fillRect l="-121" r="-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233F-F3D7-406D-BF99-E3614AA1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80AE5-E813-458B-98C7-71377D3D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8318-16B6-4656-9E88-FC207DCB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point estimation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FA2C-2EB2-4B21-B39E-FD21A885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methods help us create point estimators (</a:t>
            </a:r>
            <a:r>
              <a:rPr lang="he-IL" dirty="0"/>
              <a:t>אמדים</a:t>
            </a:r>
            <a:r>
              <a:rPr lang="en-US" dirty="0"/>
              <a:t>) which we can use for computing our point estimates (</a:t>
            </a:r>
            <a:r>
              <a:rPr lang="he-IL" dirty="0"/>
              <a:t>אומדנים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MLE: Maximum likelihood estimation (</a:t>
            </a:r>
            <a:r>
              <a:rPr lang="he-IL" dirty="0"/>
              <a:t>אמד נראות מירבית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Method of moments (</a:t>
            </a:r>
            <a:r>
              <a:rPr lang="he-IL" dirty="0"/>
              <a:t>שיטת המומנטים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D8D00-9D5C-4B4E-9C68-E2A1ABC6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CA76-A604-4B16-8413-D3AA1D4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5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Statistics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Students will learn the fundamentals of statistics and their context in data analysis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Students will be able to create a data analysis project from A-Z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(Examples: the </a:t>
            </a:r>
            <a:r>
              <a:rPr lang="en-US" sz="1800" dirty="0" err="1"/>
              <a:t>spotify</a:t>
            </a:r>
            <a:r>
              <a:rPr lang="en-US" sz="1800" dirty="0"/>
              <a:t> project and the income project)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Enjoy!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Research is interesting and fun, I hope you’ll agree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5DF0-F7BD-4B9D-ABA7-959001A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MLE method </a:t>
            </a:r>
            <a:br>
              <a:rPr lang="en-US" dirty="0"/>
            </a:br>
            <a:r>
              <a:rPr lang="en-US" sz="3200" dirty="0"/>
              <a:t>(</a:t>
            </a:r>
            <a:r>
              <a:rPr lang="he-IL" sz="3200" dirty="0"/>
              <a:t>שיטת אמד ניראות מירבית</a:t>
            </a:r>
            <a:r>
              <a:rPr lang="en-US" sz="3200" dirty="0"/>
              <a:t>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2440E-AE6E-43E1-A3A1-F83D201A2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that the healing time from covid19 is normally distributed with a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days</a:t>
                </a:r>
              </a:p>
              <a:p>
                <a:r>
                  <a:rPr lang="en-US" dirty="0"/>
                  <a:t>Devise a point estimator for the expected time to heal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Based on a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patients’ time to heal: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formula for likelihood (</a:t>
                </a:r>
                <a:r>
                  <a:rPr lang="he-IL" dirty="0"/>
                  <a:t>ניראות</a:t>
                </a:r>
                <a:r>
                  <a:rPr lang="en-US" dirty="0"/>
                  <a:t>) is: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2440E-AE6E-43E1-A3A1-F83D201A2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05DB5-2363-4F80-A18F-1FE9A0D4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B5985-08B0-412A-BDAE-675B814C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27293-C014-44D7-8682-1F4E0052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657" y="4629589"/>
            <a:ext cx="7859222" cy="100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836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3B42-9139-4938-9F64-E1C6C969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C6EEB-6D97-4B03-A2E2-FDDC362B0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What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brings the following expression to a maximum?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×…×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Think:</a:t>
                </a:r>
              </a:p>
              <a:p>
                <a:pPr lvl="1"/>
                <a:r>
                  <a:rPr lang="en-US" b="1" dirty="0"/>
                  <a:t>Why are we trying to maximize this expression?</a:t>
                </a:r>
              </a:p>
              <a:p>
                <a:pPr lvl="1"/>
                <a:r>
                  <a:rPr lang="en-US" b="1" dirty="0"/>
                  <a:t>How can we maximize this expression?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(Solution on whiteboard)</a:t>
                </a:r>
                <a:endParaRPr lang="LID4096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C6EEB-6D97-4B03-A2E2-FDDC362B0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93937-0E2F-42B8-BE9B-67DF0885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56039-2582-4A92-BAFF-01484863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87E70-4C0B-4869-B31E-64566EF5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46" y="784408"/>
            <a:ext cx="7859222" cy="100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443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314A-AC99-4835-A141-DFE36AE4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of moments</a:t>
            </a:r>
            <a:br>
              <a:rPr lang="en-US" dirty="0"/>
            </a:br>
            <a:r>
              <a:rPr lang="en-US" sz="3200" dirty="0"/>
              <a:t>(</a:t>
            </a:r>
            <a:r>
              <a:rPr lang="he-IL" sz="3200" dirty="0"/>
              <a:t>שיטת המומנטים</a:t>
            </a:r>
            <a:r>
              <a:rPr lang="en-US" sz="3200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B66E-45E8-4478-B4D9-D61E1925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moments of the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this, what would be the moment estimator to the expectancy?</a:t>
            </a:r>
          </a:p>
          <a:p>
            <a:r>
              <a:rPr lang="en-US" dirty="0"/>
              <a:t>What would be the moment estimator to the variance?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59FB-004B-4A4C-B40D-B234549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47FC8-E357-4EAC-BF05-D5FE06D7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740A6-B1DC-4E40-B5D5-FCE9ADF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98" y="2703226"/>
            <a:ext cx="7039957" cy="2057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802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314A-AC99-4835-A141-DFE36AE4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of moments</a:t>
            </a:r>
            <a:br>
              <a:rPr lang="en-US" dirty="0"/>
            </a:br>
            <a:r>
              <a:rPr lang="en-US" sz="3200" dirty="0"/>
              <a:t>(</a:t>
            </a:r>
            <a:r>
              <a:rPr lang="he-IL" sz="3200" dirty="0"/>
              <a:t>שיטת המומנטים</a:t>
            </a:r>
            <a:r>
              <a:rPr lang="en-US" sz="3200" dirty="0"/>
              <a:t>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CB66E-45E8-4478-B4D9-D61E19253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would be the moment estimator to the variance?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CB66E-45E8-4478-B4D9-D61E19253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59FB-004B-4A4C-B40D-B234549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47FC8-E357-4EAC-BF05-D5FE06D7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740A6-B1DC-4E40-B5D5-FCE9ADF2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10" y="1924159"/>
            <a:ext cx="4758635" cy="139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B59E5-69C3-4005-9FF9-AAB76195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10" y="4450595"/>
            <a:ext cx="861180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0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C36-EDC0-44D8-B002-BCC555E6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E3FE-B3F6-4AE6-A6F7-C6159614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course expectations, goals, and challenges</a:t>
            </a:r>
          </a:p>
          <a:p>
            <a:r>
              <a:rPr lang="en-US" dirty="0"/>
              <a:t>We understood why statistics is needed when we have a sample</a:t>
            </a:r>
          </a:p>
          <a:p>
            <a:pPr>
              <a:lnSpc>
                <a:spcPct val="150000"/>
              </a:lnSpc>
            </a:pPr>
            <a:r>
              <a:rPr lang="en-US" dirty="0"/>
              <a:t>We talked about data analysis foundations (activities, data structures)</a:t>
            </a:r>
          </a:p>
          <a:p>
            <a:pPr>
              <a:lnSpc>
                <a:spcPct val="150000"/>
              </a:lnSpc>
            </a:pPr>
            <a:r>
              <a:rPr lang="en-US" dirty="0"/>
              <a:t>We did a lab – “Visualizing COVID19 mobility trends”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Experimenting with some R code, visualizing and learning from the plots</a:t>
            </a:r>
          </a:p>
          <a:p>
            <a:pPr>
              <a:lnSpc>
                <a:spcPct val="150000"/>
              </a:lnSpc>
            </a:pPr>
            <a:r>
              <a:rPr lang="en-US" dirty="0"/>
              <a:t>We learned about descriptive statistics, and about point estimates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3BD58-A0AE-49C6-9394-1BABEE1D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114BE-F17B-4B5F-AFDF-F30779C1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0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0C1E30-CC68-42C3-8F3C-A91BF4756E08}"/>
              </a:ext>
            </a:extLst>
          </p:cNvPr>
          <p:cNvSpPr/>
          <p:nvPr/>
        </p:nvSpPr>
        <p:spPr>
          <a:xfrm>
            <a:off x="1063752" y="4165600"/>
            <a:ext cx="7795768" cy="436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Estimates: Unbiased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As “close as possible” to the true value of the parameter, i.e.: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case these are not equal, the bias of the estimator is: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b="0" dirty="0"/>
                  <a:t>Bias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An estimator for which Bias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is referred to as </a:t>
                </a:r>
                <a:r>
                  <a:rPr lang="en-US" i="1" dirty="0"/>
                  <a:t>unbiased.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an unbiased estimator of the mean.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F55BF8-6E1C-4475-BA7F-A2FE9504073D}"/>
              </a:ext>
            </a:extLst>
          </p:cNvPr>
          <p:cNvSpPr/>
          <p:nvPr/>
        </p:nvSpPr>
        <p:spPr>
          <a:xfrm>
            <a:off x="2577592" y="3261360"/>
            <a:ext cx="5865368" cy="375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 (2): Minimum Variance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want the estimator to have the lowest variance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I.e., to get consistent and similar results if we replicate the experiment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estimator with the smallest variance among all unbiased estimators is called the </a:t>
                </a:r>
                <a:r>
                  <a:rPr lang="en-US" i="1" dirty="0"/>
                  <a:t>minimum variance unbiased estimator</a:t>
                </a:r>
                <a:r>
                  <a:rPr lang="en-US" dirty="0"/>
                  <a:t> (MVUE).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Let’s compare two estimators for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versus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actual value of the first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the MVUE of the mean.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standard error of an estimator is the standard deviation of the estimator,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4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33E5-DDD9-4AF4-83E0-226D430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squared error of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MSE of every estimator can be broken down into its bias and its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aim to find estimators with a low mean squared error.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C973-DF11-4B11-AF21-12591FC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041C4-603F-4FE7-8A97-A41A28CC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12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C91682-CF68-4A15-90CA-23CD585C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he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2E112-2235-427F-88A6-DD97B1981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393F9-CCDC-4ABD-A5CA-2D56E966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7E30-9B3B-4FBD-BA7F-79F84F23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29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 (visualizations, package ggplot2)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in this course?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/>
              <a:t>Hypothesis testing (means, variance, goodness of fit)</a:t>
            </a:r>
          </a:p>
          <a:p>
            <a:r>
              <a:rPr lang="en-US" dirty="0"/>
              <a:t>Linear regression (simple, multiple)</a:t>
            </a:r>
          </a:p>
          <a:p>
            <a:endParaRPr lang="en-US" dirty="0"/>
          </a:p>
          <a:p>
            <a:r>
              <a:rPr lang="en-US" dirty="0"/>
              <a:t>Emphasis on theory and practice in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next weeks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</a:t>
            </a:r>
          </a:p>
          <a:p>
            <a:pPr>
              <a:lnSpc>
                <a:spcPct val="150000"/>
              </a:lnSpc>
            </a:pPr>
            <a:r>
              <a:rPr lang="en-US" dirty="0"/>
              <a:t>Now, we’re going to demonstrate live: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/00-introduction/00-introduction_script.R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16761B-DF87-4485-BAF6-7B08190E2202}"/>
              </a:ext>
            </a:extLst>
          </p:cNvPr>
          <p:cNvSpPr/>
          <p:nvPr/>
        </p:nvSpPr>
        <p:spPr>
          <a:xfrm>
            <a:off x="1473201" y="19315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CB003-9437-40BB-8AFC-29590F056DDC}"/>
              </a:ext>
            </a:extLst>
          </p:cNvPr>
          <p:cNvCxnSpPr>
            <a:stCxn id="28" idx="3"/>
          </p:cNvCxnSpPr>
          <p:nvPr/>
        </p:nvCxnSpPr>
        <p:spPr>
          <a:xfrm>
            <a:off x="3616961" y="2320163"/>
            <a:ext cx="1071879" cy="810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rely on </a:t>
            </a:r>
            <a:r>
              <a:rPr lang="en-US" dirty="0" err="1"/>
              <a:t>moodle</a:t>
            </a:r>
            <a:r>
              <a:rPr lang="en-US" dirty="0"/>
              <a:t> for the lecture notes and homework</a:t>
            </a:r>
          </a:p>
          <a:p>
            <a:r>
              <a:rPr lang="en-US" dirty="0"/>
              <a:t>I also manage the lecture notes in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(4.1.2)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package (</a:t>
            </a:r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he-IL" dirty="0"/>
              <a:t>'</a:t>
            </a:r>
            <a:r>
              <a:rPr lang="en-US" dirty="0" err="1"/>
              <a:t>tidyverse</a:t>
            </a:r>
            <a:r>
              <a:rPr lang="he-IL" dirty="0"/>
              <a:t>'</a:t>
            </a:r>
            <a:r>
              <a:rPr lang="en-US" dirty="0"/>
              <a:t>))</a:t>
            </a:r>
          </a:p>
          <a:p>
            <a:r>
              <a:rPr lang="en-US" dirty="0"/>
              <a:t>Books – see in the GitHub repository</a:t>
            </a:r>
          </a:p>
          <a:p>
            <a:r>
              <a:rPr lang="en-US" dirty="0"/>
              <a:t>Reception hours (coordinate in advanced)</a:t>
            </a:r>
          </a:p>
          <a:p>
            <a:pPr lvl="1"/>
            <a:r>
              <a:rPr lang="en-US" dirty="0"/>
              <a:t>Wednesdays 17:00 (right after class)</a:t>
            </a:r>
          </a:p>
          <a:p>
            <a:pPr lvl="1"/>
            <a:r>
              <a:rPr lang="en-US" dirty="0"/>
              <a:t>Alternative times (coordinate with 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760B-8903-439E-83EB-15A39360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7058-4BDE-4D35-B798-2A06829D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2000">
              <a:lnSpc>
                <a:spcPct val="100000"/>
              </a:lnSpc>
            </a:pPr>
            <a:r>
              <a:rPr lang="en-US" sz="3200" dirty="0"/>
              <a:t>60% Exam</a:t>
            </a:r>
          </a:p>
          <a:p>
            <a:pPr indent="-252000">
              <a:lnSpc>
                <a:spcPct val="100000"/>
              </a:lnSpc>
            </a:pPr>
            <a:r>
              <a:rPr lang="en-US" sz="3200" dirty="0"/>
              <a:t>40% Data analysis project in R</a:t>
            </a:r>
          </a:p>
          <a:p>
            <a:pPr indent="-252000">
              <a:lnSpc>
                <a:spcPct val="100000"/>
              </a:lnSpc>
            </a:pPr>
            <a:r>
              <a:rPr lang="en-US" sz="3200" dirty="0"/>
              <a:t>Homework submission is mandatory (5/6) </a:t>
            </a:r>
            <a:br>
              <a:rPr lang="en-US" sz="3200" dirty="0"/>
            </a:br>
            <a:r>
              <a:rPr lang="en-US" sz="3200" dirty="0"/>
              <a:t>but ungraded (solutions will be published)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89FFC-A2DE-478F-80FD-BBD2716C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9A9EA-522C-4CBA-A9FC-A3C8B9CC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0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AE80-3E8E-4508-90DE-4F82FD39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challenges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F4B5-015C-4A0F-BC8F-843C83FB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1251"/>
            <a:ext cx="10058400" cy="4430949"/>
          </a:xfrm>
        </p:spPr>
        <p:txBody>
          <a:bodyPr>
            <a:normAutofit/>
          </a:bodyPr>
          <a:lstStyle/>
          <a:p>
            <a:r>
              <a:rPr lang="en-US" dirty="0"/>
              <a:t>Theory is hard, formulas are hard to follow</a:t>
            </a:r>
          </a:p>
          <a:p>
            <a:pPr lvl="1"/>
            <a:r>
              <a:rPr lang="en-US" sz="2000" dirty="0"/>
              <a:t>Stop me and ask questions</a:t>
            </a:r>
          </a:p>
          <a:p>
            <a:pPr lvl="1"/>
            <a:r>
              <a:rPr lang="en-US" sz="2000" dirty="0"/>
              <a:t>Watch the recordings</a:t>
            </a:r>
          </a:p>
          <a:p>
            <a:pPr lvl="1"/>
            <a:r>
              <a:rPr lang="en-US" sz="2000" dirty="0"/>
              <a:t>Use our reception hours</a:t>
            </a:r>
          </a:p>
          <a:p>
            <a:pPr lvl="1"/>
            <a:r>
              <a:rPr lang="en-US" sz="2000" dirty="0"/>
              <a:t>Re-read the lecture notes</a:t>
            </a:r>
          </a:p>
          <a:p>
            <a:r>
              <a:rPr lang="en-US" dirty="0"/>
              <a:t>The materials are in English</a:t>
            </a:r>
          </a:p>
          <a:p>
            <a:pPr lvl="1"/>
            <a:r>
              <a:rPr lang="en-US" sz="2000" dirty="0"/>
              <a:t>This is an opportunity to get you into a softer landing into hi-tech</a:t>
            </a:r>
          </a:p>
          <a:p>
            <a:r>
              <a:rPr lang="en-US" dirty="0"/>
              <a:t>Learning a new programming language – Creates an overload</a:t>
            </a:r>
          </a:p>
          <a:p>
            <a:pPr lvl="1"/>
            <a:r>
              <a:rPr lang="en-US" sz="2000" dirty="0"/>
              <a:t>I will give you a lot of videos and examples</a:t>
            </a:r>
          </a:p>
          <a:p>
            <a:pPr lvl="1"/>
            <a:r>
              <a:rPr lang="en-US" sz="2000" dirty="0"/>
              <a:t>Find opportunities to practice your coding</a:t>
            </a:r>
          </a:p>
          <a:p>
            <a:pPr lvl="1"/>
            <a:r>
              <a:rPr lang="en-US" sz="2000" dirty="0"/>
              <a:t>Work in groups</a:t>
            </a:r>
          </a:p>
          <a:p>
            <a:pPr lvl="1"/>
            <a:endParaRPr lang="he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09797-EE05-4662-999C-8AD3F701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89CFE-CDF1-4987-A389-52ECA009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7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8D73-7500-4DBF-ABDE-3883CACE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statistics?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883D-1215-4003-9C20-890B85A48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4E539-43DE-47E7-9B95-6FF0AAED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8939-3234-4F37-9F75-C4F8C78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6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4179</TotalTime>
  <Words>4432</Words>
  <Application>Microsoft Office PowerPoint</Application>
  <PresentationFormat>Widescreen</PresentationFormat>
  <Paragraphs>532</Paragraphs>
  <Slides>56</Slides>
  <Notes>1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Introduction to Statistics and Data Analysis with R</vt:lpstr>
      <vt:lpstr>Lecturer – Adi Sarid  TA – Raphael Shuhendler  TA – Ben Hen</vt:lpstr>
      <vt:lpstr>Today’s lecture</vt:lpstr>
      <vt:lpstr>Course goals</vt:lpstr>
      <vt:lpstr>What will we learn in this course?</vt:lpstr>
      <vt:lpstr>Technicalities</vt:lpstr>
      <vt:lpstr>Grading</vt:lpstr>
      <vt:lpstr>Course challenges</vt:lpstr>
      <vt:lpstr>Why do we need statistics?</vt:lpstr>
      <vt:lpstr>Why statistics?</vt:lpstr>
      <vt:lpstr>Example Decision making during a pandemic</vt:lpstr>
      <vt:lpstr>Example Decision making during a pandemic</vt:lpstr>
      <vt:lpstr>The binomial distribution (התפלגות בינומית)</vt:lpstr>
      <vt:lpstr>The binomial distribution</vt:lpstr>
      <vt:lpstr>To summarize the example</vt:lpstr>
      <vt:lpstr>Population vs. sample Key concepts</vt:lpstr>
      <vt:lpstr>What is a good/bad sample?</vt:lpstr>
      <vt:lpstr>Sampling</vt:lpstr>
      <vt:lpstr>The foundations</vt:lpstr>
      <vt:lpstr>A “quiz”  In groups of 3, 5 minuets</vt:lpstr>
      <vt:lpstr>Arrange this into a workflow model:</vt:lpstr>
      <vt:lpstr>Here’s what 45,000+ kaggle members thought (and what is a “boxplot”)</vt:lpstr>
      <vt:lpstr>Examples for Data Science Problems</vt:lpstr>
      <vt:lpstr>What is R? </vt:lpstr>
      <vt:lpstr>Some terms</vt:lpstr>
      <vt:lpstr>Lab:  Visualizing COVID19 Mobility trends</vt:lpstr>
      <vt:lpstr>How does data look like?</vt:lpstr>
      <vt:lpstr>The Tidy Philosophy</vt:lpstr>
      <vt:lpstr>Contents for Today</vt:lpstr>
      <vt:lpstr>Quiz – which is “tidy”?</vt:lpstr>
      <vt:lpstr>Common Notations</vt:lpstr>
      <vt:lpstr>Types of Variables</vt:lpstr>
      <vt:lpstr>Contents for Today</vt:lpstr>
      <vt:lpstr>Point Estimates (אמידה נקודתית)</vt:lpstr>
      <vt:lpstr>What are descriptive statistics? (סטטיסטיקה תיאורית)</vt:lpstr>
      <vt:lpstr>Descriptive statistics</vt:lpstr>
      <vt:lpstr>Descriptive statistics</vt:lpstr>
      <vt:lpstr>Point Estimates</vt:lpstr>
      <vt:lpstr>Methods for point estimation</vt:lpstr>
      <vt:lpstr>The MLE method  (שיטת אמד ניראות מירבית)</vt:lpstr>
      <vt:lpstr>MLE</vt:lpstr>
      <vt:lpstr>The method of moments (שיטת המומנטים)</vt:lpstr>
      <vt:lpstr>The method of moments (שיטת המומנטים)</vt:lpstr>
      <vt:lpstr>Summarizing</vt:lpstr>
      <vt:lpstr>Desired Properties of Point Estimates: Unbiased</vt:lpstr>
      <vt:lpstr>Desired Properties of Point Estimates (2): Minimum Variance</vt:lpstr>
      <vt:lpstr>The Bias-Variance Decomposition</vt:lpstr>
      <vt:lpstr>Visualizations</vt:lpstr>
      <vt:lpstr>The Grammar of Graphics (visualizations, package ggplot2)</vt:lpstr>
      <vt:lpstr>Let’s complicate things Spot the aesthetics (2)</vt:lpstr>
      <vt:lpstr>Even further</vt:lpstr>
      <vt:lpstr>Summarizing and Visualizing Data</vt:lpstr>
      <vt:lpstr>Facets</vt:lpstr>
      <vt:lpstr>Stats</vt:lpstr>
      <vt:lpstr>Warning!</vt:lpstr>
      <vt:lpstr>Contents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220</cp:revision>
  <dcterms:created xsi:type="dcterms:W3CDTF">2019-03-21T08:27:23Z</dcterms:created>
  <dcterms:modified xsi:type="dcterms:W3CDTF">2022-02-22T22:51:29Z</dcterms:modified>
</cp:coreProperties>
</file>