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2" r:id="rId6"/>
    <p:sldId id="273" r:id="rId7"/>
    <p:sldId id="277" r:id="rId8"/>
    <p:sldId id="274" r:id="rId9"/>
    <p:sldId id="276" r:id="rId10"/>
    <p:sldId id="275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95" autoAdjust="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7A12C-E1B6-4844-8513-D9659BD2F6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D5726D4-FCF4-41D9-9710-AFDA117982C9}">
      <dgm:prSet phldrT="[Text]"/>
      <dgm:spPr/>
      <dgm:t>
        <a:bodyPr/>
        <a:lstStyle/>
        <a:p>
          <a:r>
            <a:rPr lang="en-US" dirty="0"/>
            <a:t>Newbie</a:t>
          </a:r>
          <a:endParaRPr lang="en-IL" dirty="0"/>
        </a:p>
      </dgm:t>
    </dgm:pt>
    <dgm:pt modelId="{5A92A0F0-6565-4193-A0B9-793B03053DA6}" type="parTrans" cxnId="{DF49E253-ED41-4D38-AC36-6D02C7F4EBBD}">
      <dgm:prSet/>
      <dgm:spPr/>
      <dgm:t>
        <a:bodyPr/>
        <a:lstStyle/>
        <a:p>
          <a:endParaRPr lang="en-IL"/>
        </a:p>
      </dgm:t>
    </dgm:pt>
    <dgm:pt modelId="{F18F2085-A8CE-4CF2-9FBB-EAD9C6C91257}" type="sibTrans" cxnId="{DF49E253-ED41-4D38-AC36-6D02C7F4EBBD}">
      <dgm:prSet/>
      <dgm:spPr/>
      <dgm:t>
        <a:bodyPr/>
        <a:lstStyle/>
        <a:p>
          <a:endParaRPr lang="en-IL"/>
        </a:p>
      </dgm:t>
    </dgm:pt>
    <dgm:pt modelId="{F2005659-A1B0-41ED-B96B-5A6E2728A849}">
      <dgm:prSet phldrT="[Text]"/>
      <dgm:spPr/>
      <dgm:t>
        <a:bodyPr/>
        <a:lstStyle/>
        <a:p>
          <a:r>
            <a:rPr lang="en-US" dirty="0"/>
            <a:t>Intermediate</a:t>
          </a:r>
          <a:endParaRPr lang="en-IL" dirty="0"/>
        </a:p>
      </dgm:t>
    </dgm:pt>
    <dgm:pt modelId="{DE32F133-D28B-46B4-888E-40D58107378F}" type="parTrans" cxnId="{E17AFC46-2D67-4252-AFCA-1788315C0919}">
      <dgm:prSet/>
      <dgm:spPr/>
      <dgm:t>
        <a:bodyPr/>
        <a:lstStyle/>
        <a:p>
          <a:endParaRPr lang="en-IL"/>
        </a:p>
      </dgm:t>
    </dgm:pt>
    <dgm:pt modelId="{A4150524-18FA-44D9-89B2-60A6B69A6796}" type="sibTrans" cxnId="{E17AFC46-2D67-4252-AFCA-1788315C0919}">
      <dgm:prSet/>
      <dgm:spPr/>
      <dgm:t>
        <a:bodyPr/>
        <a:lstStyle/>
        <a:p>
          <a:endParaRPr lang="en-IL"/>
        </a:p>
      </dgm:t>
    </dgm:pt>
    <dgm:pt modelId="{78FACC70-7813-4064-BA5A-F26677CF4A45}">
      <dgm:prSet phldrT="[Text]"/>
      <dgm:spPr/>
      <dgm:t>
        <a:bodyPr/>
        <a:lstStyle/>
        <a:p>
          <a:r>
            <a:rPr lang="en-US" dirty="0"/>
            <a:t>Advanced</a:t>
          </a:r>
          <a:endParaRPr lang="en-IL" dirty="0"/>
        </a:p>
      </dgm:t>
    </dgm:pt>
    <dgm:pt modelId="{A356CE03-925F-493A-8341-980A96B04DF7}" type="parTrans" cxnId="{BE0E1BA3-C952-4906-B766-4F268DBBB857}">
      <dgm:prSet/>
      <dgm:spPr/>
      <dgm:t>
        <a:bodyPr/>
        <a:lstStyle/>
        <a:p>
          <a:endParaRPr lang="en-IL"/>
        </a:p>
      </dgm:t>
    </dgm:pt>
    <dgm:pt modelId="{0A170383-BCAC-42DD-A8F7-38B97E98138A}" type="sibTrans" cxnId="{BE0E1BA3-C952-4906-B766-4F268DBBB857}">
      <dgm:prSet/>
      <dgm:spPr/>
      <dgm:t>
        <a:bodyPr/>
        <a:lstStyle/>
        <a:p>
          <a:endParaRPr lang="en-IL"/>
        </a:p>
      </dgm:t>
    </dgm:pt>
    <dgm:pt modelId="{3037BB3C-9261-4CCC-8E98-FD65A2FCAA11}">
      <dgm:prSet phldrT="[Text]"/>
      <dgm:spPr/>
      <dgm:t>
        <a:bodyPr/>
        <a:lstStyle/>
        <a:p>
          <a:r>
            <a:rPr lang="en-US" dirty="0"/>
            <a:t>Just starting to play with shiny</a:t>
          </a:r>
          <a:endParaRPr lang="en-IL" dirty="0"/>
        </a:p>
      </dgm:t>
    </dgm:pt>
    <dgm:pt modelId="{24F17B08-A4BD-45A4-BC76-C9A5C0ED402D}" type="parTrans" cxnId="{89478A26-695D-40A9-8868-E2296C2405CF}">
      <dgm:prSet/>
      <dgm:spPr/>
      <dgm:t>
        <a:bodyPr/>
        <a:lstStyle/>
        <a:p>
          <a:endParaRPr lang="en-IL"/>
        </a:p>
      </dgm:t>
    </dgm:pt>
    <dgm:pt modelId="{C9B0CBC7-108C-4AC7-8F2C-341A63810244}" type="sibTrans" cxnId="{89478A26-695D-40A9-8868-E2296C2405CF}">
      <dgm:prSet/>
      <dgm:spPr/>
      <dgm:t>
        <a:bodyPr/>
        <a:lstStyle/>
        <a:p>
          <a:endParaRPr lang="en-IL"/>
        </a:p>
      </dgm:t>
    </dgm:pt>
    <dgm:pt modelId="{E4F110C6-88A6-467C-B8DA-DD8AF9550E94}">
      <dgm:prSet phldrT="[Text]"/>
      <dgm:spPr/>
      <dgm:t>
        <a:bodyPr/>
        <a:lstStyle/>
        <a:p>
          <a:r>
            <a:rPr lang="en-US" dirty="0"/>
            <a:t>This is so cool, you can actually build stuff</a:t>
          </a:r>
          <a:endParaRPr lang="en-IL" dirty="0"/>
        </a:p>
      </dgm:t>
    </dgm:pt>
    <dgm:pt modelId="{35984D10-7476-4F03-994F-B752C11BCE98}" type="parTrans" cxnId="{087A6373-C6E2-4F0E-8291-D2AFA0867E5E}">
      <dgm:prSet/>
      <dgm:spPr/>
      <dgm:t>
        <a:bodyPr/>
        <a:lstStyle/>
        <a:p>
          <a:endParaRPr lang="en-IL"/>
        </a:p>
      </dgm:t>
    </dgm:pt>
    <dgm:pt modelId="{A266DD1A-9D72-460C-8311-3EB468FAE636}" type="sibTrans" cxnId="{087A6373-C6E2-4F0E-8291-D2AFA0867E5E}">
      <dgm:prSet/>
      <dgm:spPr/>
      <dgm:t>
        <a:bodyPr/>
        <a:lstStyle/>
        <a:p>
          <a:endParaRPr lang="en-IL"/>
        </a:p>
      </dgm:t>
    </dgm:pt>
    <dgm:pt modelId="{27D9D058-831D-4596-8EE3-E5D5783FAD3B}">
      <dgm:prSet phldrT="[Text]"/>
      <dgm:spPr/>
      <dgm:t>
        <a:bodyPr/>
        <a:lstStyle/>
        <a:p>
          <a:r>
            <a:rPr lang="en-US" dirty="0"/>
            <a:t>You rock! Shiny rocks!</a:t>
          </a:r>
          <a:endParaRPr lang="en-IL" dirty="0"/>
        </a:p>
      </dgm:t>
    </dgm:pt>
    <dgm:pt modelId="{CDA6F07D-50BE-42AE-8D82-4B12745F4031}" type="parTrans" cxnId="{7699DDB8-BD4D-4F69-9F96-501660025BE9}">
      <dgm:prSet/>
      <dgm:spPr/>
      <dgm:t>
        <a:bodyPr/>
        <a:lstStyle/>
        <a:p>
          <a:endParaRPr lang="en-IL"/>
        </a:p>
      </dgm:t>
    </dgm:pt>
    <dgm:pt modelId="{FD5DC809-D870-4CBE-A7EC-19BC6269AB2D}" type="sibTrans" cxnId="{7699DDB8-BD4D-4F69-9F96-501660025BE9}">
      <dgm:prSet/>
      <dgm:spPr/>
      <dgm:t>
        <a:bodyPr/>
        <a:lstStyle/>
        <a:p>
          <a:endParaRPr lang="en-IL"/>
        </a:p>
      </dgm:t>
    </dgm:pt>
    <dgm:pt modelId="{2125909C-7D8B-4299-87AC-5BF95D6616D4}" type="pres">
      <dgm:prSet presAssocID="{6E87A12C-E1B6-4844-8513-D9659BD2F6D4}" presName="CompostProcess" presStyleCnt="0">
        <dgm:presLayoutVars>
          <dgm:dir/>
          <dgm:resizeHandles val="exact"/>
        </dgm:presLayoutVars>
      </dgm:prSet>
      <dgm:spPr/>
    </dgm:pt>
    <dgm:pt modelId="{CB1ECD43-C908-497F-89A9-7461E2EAFE4B}" type="pres">
      <dgm:prSet presAssocID="{6E87A12C-E1B6-4844-8513-D9659BD2F6D4}" presName="arrow" presStyleLbl="bgShp" presStyleIdx="0" presStyleCnt="1"/>
      <dgm:spPr/>
    </dgm:pt>
    <dgm:pt modelId="{6825D2BE-DAD3-4DC4-9590-FF745260562F}" type="pres">
      <dgm:prSet presAssocID="{6E87A12C-E1B6-4844-8513-D9659BD2F6D4}" presName="linearProcess" presStyleCnt="0"/>
      <dgm:spPr/>
    </dgm:pt>
    <dgm:pt modelId="{F4F4E808-2703-49A2-82C0-BCD2BB756134}" type="pres">
      <dgm:prSet presAssocID="{8D5726D4-FCF4-41D9-9710-AFDA117982C9}" presName="textNode" presStyleLbl="node1" presStyleIdx="0" presStyleCnt="3">
        <dgm:presLayoutVars>
          <dgm:bulletEnabled val="1"/>
        </dgm:presLayoutVars>
      </dgm:prSet>
      <dgm:spPr/>
    </dgm:pt>
    <dgm:pt modelId="{FF9213E6-5BE0-4176-A96D-E209D072CE2E}" type="pres">
      <dgm:prSet presAssocID="{F18F2085-A8CE-4CF2-9FBB-EAD9C6C91257}" presName="sibTrans" presStyleCnt="0"/>
      <dgm:spPr/>
    </dgm:pt>
    <dgm:pt modelId="{15EA9F92-DE00-4A52-A67E-7079A175257E}" type="pres">
      <dgm:prSet presAssocID="{F2005659-A1B0-41ED-B96B-5A6E2728A849}" presName="textNode" presStyleLbl="node1" presStyleIdx="1" presStyleCnt="3">
        <dgm:presLayoutVars>
          <dgm:bulletEnabled val="1"/>
        </dgm:presLayoutVars>
      </dgm:prSet>
      <dgm:spPr/>
    </dgm:pt>
    <dgm:pt modelId="{E5952725-4133-47C7-99F6-DBFE45ACCED1}" type="pres">
      <dgm:prSet presAssocID="{A4150524-18FA-44D9-89B2-60A6B69A6796}" presName="sibTrans" presStyleCnt="0"/>
      <dgm:spPr/>
    </dgm:pt>
    <dgm:pt modelId="{FB8552BE-5BFE-4DDC-BC26-2BCE0A947F13}" type="pres">
      <dgm:prSet presAssocID="{78FACC70-7813-4064-BA5A-F26677CF4A4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FB43918-D917-4E9A-81A7-501155F32581}" type="presOf" srcId="{6E87A12C-E1B6-4844-8513-D9659BD2F6D4}" destId="{2125909C-7D8B-4299-87AC-5BF95D6616D4}" srcOrd="0" destOrd="0" presId="urn:microsoft.com/office/officeart/2005/8/layout/hProcess9"/>
    <dgm:cxn modelId="{89478A26-695D-40A9-8868-E2296C2405CF}" srcId="{8D5726D4-FCF4-41D9-9710-AFDA117982C9}" destId="{3037BB3C-9261-4CCC-8E98-FD65A2FCAA11}" srcOrd="0" destOrd="0" parTransId="{24F17B08-A4BD-45A4-BC76-C9A5C0ED402D}" sibTransId="{C9B0CBC7-108C-4AC7-8F2C-341A63810244}"/>
    <dgm:cxn modelId="{D620143E-B043-4040-8F81-B0FDEBC481F1}" type="presOf" srcId="{8D5726D4-FCF4-41D9-9710-AFDA117982C9}" destId="{F4F4E808-2703-49A2-82C0-BCD2BB756134}" srcOrd="0" destOrd="0" presId="urn:microsoft.com/office/officeart/2005/8/layout/hProcess9"/>
    <dgm:cxn modelId="{6B3D9646-3F7A-44FF-AF1F-27EDF6E524BD}" type="presOf" srcId="{E4F110C6-88A6-467C-B8DA-DD8AF9550E94}" destId="{15EA9F92-DE00-4A52-A67E-7079A175257E}" srcOrd="0" destOrd="1" presId="urn:microsoft.com/office/officeart/2005/8/layout/hProcess9"/>
    <dgm:cxn modelId="{E17AFC46-2D67-4252-AFCA-1788315C0919}" srcId="{6E87A12C-E1B6-4844-8513-D9659BD2F6D4}" destId="{F2005659-A1B0-41ED-B96B-5A6E2728A849}" srcOrd="1" destOrd="0" parTransId="{DE32F133-D28B-46B4-888E-40D58107378F}" sibTransId="{A4150524-18FA-44D9-89B2-60A6B69A6796}"/>
    <dgm:cxn modelId="{087A6373-C6E2-4F0E-8291-D2AFA0867E5E}" srcId="{F2005659-A1B0-41ED-B96B-5A6E2728A849}" destId="{E4F110C6-88A6-467C-B8DA-DD8AF9550E94}" srcOrd="0" destOrd="0" parTransId="{35984D10-7476-4F03-994F-B752C11BCE98}" sibTransId="{A266DD1A-9D72-460C-8311-3EB468FAE636}"/>
    <dgm:cxn modelId="{DF49E253-ED41-4D38-AC36-6D02C7F4EBBD}" srcId="{6E87A12C-E1B6-4844-8513-D9659BD2F6D4}" destId="{8D5726D4-FCF4-41D9-9710-AFDA117982C9}" srcOrd="0" destOrd="0" parTransId="{5A92A0F0-6565-4193-A0B9-793B03053DA6}" sibTransId="{F18F2085-A8CE-4CF2-9FBB-EAD9C6C91257}"/>
    <dgm:cxn modelId="{1BDA158B-BF0E-48E7-9990-2ABE8AF915B3}" type="presOf" srcId="{F2005659-A1B0-41ED-B96B-5A6E2728A849}" destId="{15EA9F92-DE00-4A52-A67E-7079A175257E}" srcOrd="0" destOrd="0" presId="urn:microsoft.com/office/officeart/2005/8/layout/hProcess9"/>
    <dgm:cxn modelId="{A964B58E-5A4F-450F-A025-8C99C8C63E5C}" type="presOf" srcId="{78FACC70-7813-4064-BA5A-F26677CF4A45}" destId="{FB8552BE-5BFE-4DDC-BC26-2BCE0A947F13}" srcOrd="0" destOrd="0" presId="urn:microsoft.com/office/officeart/2005/8/layout/hProcess9"/>
    <dgm:cxn modelId="{BE0E1BA3-C952-4906-B766-4F268DBBB857}" srcId="{6E87A12C-E1B6-4844-8513-D9659BD2F6D4}" destId="{78FACC70-7813-4064-BA5A-F26677CF4A45}" srcOrd="2" destOrd="0" parTransId="{A356CE03-925F-493A-8341-980A96B04DF7}" sibTransId="{0A170383-BCAC-42DD-A8F7-38B97E98138A}"/>
    <dgm:cxn modelId="{4F721AB0-20CD-4D2C-88F6-8B23E9D46B12}" type="presOf" srcId="{3037BB3C-9261-4CCC-8E98-FD65A2FCAA11}" destId="{F4F4E808-2703-49A2-82C0-BCD2BB756134}" srcOrd="0" destOrd="1" presId="urn:microsoft.com/office/officeart/2005/8/layout/hProcess9"/>
    <dgm:cxn modelId="{0324A0B6-36EE-4695-90C0-43D1C8C552BE}" type="presOf" srcId="{27D9D058-831D-4596-8EE3-E5D5783FAD3B}" destId="{FB8552BE-5BFE-4DDC-BC26-2BCE0A947F13}" srcOrd="0" destOrd="1" presId="urn:microsoft.com/office/officeart/2005/8/layout/hProcess9"/>
    <dgm:cxn modelId="{7699DDB8-BD4D-4F69-9F96-501660025BE9}" srcId="{78FACC70-7813-4064-BA5A-F26677CF4A45}" destId="{27D9D058-831D-4596-8EE3-E5D5783FAD3B}" srcOrd="0" destOrd="0" parTransId="{CDA6F07D-50BE-42AE-8D82-4B12745F4031}" sibTransId="{FD5DC809-D870-4CBE-A7EC-19BC6269AB2D}"/>
    <dgm:cxn modelId="{F0D31763-3C7A-4C14-946C-F5DCAB30EF37}" type="presParOf" srcId="{2125909C-7D8B-4299-87AC-5BF95D6616D4}" destId="{CB1ECD43-C908-497F-89A9-7461E2EAFE4B}" srcOrd="0" destOrd="0" presId="urn:microsoft.com/office/officeart/2005/8/layout/hProcess9"/>
    <dgm:cxn modelId="{0BBA2B2A-611B-4F16-800F-261762B89732}" type="presParOf" srcId="{2125909C-7D8B-4299-87AC-5BF95D6616D4}" destId="{6825D2BE-DAD3-4DC4-9590-FF745260562F}" srcOrd="1" destOrd="0" presId="urn:microsoft.com/office/officeart/2005/8/layout/hProcess9"/>
    <dgm:cxn modelId="{BEDF80B4-534B-4CC6-AF9B-CBB51395B06C}" type="presParOf" srcId="{6825D2BE-DAD3-4DC4-9590-FF745260562F}" destId="{F4F4E808-2703-49A2-82C0-BCD2BB756134}" srcOrd="0" destOrd="0" presId="urn:microsoft.com/office/officeart/2005/8/layout/hProcess9"/>
    <dgm:cxn modelId="{53C1BD70-11E2-48A9-A914-383BCBCDBA80}" type="presParOf" srcId="{6825D2BE-DAD3-4DC4-9590-FF745260562F}" destId="{FF9213E6-5BE0-4176-A96D-E209D072CE2E}" srcOrd="1" destOrd="0" presId="urn:microsoft.com/office/officeart/2005/8/layout/hProcess9"/>
    <dgm:cxn modelId="{18CF18E4-FE7E-4D09-BEE8-297914301CEB}" type="presParOf" srcId="{6825D2BE-DAD3-4DC4-9590-FF745260562F}" destId="{15EA9F92-DE00-4A52-A67E-7079A175257E}" srcOrd="2" destOrd="0" presId="urn:microsoft.com/office/officeart/2005/8/layout/hProcess9"/>
    <dgm:cxn modelId="{D95B5790-40D2-41C1-A63D-C9DA9FD39C52}" type="presParOf" srcId="{6825D2BE-DAD3-4DC4-9590-FF745260562F}" destId="{E5952725-4133-47C7-99F6-DBFE45ACCED1}" srcOrd="3" destOrd="0" presId="urn:microsoft.com/office/officeart/2005/8/layout/hProcess9"/>
    <dgm:cxn modelId="{97979730-9593-4BA6-A212-30CC92AB6C3B}" type="presParOf" srcId="{6825D2BE-DAD3-4DC4-9590-FF745260562F}" destId="{FB8552BE-5BFE-4DDC-BC26-2BCE0A947F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CD43-C908-497F-89A9-7461E2EAFE4B}">
      <dsp:nvSpPr>
        <dsp:cNvPr id="0" name=""/>
        <dsp:cNvSpPr/>
      </dsp:nvSpPr>
      <dsp:spPr>
        <a:xfrm>
          <a:off x="840374" y="0"/>
          <a:ext cx="9524241" cy="34337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4E808-2703-49A2-82C0-BCD2BB756134}">
      <dsp:nvSpPr>
        <dsp:cNvPr id="0" name=""/>
        <dsp:cNvSpPr/>
      </dsp:nvSpPr>
      <dsp:spPr>
        <a:xfrm>
          <a:off x="8206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Newbie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Just starting to play with shiny</a:t>
          </a:r>
          <a:endParaRPr lang="en-IL" sz="2000" kern="1200" dirty="0"/>
        </a:p>
      </dsp:txBody>
      <dsp:txXfrm>
        <a:off x="75255" y="1097177"/>
        <a:ext cx="3472508" cy="1239407"/>
      </dsp:txXfrm>
    </dsp:sp>
    <dsp:sp modelId="{15EA9F92-DE00-4A52-A67E-7079A175257E}">
      <dsp:nvSpPr>
        <dsp:cNvPr id="0" name=""/>
        <dsp:cNvSpPr/>
      </dsp:nvSpPr>
      <dsp:spPr>
        <a:xfrm>
          <a:off x="3799191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Intermediate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is so cool, you can actually build stuff</a:t>
          </a:r>
          <a:endParaRPr lang="en-IL" sz="2000" kern="1200" dirty="0"/>
        </a:p>
      </dsp:txBody>
      <dsp:txXfrm>
        <a:off x="3866240" y="1097177"/>
        <a:ext cx="3472508" cy="1239407"/>
      </dsp:txXfrm>
    </dsp:sp>
    <dsp:sp modelId="{FB8552BE-5BFE-4DDC-BC26-2BCE0A947F13}">
      <dsp:nvSpPr>
        <dsp:cNvPr id="0" name=""/>
        <dsp:cNvSpPr/>
      </dsp:nvSpPr>
      <dsp:spPr>
        <a:xfrm>
          <a:off x="7590177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Advanced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rock! Shiny rocks!</a:t>
          </a:r>
          <a:endParaRPr lang="en-IL" sz="2000" kern="1200" dirty="0"/>
        </a:p>
      </dsp:txBody>
      <dsp:txXfrm>
        <a:off x="7657226" y="1097177"/>
        <a:ext cx="3472508" cy="123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reactive() creates a reactive function (with dependencies). Usually this would be an “in-between” the inputs and outputs. Should be created once in the code and not touched further up.</a:t>
            </a:r>
          </a:p>
          <a:p>
            <a:r>
              <a:rPr lang="en-US" dirty="0" err="1"/>
              <a:t>reactiveVal</a:t>
            </a:r>
            <a:r>
              <a:rPr lang="en-US" dirty="0"/>
              <a:t>() and </a:t>
            </a:r>
            <a:r>
              <a:rPr lang="en-US" dirty="0" err="1"/>
              <a:t>reactiveValues</a:t>
            </a:r>
            <a:r>
              <a:rPr lang="en-US" dirty="0"/>
              <a:t>() create a function which acts like a value (or a list of values). It is used to “describe a state”. Can be updated within the app, for example in observe or </a:t>
            </a:r>
            <a:r>
              <a:rPr lang="en-US" dirty="0" err="1"/>
              <a:t>observeEvent</a:t>
            </a:r>
            <a:r>
              <a:rPr lang="en-US" dirty="0"/>
              <a:t> calls. Using these is risky and needs a bit of a better higher understanding of reactivity, because it can create an infinite reactivity loop.</a:t>
            </a:r>
          </a:p>
          <a:p>
            <a:r>
              <a:rPr lang="en-US" dirty="0" err="1"/>
              <a:t>eventReactive</a:t>
            </a:r>
            <a:r>
              <a:rPr lang="en-US" dirty="0"/>
              <a:t>() creates a reactive function, just like reactive(), only that it waits till some event occurs in the app (like a button click).</a:t>
            </a:r>
          </a:p>
          <a:p>
            <a:r>
              <a:rPr lang="en-US" dirty="0"/>
              <a:t>observe() and </a:t>
            </a:r>
            <a:r>
              <a:rPr lang="en-US" dirty="0" err="1"/>
              <a:t>observeEvent</a:t>
            </a:r>
            <a:r>
              <a:rPr lang="en-US" dirty="0"/>
              <a:t>() do some reaction following something that happened in the app. contrary to reactive() and </a:t>
            </a:r>
            <a:r>
              <a:rPr lang="en-US" dirty="0" err="1"/>
              <a:t>eventReactive</a:t>
            </a:r>
            <a:r>
              <a:rPr lang="en-US" dirty="0"/>
              <a:t>() they don’t return anything.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5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wXMnC03I4" TargetMode="External"/><Relationship Id="rId2" Type="http://schemas.openxmlformats.org/officeDocument/2006/relationships/hyperlink" Target="https://github.com/adisarid/meetup_not_so_shin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ridResearch" TargetMode="External"/><Relationship Id="rId2" Type="http://schemas.openxmlformats.org/officeDocument/2006/relationships/hyperlink" Target="mailto:adi@sarid-ins.co.i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domainpictures.net/view-image.php?image=5806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stering-shiny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Not So Shiny</a:t>
            </a:r>
            <a:br>
              <a:rPr lang="en-US" dirty="0"/>
            </a:br>
            <a:r>
              <a:rPr lang="en-US" sz="4000" dirty="0"/>
              <a:t>Things that I learned about shiny, the “hard way”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October 2019</a:t>
            </a:r>
            <a:endParaRPr lang="he-IL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Advanced, Not So Shiny #5:</a:t>
            </a:r>
            <a:br>
              <a:rPr lang="en-US" sz="4000" dirty="0"/>
            </a:br>
            <a:r>
              <a:rPr lang="en-US" sz="4000" dirty="0"/>
              <a:t>Not sharing what you learned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 advance level, be sure to spread the </a:t>
            </a:r>
            <a:r>
              <a:rPr lang="en-IL" b="1" dirty="0">
                <a:solidFill>
                  <a:srgbClr val="FF0000"/>
                </a:solidFill>
              </a:rPr>
              <a:t>💕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help others</a:t>
            </a:r>
          </a:p>
          <a:p>
            <a:r>
              <a:rPr lang="en-US" dirty="0"/>
              <a:t>(Actually this is true in general, not just shiny)</a:t>
            </a:r>
          </a:p>
          <a:p>
            <a:r>
              <a:rPr lang="en-US" dirty="0"/>
              <a:t>Blog about stuff</a:t>
            </a:r>
          </a:p>
          <a:p>
            <a:r>
              <a:rPr lang="en-US" dirty="0"/>
              <a:t>Present/show up for meetups</a:t>
            </a:r>
          </a:p>
          <a:p>
            <a:r>
              <a:rPr lang="en-US" dirty="0"/>
              <a:t>Answer </a:t>
            </a:r>
            <a:r>
              <a:rPr lang="en-US" dirty="0" err="1"/>
              <a:t>stackoverflow</a:t>
            </a:r>
            <a:r>
              <a:rPr lang="en-US" dirty="0"/>
              <a:t> questions</a:t>
            </a:r>
          </a:p>
          <a:p>
            <a:r>
              <a:rPr lang="en-US" dirty="0"/>
              <a:t>Develop open source packages</a:t>
            </a:r>
          </a:p>
          <a:p>
            <a:r>
              <a:rPr lang="en-US" dirty="0"/>
              <a:t>Discussions on FB…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3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D188-81E2-42B4-8532-A50346F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related resources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31E-BCEC-457A-AD98-3C82FA6F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presentation and all the live-coding apps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https://github.com/adisarid/meetup_not_so_shiny</a:t>
            </a:r>
            <a:endParaRPr lang="en-IL" dirty="0"/>
          </a:p>
          <a:p>
            <a:pPr>
              <a:lnSpc>
                <a:spcPct val="150000"/>
              </a:lnSpc>
            </a:pPr>
            <a:r>
              <a:rPr lang="en-US" sz="2400" dirty="0"/>
              <a:t>Learn from your mistakes – </a:t>
            </a:r>
            <a:r>
              <a:rPr lang="en-US" sz="2400" dirty="0" err="1"/>
              <a:t>tidyverse</a:t>
            </a:r>
            <a:r>
              <a:rPr lang="en-US" sz="2400" dirty="0"/>
              <a:t> (Hadley Wickham)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hlinkClick r:id="rId3"/>
              </a:rPr>
              <a:t>https://www.youtube.com/watch?v=vYwXMnC03I4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Mastering-shiny.org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must read book. Currently in draft, set for release </a:t>
            </a:r>
            <a:r>
              <a:rPr lang="en-US" sz="2000"/>
              <a:t>during 2020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CDA7-0FCD-4542-B1C5-BD9AE2C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F997-52E5-4654-942F-75FF8B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Thanks!</a:t>
            </a:r>
            <a:br>
              <a:rPr lang="en-US" sz="1800" dirty="0"/>
            </a:br>
            <a:br>
              <a:rPr lang="en-US" sz="2800" dirty="0"/>
            </a:br>
            <a:r>
              <a:rPr lang="en-US" sz="3200" dirty="0"/>
              <a:t>We’re hiring.</a:t>
            </a:r>
            <a:br>
              <a:rPr lang="en-US" sz="3200" dirty="0"/>
            </a:br>
            <a:r>
              <a:rPr lang="en-US" sz="3200" dirty="0"/>
              <a:t>Ask me about it.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165774" y="5013819"/>
            <a:ext cx="3015826" cy="106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Adi Sarid</a:t>
            </a:r>
          </a:p>
          <a:p>
            <a:r>
              <a:rPr lang="en-US" dirty="0">
                <a:hlinkClick r:id="rId2"/>
              </a:rPr>
              <a:t>adi@sarid-ins.co.il</a:t>
            </a:r>
            <a:endParaRPr lang="en-US" dirty="0"/>
          </a:p>
          <a:p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SaridResearch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37197-6106-4C67-80A8-238C92497769}"/>
              </a:ext>
            </a:extLst>
          </p:cNvPr>
          <p:cNvSpPr txBox="1">
            <a:spLocks/>
          </p:cNvSpPr>
          <p:nvPr/>
        </p:nvSpPr>
        <p:spPr>
          <a:xfrm>
            <a:off x="5605670" y="5013819"/>
            <a:ext cx="3984531" cy="899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https://www.sarid-ins.co.il</a:t>
            </a:r>
          </a:p>
          <a:p>
            <a:r>
              <a:rPr lang="en-US" dirty="0"/>
              <a:t>https://adisarid.github.io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7C0F-3423-4895-9D7B-44877F171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58" y="3226465"/>
            <a:ext cx="2089730" cy="849826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DB0DF64B-229B-4100-9336-BBBFFE41B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176" y="5583207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FBB49-7421-425A-B618-CF1F78E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inspired this talk?</a:t>
            </a:r>
            <a:br>
              <a:rPr lang="en-US" dirty="0"/>
            </a:br>
            <a:r>
              <a:rPr lang="en-US" sz="4400" dirty="0"/>
              <a:t>A Nasty Situation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1BD192-7372-4955-BBD2-CA8BEBD4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 few years ago, I promised a client I will build something (sort of a small CRM)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It took me much more </a:t>
            </a:r>
            <a:r>
              <a:rPr lang="en-US" sz="2800" b="1" dirty="0"/>
              <a:t>time, effort</a:t>
            </a:r>
            <a:r>
              <a:rPr lang="en-US" sz="2800" dirty="0"/>
              <a:t>, and a few </a:t>
            </a:r>
            <a:r>
              <a:rPr lang="en-US" sz="2800" b="1" dirty="0"/>
              <a:t>production emergencies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 decided to learn from this experience (and other experiences), and share some know-how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B8F2-BC4E-4220-B892-3283324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BC5F-5F56-4E6E-BE01-C20B3E7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2CEF69-BEBE-43EA-8509-365B99BA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0918" y="3723654"/>
            <a:ext cx="1620420" cy="24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BA3728-19CE-428A-BB3A-D0FDDFD1E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67672"/>
              </p:ext>
            </p:extLst>
          </p:nvPr>
        </p:nvGraphicFramePr>
        <p:xfrm>
          <a:off x="496680" y="769143"/>
          <a:ext cx="11204990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CC9F8-EA47-4F57-A97B-954A6987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817F-94EE-4868-915E-CCCED317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917AF0-758F-4D6A-8A0C-8CE7F0E0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0735"/>
          </a:xfrm>
        </p:spPr>
        <p:txBody>
          <a:bodyPr>
            <a:normAutofit/>
          </a:bodyPr>
          <a:lstStyle/>
          <a:p>
            <a:r>
              <a:rPr lang="en-US" sz="3200" dirty="0"/>
              <a:t>What’s not so shiny? depends…</a:t>
            </a:r>
            <a:endParaRPr lang="en-IL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AB680-477F-4460-9394-8C1BE3BF9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317" y="3735075"/>
            <a:ext cx="5772046" cy="25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Newbie, Not So Shiny #1:</a:t>
            </a:r>
            <a:br>
              <a:rPr lang="en-US" sz="4000" dirty="0"/>
            </a:br>
            <a:r>
              <a:rPr lang="en-US" sz="4000" dirty="0"/>
              <a:t>Don’t rush into doing stuff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proper planning while you work, e.g.:</a:t>
            </a:r>
          </a:p>
          <a:p>
            <a:r>
              <a:rPr lang="en-US" b="1" dirty="0"/>
              <a:t>Build/draw a mockup.</a:t>
            </a:r>
          </a:p>
          <a:p>
            <a:r>
              <a:rPr lang="en-US" b="1" dirty="0"/>
              <a:t>Research.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Usually there is more than one solution to your challenge</a:t>
            </a:r>
          </a:p>
          <a:p>
            <a:pPr lvl="2"/>
            <a:r>
              <a:rPr lang="en-US" dirty="0"/>
              <a:t>Example 1: </a:t>
            </a:r>
            <a:r>
              <a:rPr lang="en-US" dirty="0" err="1"/>
              <a:t>DataTable</a:t>
            </a:r>
            <a:r>
              <a:rPr lang="en-US" dirty="0"/>
              <a:t> vs. </a:t>
            </a:r>
            <a:r>
              <a:rPr lang="en-US" dirty="0" err="1"/>
              <a:t>handsontable</a:t>
            </a:r>
            <a:endParaRPr lang="en-US" dirty="0"/>
          </a:p>
          <a:p>
            <a:pPr lvl="2"/>
            <a:r>
              <a:rPr lang="en-US" dirty="0"/>
              <a:t>Example 2: base r vs. ggplot2 vs. </a:t>
            </a:r>
            <a:r>
              <a:rPr lang="en-US" dirty="0" err="1"/>
              <a:t>plotly</a:t>
            </a:r>
            <a:r>
              <a:rPr lang="en-US" dirty="0"/>
              <a:t> vs. r2d3 vs. …?</a:t>
            </a:r>
          </a:p>
          <a:p>
            <a:r>
              <a:rPr lang="en-US" b="1" dirty="0"/>
              <a:t>Read a lot.</a:t>
            </a:r>
            <a:endParaRPr lang="en-US" dirty="0"/>
          </a:p>
          <a:p>
            <a:pPr lvl="1"/>
            <a:r>
              <a:rPr lang="en-US" dirty="0"/>
              <a:t>mastering-shiny.org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E9BA0-9BDD-4470-B511-E2AC51D0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69" y="1217381"/>
            <a:ext cx="2577039" cy="185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D984-72EE-4B48-A354-3AAB42EF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396" y="3216830"/>
            <a:ext cx="261937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1FCB9D-8861-4694-BB23-785696362AD5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code/research widgets/</a:t>
            </a:r>
            <a:r>
              <a:rPr lang="en-US" dirty="0" err="1"/>
              <a:t>app.R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445FA-1543-469E-8706-32D91427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4571276"/>
            <a:ext cx="3274614" cy="16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Newbie, Not So Shiny #2:</a:t>
            </a:r>
            <a:br>
              <a:rPr lang="en-US" sz="4000" dirty="0"/>
            </a:br>
            <a:r>
              <a:rPr lang="en-US" sz="4000" dirty="0"/>
              <a:t>Not (truly) understanding reactivity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newbie, I just looked at a lot of examples and tried to copy the techniques in the examples.</a:t>
            </a:r>
          </a:p>
          <a:p>
            <a:r>
              <a:rPr lang="en-US" dirty="0"/>
              <a:t>However, doing so, I lacked an in-depth understanding of what is reactivity and how to leverage it.</a:t>
            </a:r>
          </a:p>
          <a:p>
            <a:r>
              <a:rPr lang="en-US" dirty="0"/>
              <a:t>For example, can you answer what is the difference between: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eventReactive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E1170-6D07-4F1D-8AE9-9029CA61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7ECE7-0CFA-4F8D-81F6-FA98C5D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4" descr="Using reactive expressions considerably simplifies the graph, making it much easier to understand">
            <a:extLst>
              <a:ext uri="{FF2B5EF4-FFF2-40B4-BE49-F238E27FC236}">
                <a16:creationId xmlns:a16="http://schemas.microsoft.com/office/drawing/2014/main" id="{F2DA08EA-5133-4252-89B2-273CBC2F4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88" y="1254815"/>
            <a:ext cx="4996070" cy="49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reactive graph shows that every output depends on every input">
            <a:extLst>
              <a:ext uri="{FF2B5EF4-FFF2-40B4-BE49-F238E27FC236}">
                <a16:creationId xmlns:a16="http://schemas.microsoft.com/office/drawing/2014/main" id="{662D48AB-5F77-42B0-93D2-D17C4CDF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1254815"/>
            <a:ext cx="4051161" cy="499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22774-E413-4FFB-88CA-68B004D81340}"/>
              </a:ext>
            </a:extLst>
          </p:cNvPr>
          <p:cNvSpPr txBox="1"/>
          <p:nvPr/>
        </p:nvSpPr>
        <p:spPr>
          <a:xfrm>
            <a:off x="1168604" y="288285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 action="ppaction://hlinkfile"/>
              </a:rPr>
              <a:t>mastering-shiny.org</a:t>
            </a:r>
            <a:r>
              <a:rPr lang="en-US" dirty="0"/>
              <a:t> </a:t>
            </a:r>
            <a:r>
              <a:rPr lang="he-IL" dirty="0"/>
              <a:t>)</a:t>
            </a:r>
            <a:r>
              <a:rPr lang="en-US" dirty="0"/>
              <a:t>chapter 4</a:t>
            </a:r>
            <a:r>
              <a:rPr lang="he-IL" dirty="0"/>
              <a:t>(</a:t>
            </a:r>
          </a:p>
          <a:p>
            <a:r>
              <a:rPr lang="en-US" dirty="0"/>
              <a:t>(and in the reactivity context chapters 13-16 are also recommended)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13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Intermediate, Not So Shiny #3:</a:t>
            </a:r>
            <a:br>
              <a:rPr lang="en-US" sz="4000" dirty="0"/>
            </a:br>
            <a:r>
              <a:rPr lang="en-US" sz="4000" dirty="0"/>
              <a:t>Not thinking like a software engineer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you grow, your projects get more complex, someone is paying you for them, you have more users, and you need to maintain a proper service level</a:t>
            </a:r>
          </a:p>
          <a:p>
            <a:r>
              <a:rPr lang="en-US" sz="2000" dirty="0"/>
              <a:t>You need to start thinking </a:t>
            </a:r>
            <a:r>
              <a:rPr lang="en-US" sz="2000" b="1" dirty="0"/>
              <a:t>like a software engineer </a:t>
            </a:r>
            <a:r>
              <a:rPr lang="en-US" sz="2000" dirty="0"/>
              <a:t>(and not just as the data scientist you are)</a:t>
            </a:r>
          </a:p>
          <a:p>
            <a:r>
              <a:rPr lang="en-US" sz="2000" dirty="0"/>
              <a:t>For example here are some “non-data science” questions:</a:t>
            </a:r>
          </a:p>
          <a:p>
            <a:pPr lvl="1"/>
            <a:r>
              <a:rPr lang="en-US" sz="1800" dirty="0"/>
              <a:t>Are you using a </a:t>
            </a:r>
            <a:r>
              <a:rPr lang="en-US" sz="1800" b="1" dirty="0"/>
              <a:t>Dev -&gt; Test -&gt; Stage -&gt; Production </a:t>
            </a:r>
            <a:r>
              <a:rPr lang="en-US" sz="1800" dirty="0"/>
              <a:t>cycle?</a:t>
            </a:r>
            <a:endParaRPr lang="en-IL" sz="1800" dirty="0"/>
          </a:p>
          <a:p>
            <a:pPr lvl="1"/>
            <a:r>
              <a:rPr lang="en-US" sz="1800" dirty="0"/>
              <a:t>Are you working in </a:t>
            </a:r>
            <a:r>
              <a:rPr lang="en-US" sz="1800" b="1" dirty="0"/>
              <a:t>agile </a:t>
            </a:r>
            <a:r>
              <a:rPr lang="en-US" sz="1800" dirty="0"/>
              <a:t>or </a:t>
            </a:r>
            <a:r>
              <a:rPr lang="en-US" sz="1800" b="1" dirty="0"/>
              <a:t>waterfall</a:t>
            </a:r>
            <a:r>
              <a:rPr lang="en-US" sz="1800" dirty="0"/>
              <a:t>?</a:t>
            </a:r>
            <a:endParaRPr lang="he-IL" sz="1800" dirty="0"/>
          </a:p>
          <a:p>
            <a:pPr lvl="1"/>
            <a:r>
              <a:rPr lang="en-US" sz="1800" dirty="0"/>
              <a:t>Are you automating your tests? (</a:t>
            </a:r>
            <a:r>
              <a:rPr lang="en-US" sz="1800" b="1" dirty="0"/>
              <a:t>unit testing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Are you </a:t>
            </a:r>
            <a:r>
              <a:rPr lang="en-US" sz="1800" b="1" dirty="0"/>
              <a:t>planning your resources and budget</a:t>
            </a:r>
            <a:r>
              <a:rPr lang="en-US" sz="1800" dirty="0"/>
              <a:t>? (e.g., for AWS/Azure/</a:t>
            </a:r>
            <a:r>
              <a:rPr lang="en-US" sz="1800" dirty="0" err="1"/>
              <a:t>gcp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The list goes on and on….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Intermediate, Not So Shiny #4:</a:t>
            </a:r>
            <a:br>
              <a:rPr lang="en-US" sz="4000" dirty="0"/>
            </a:br>
            <a:r>
              <a:rPr lang="en-US" sz="4000" dirty="0"/>
              <a:t>Not splitting your code to modules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30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 think about a world without functions? I couldn’t either.</a:t>
            </a:r>
          </a:p>
          <a:p>
            <a:r>
              <a:rPr lang="en-US" dirty="0"/>
              <a:t>When your app gets complex, you should use </a:t>
            </a:r>
            <a:r>
              <a:rPr lang="en-US" i="1" dirty="0"/>
              <a:t>modules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splits recurring input-output into basic units (just like functions split recurring actions)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A7FB3-D8ED-43E2-A84E-85382334AD84}"/>
              </a:ext>
            </a:extLst>
          </p:cNvPr>
          <p:cNvSpPr/>
          <p:nvPr/>
        </p:nvSpPr>
        <p:spPr>
          <a:xfrm>
            <a:off x="1404730" y="4439477"/>
            <a:ext cx="2332383" cy="789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long UI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BE98F-34FF-4E44-B12D-C8AA9D79389F}"/>
              </a:ext>
            </a:extLst>
          </p:cNvPr>
          <p:cNvSpPr/>
          <p:nvPr/>
        </p:nvSpPr>
        <p:spPr>
          <a:xfrm>
            <a:off x="5724938" y="4866284"/>
            <a:ext cx="3061253" cy="354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liner UI function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1992A-086A-4C4A-9FBB-FF77DAABD848}"/>
              </a:ext>
            </a:extLst>
          </p:cNvPr>
          <p:cNvSpPr/>
          <p:nvPr/>
        </p:nvSpPr>
        <p:spPr>
          <a:xfrm>
            <a:off x="1404730" y="5338160"/>
            <a:ext cx="2332383" cy="789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long server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5D162-9BA7-4C7A-AC28-52591A263991}"/>
              </a:ext>
            </a:extLst>
          </p:cNvPr>
          <p:cNvSpPr/>
          <p:nvPr/>
        </p:nvSpPr>
        <p:spPr>
          <a:xfrm>
            <a:off x="5724938" y="5324679"/>
            <a:ext cx="3061253" cy="354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liner server function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F4DF-F5EA-45FF-AF2C-F478C52291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37113" y="4834316"/>
            <a:ext cx="1987825" cy="209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4EAA2-499C-4C3E-B6B6-FD62BF56688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737113" y="5501970"/>
            <a:ext cx="1987825" cy="231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288D5E-C971-420F-A360-688466386F40}"/>
              </a:ext>
            </a:extLst>
          </p:cNvPr>
          <p:cNvSpPr txBox="1"/>
          <p:nvPr/>
        </p:nvSpPr>
        <p:spPr>
          <a:xfrm>
            <a:off x="5724938" y="443402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using module: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AC3A-E7B1-4887-A73B-94CBD2778C0D}"/>
              </a:ext>
            </a:extLst>
          </p:cNvPr>
          <p:cNvSpPr txBox="1"/>
          <p:nvPr/>
        </p:nvSpPr>
        <p:spPr>
          <a:xfrm>
            <a:off x="1404730" y="392519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app: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57ADAD-534A-487A-9E94-013DF8F31E49}"/>
              </a:ext>
            </a:extLst>
          </p:cNvPr>
          <p:cNvSpPr/>
          <p:nvPr/>
        </p:nvSpPr>
        <p:spPr>
          <a:xfrm>
            <a:off x="9621078" y="4076607"/>
            <a:ext cx="2332383" cy="1688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module (behind the scenes)</a:t>
            </a:r>
            <a:endParaRPr lang="en-I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53D242D-FDC2-46F4-BBF4-15301D1B6F97}"/>
              </a:ext>
            </a:extLst>
          </p:cNvPr>
          <p:cNvCxnSpPr>
            <a:cxnSpLocks/>
            <a:stCxn id="22" idx="0"/>
            <a:endCxn id="14" idx="0"/>
          </p:cNvCxnSpPr>
          <p:nvPr/>
        </p:nvCxnSpPr>
        <p:spPr>
          <a:xfrm rot="16200000" flipH="1" flipV="1">
            <a:off x="8654157" y="2300908"/>
            <a:ext cx="357415" cy="3908811"/>
          </a:xfrm>
          <a:prstGeom prst="curvedConnector3">
            <a:avLst>
              <a:gd name="adj1" fmla="val -11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6B2AA4-55E3-485C-8A9D-67BE3E84D7D0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code/modules/</a:t>
            </a:r>
            <a:r>
              <a:rPr lang="en-US" dirty="0" err="1"/>
              <a:t>app.R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67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645</TotalTime>
  <Words>1052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Century Gothic</vt:lpstr>
      <vt:lpstr>Courier New</vt:lpstr>
      <vt:lpstr>Wingdings</vt:lpstr>
      <vt:lpstr>Wood Type</vt:lpstr>
      <vt:lpstr>Not So Shiny Things that I learned about shiny, the “hard way”</vt:lpstr>
      <vt:lpstr>Adi Sarid</vt:lpstr>
      <vt:lpstr>What inspired this talk? A Nasty Situation</vt:lpstr>
      <vt:lpstr>What’s not so shiny? depends…</vt:lpstr>
      <vt:lpstr>Newbie, Not So Shiny #1: Don’t rush into doing stuff</vt:lpstr>
      <vt:lpstr>Newbie, Not So Shiny #2: Not (truly) understanding reactivity</vt:lpstr>
      <vt:lpstr>PowerPoint Presentation</vt:lpstr>
      <vt:lpstr>Intermediate, Not So Shiny #3: Not thinking like a software engineer</vt:lpstr>
      <vt:lpstr>Intermediate, Not So Shiny #4: Not splitting your code to modules</vt:lpstr>
      <vt:lpstr>Advanced, Not So Shiny #5: Not sharing what you learned</vt:lpstr>
      <vt:lpstr>Some related resources</vt:lpstr>
      <vt:lpstr>Thanks!  We’re hiring. Ask me about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141</cp:revision>
  <dcterms:created xsi:type="dcterms:W3CDTF">2019-03-21T08:27:23Z</dcterms:created>
  <dcterms:modified xsi:type="dcterms:W3CDTF">2019-10-23T19:57:24Z</dcterms:modified>
</cp:coreProperties>
</file>