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308" y="120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43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334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520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429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478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702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612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578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997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186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142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A1D5-CF2C-4DA9-9DBA-000C3BF73F50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098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adisarid.github.i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arid-ins.com/" TargetMode="External"/><Relationship Id="rId5" Type="http://schemas.openxmlformats.org/officeDocument/2006/relationships/hyperlink" Target="mailto:adi@sarid-ins.com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4150596-CDD5-4FC3-B787-790B1C9E561D}"/>
              </a:ext>
            </a:extLst>
          </p:cNvPr>
          <p:cNvGrpSpPr/>
          <p:nvPr/>
        </p:nvGrpSpPr>
        <p:grpSpPr>
          <a:xfrm>
            <a:off x="9009943" y="208055"/>
            <a:ext cx="709337" cy="732472"/>
            <a:chOff x="8492925" y="208054"/>
            <a:chExt cx="1226355" cy="12663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3CE141-7531-4971-B190-46A070975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242" y="547026"/>
              <a:ext cx="1199038" cy="92738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976648-CEBC-4C27-B7EC-75CF49BA7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88862">
              <a:off x="8492925" y="208054"/>
              <a:ext cx="1166745" cy="86366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A9CEDA7-BD69-49CD-A946-71DB5DFE6473}"/>
              </a:ext>
            </a:extLst>
          </p:cNvPr>
          <p:cNvSpPr txBox="1"/>
          <p:nvPr/>
        </p:nvSpPr>
        <p:spPr>
          <a:xfrm>
            <a:off x="311726" y="72334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Class name:</a:t>
            </a:r>
            <a:endParaRPr lang="en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3178E-B345-4F37-87DF-694B59DB05AF}"/>
              </a:ext>
            </a:extLst>
          </p:cNvPr>
          <p:cNvSpPr txBox="1"/>
          <p:nvPr/>
        </p:nvSpPr>
        <p:spPr>
          <a:xfrm>
            <a:off x="311726" y="1929202"/>
            <a:ext cx="191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Class date &amp; time:</a:t>
            </a:r>
            <a:endParaRPr lang="en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BFFAD-9FFE-4232-AAC3-9C57895F3F2C}"/>
              </a:ext>
            </a:extLst>
          </p:cNvPr>
          <p:cNvSpPr txBox="1"/>
          <p:nvPr/>
        </p:nvSpPr>
        <p:spPr>
          <a:xfrm>
            <a:off x="311726" y="3264513"/>
            <a:ext cx="15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Learner goals:</a:t>
            </a:r>
            <a:endParaRPr lang="en-IL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DC07AF-5CCE-458E-A9F9-88A61B4749E1}"/>
              </a:ext>
            </a:extLst>
          </p:cNvPr>
          <p:cNvCxnSpPr>
            <a:cxnSpLocks/>
          </p:cNvCxnSpPr>
          <p:nvPr/>
        </p:nvCxnSpPr>
        <p:spPr>
          <a:xfrm>
            <a:off x="3944983" y="754838"/>
            <a:ext cx="0" cy="5742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459B01-AA48-4B4F-BFEE-E76CDA2922E2}"/>
              </a:ext>
            </a:extLst>
          </p:cNvPr>
          <p:cNvCxnSpPr/>
          <p:nvPr/>
        </p:nvCxnSpPr>
        <p:spPr>
          <a:xfrm>
            <a:off x="313509" y="1929202"/>
            <a:ext cx="36314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38CBEE-FF21-41B6-BBBE-8D648D34CA94}"/>
              </a:ext>
            </a:extLst>
          </p:cNvPr>
          <p:cNvCxnSpPr/>
          <p:nvPr/>
        </p:nvCxnSpPr>
        <p:spPr>
          <a:xfrm>
            <a:off x="313509" y="3167465"/>
            <a:ext cx="36314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63A7BA-3D88-4AEC-812A-249897C8E692}"/>
              </a:ext>
            </a:extLst>
          </p:cNvPr>
          <p:cNvSpPr txBox="1"/>
          <p:nvPr/>
        </p:nvSpPr>
        <p:spPr>
          <a:xfrm>
            <a:off x="4084639" y="725530"/>
            <a:ext cx="149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Concept map:</a:t>
            </a:r>
            <a:endParaRPr lang="en-IL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523D86-9AF7-49AB-9FBB-C8F461D55F03}"/>
              </a:ext>
            </a:extLst>
          </p:cNvPr>
          <p:cNvCxnSpPr>
            <a:cxnSpLocks/>
          </p:cNvCxnSpPr>
          <p:nvPr/>
        </p:nvCxnSpPr>
        <p:spPr>
          <a:xfrm>
            <a:off x="3944983" y="3616040"/>
            <a:ext cx="5773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1319D4-0418-4192-8547-D57A2DEA96FD}"/>
              </a:ext>
            </a:extLst>
          </p:cNvPr>
          <p:cNvCxnSpPr>
            <a:cxnSpLocks/>
          </p:cNvCxnSpPr>
          <p:nvPr/>
        </p:nvCxnSpPr>
        <p:spPr>
          <a:xfrm>
            <a:off x="3944983" y="5341327"/>
            <a:ext cx="5773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52BA41-F266-4392-B9A5-026F1417DBB5}"/>
              </a:ext>
            </a:extLst>
          </p:cNvPr>
          <p:cNvSpPr txBox="1"/>
          <p:nvPr/>
        </p:nvSpPr>
        <p:spPr>
          <a:xfrm>
            <a:off x="4084639" y="361604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Check-ins:</a:t>
            </a:r>
            <a:endParaRPr lang="en-IL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2F36E9-D2E7-42B7-AA9F-0207786913D6}"/>
              </a:ext>
            </a:extLst>
          </p:cNvPr>
          <p:cNvSpPr txBox="1"/>
          <p:nvPr/>
        </p:nvSpPr>
        <p:spPr>
          <a:xfrm>
            <a:off x="4085197" y="5461485"/>
            <a:ext cx="244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References/learn more:</a:t>
            </a:r>
            <a:endParaRPr lang="en-IL" b="1" dirty="0"/>
          </a:p>
        </p:txBody>
      </p:sp>
      <p:sp>
        <p:nvSpPr>
          <p:cNvPr id="36" name="Three Column Layout: : CHEAT SHEET">
            <a:extLst>
              <a:ext uri="{FF2B5EF4-FFF2-40B4-BE49-F238E27FC236}">
                <a16:creationId xmlns:a16="http://schemas.microsoft.com/office/drawing/2014/main" id="{A236A044-30D1-41D8-B354-BB75A24CFA93}"/>
              </a:ext>
            </a:extLst>
          </p:cNvPr>
          <p:cNvSpPr txBox="1">
            <a:spLocks/>
          </p:cNvSpPr>
          <p:nvPr/>
        </p:nvSpPr>
        <p:spPr>
          <a:xfrm>
            <a:off x="186720" y="103123"/>
            <a:ext cx="4169614" cy="517291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The </a:t>
            </a:r>
            <a:r>
              <a:rPr lang="en-US" sz="4000" dirty="0" err="1"/>
              <a:t>teachR’s</a:t>
            </a:r>
            <a:r>
              <a:rPr lang="en-US" sz="4000" dirty="0"/>
              <a:t> Canvas</a:t>
            </a:r>
            <a:endParaRPr lang="en-US" sz="4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8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395C7A91-83D9-43D4-AAD1-275E5FAE07F5}"/>
              </a:ext>
            </a:extLst>
          </p:cNvPr>
          <p:cNvSpPr txBox="1"/>
          <p:nvPr/>
        </p:nvSpPr>
        <p:spPr>
          <a:xfrm>
            <a:off x="1658983" y="6541795"/>
            <a:ext cx="7405880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4"/>
              </a:rPr>
              <a:t>CC BY SA</a:t>
            </a:r>
            <a:r>
              <a:rPr dirty="0"/>
              <a:t> </a:t>
            </a:r>
            <a:r>
              <a:rPr lang="en-US" dirty="0"/>
              <a:t>Sarid Research Institute LTD.</a:t>
            </a:r>
            <a:r>
              <a:rPr dirty="0"/>
              <a:t> •  </a:t>
            </a:r>
            <a:r>
              <a:rPr lang="en-US" dirty="0">
                <a:hlinkClick r:id="rId5"/>
              </a:rPr>
              <a:t>adi@sarid-ins.com</a:t>
            </a:r>
            <a:r>
              <a:rPr dirty="0"/>
              <a:t>  •  </a:t>
            </a:r>
            <a:r>
              <a:rPr lang="en-US" dirty="0"/>
              <a:t>+972-50-8455450</a:t>
            </a:r>
            <a:r>
              <a:rPr dirty="0"/>
              <a:t> • </a:t>
            </a:r>
            <a:r>
              <a:rPr lang="en-US" dirty="0">
                <a:hlinkClick r:id="rId6"/>
              </a:rPr>
              <a:t>www.sarid-ins.com</a:t>
            </a:r>
            <a:r>
              <a:rPr lang="en-US" dirty="0"/>
              <a:t> </a:t>
            </a:r>
            <a:r>
              <a:rPr dirty="0"/>
              <a:t>•  </a:t>
            </a:r>
            <a:r>
              <a:rPr lang="en-US" dirty="0"/>
              <a:t>the blog: </a:t>
            </a:r>
            <a:r>
              <a:rPr lang="en-US" dirty="0">
                <a:hlinkClick r:id="rId7" action="ppaction://hlinkfile"/>
              </a:rPr>
              <a:t>adisarid.github.io</a:t>
            </a:r>
            <a:r>
              <a:rPr lang="en-US" dirty="0"/>
              <a:t> </a:t>
            </a:r>
            <a:r>
              <a:rPr lang="en-IL" dirty="0"/>
              <a:t> • </a:t>
            </a:r>
            <a:r>
              <a:rPr dirty="0"/>
              <a:t> Updated: 201</a:t>
            </a:r>
            <a:r>
              <a:rPr lang="en-US" dirty="0"/>
              <a:t>9</a:t>
            </a:r>
            <a:r>
              <a:rPr dirty="0"/>
              <a:t>-0</a:t>
            </a:r>
            <a:r>
              <a:rPr lang="en-US" dirty="0"/>
              <a:t>3</a:t>
            </a:r>
            <a:endParaRPr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B56ECE0-3740-4187-A5C7-300CC5EA09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2" y="6503802"/>
            <a:ext cx="717450" cy="2898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E20526-EEA7-449B-A385-2ED1BF14EDDE}"/>
              </a:ext>
            </a:extLst>
          </p:cNvPr>
          <p:cNvSpPr txBox="1"/>
          <p:nvPr/>
        </p:nvSpPr>
        <p:spPr>
          <a:xfrm>
            <a:off x="311726" y="1110969"/>
            <a:ext cx="3000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loops go </a:t>
            </a:r>
            <a:r>
              <a:rPr lang="en-US" dirty="0" err="1"/>
              <a:t>purrr</a:t>
            </a:r>
            <a:endParaRPr lang="en-US" dirty="0"/>
          </a:p>
          <a:p>
            <a:r>
              <a:rPr lang="en-US" dirty="0"/>
              <a:t>(functional programming in R)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A3546-543D-479D-A6C2-2045AB82CB43}"/>
              </a:ext>
            </a:extLst>
          </p:cNvPr>
          <p:cNvSpPr txBox="1"/>
          <p:nvPr/>
        </p:nvSpPr>
        <p:spPr>
          <a:xfrm>
            <a:off x="311726" y="2510700"/>
            <a:ext cx="3242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Friday, June 14</a:t>
            </a:r>
            <a:r>
              <a:rPr lang="en-US" baseline="30000" dirty="0"/>
              <a:t>th</a:t>
            </a:r>
            <a:r>
              <a:rPr lang="en-US" dirty="0"/>
              <a:t> 2019, 10:30 EST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DCF472-392C-4173-8DBA-285D4B4A5821}"/>
              </a:ext>
            </a:extLst>
          </p:cNvPr>
          <p:cNvSpPr txBox="1"/>
          <p:nvPr/>
        </p:nvSpPr>
        <p:spPr>
          <a:xfrm>
            <a:off x="311727" y="3745351"/>
            <a:ext cx="34930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Learners will discuss different types of iterations in R</a:t>
            </a:r>
          </a:p>
          <a:p>
            <a:endParaRPr lang="en-US" dirty="0"/>
          </a:p>
          <a:p>
            <a:r>
              <a:rPr lang="en-US" dirty="0"/>
              <a:t>Learners will explain how to use the map function family (e.g., map, </a:t>
            </a:r>
            <a:r>
              <a:rPr lang="en-US" dirty="0" err="1"/>
              <a:t>map_dbl</a:t>
            </a:r>
            <a:r>
              <a:rPr lang="en-US" dirty="0"/>
              <a:t>, map2, etc.)</a:t>
            </a:r>
            <a:endParaRPr lang="en-IL" dirty="0"/>
          </a:p>
          <a:p>
            <a:endParaRPr lang="en-US" dirty="0"/>
          </a:p>
          <a:p>
            <a:r>
              <a:rPr lang="en-US" dirty="0"/>
              <a:t>Learners will execute the map_* function family in exercises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FA0671-6DB8-4050-9D31-9FA0BFC0D4D5}"/>
              </a:ext>
            </a:extLst>
          </p:cNvPr>
          <p:cNvSpPr/>
          <p:nvPr/>
        </p:nvSpPr>
        <p:spPr>
          <a:xfrm>
            <a:off x="4270762" y="1235525"/>
            <a:ext cx="767544" cy="3458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</a:t>
            </a:r>
            <a:endParaRPr lang="en-IL" sz="12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D780352-89A4-4749-AD63-966654D4055F}"/>
              </a:ext>
            </a:extLst>
          </p:cNvPr>
          <p:cNvSpPr/>
          <p:nvPr/>
        </p:nvSpPr>
        <p:spPr>
          <a:xfrm>
            <a:off x="4270762" y="1710836"/>
            <a:ext cx="767544" cy="3458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map2</a:t>
            </a:r>
            <a:endParaRPr lang="en-IL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F25F2B-41B8-4B2E-AAE2-18AE915FE653}"/>
              </a:ext>
            </a:extLst>
          </p:cNvPr>
          <p:cNvSpPr/>
          <p:nvPr/>
        </p:nvSpPr>
        <p:spPr>
          <a:xfrm>
            <a:off x="4270762" y="2188862"/>
            <a:ext cx="767544" cy="3458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pmap</a:t>
            </a:r>
            <a:endParaRPr lang="en-IL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AF4D988-951A-499E-9505-60B15F02E7EE}"/>
              </a:ext>
            </a:extLst>
          </p:cNvPr>
          <p:cNvSpPr/>
          <p:nvPr/>
        </p:nvSpPr>
        <p:spPr>
          <a:xfrm>
            <a:off x="8068263" y="2296482"/>
            <a:ext cx="767544" cy="3458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map_chr</a:t>
            </a:r>
            <a:endParaRPr lang="en-IL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8B70F72-CC19-4CBC-915F-A451227E6F2A}"/>
              </a:ext>
            </a:extLst>
          </p:cNvPr>
          <p:cNvSpPr/>
          <p:nvPr/>
        </p:nvSpPr>
        <p:spPr>
          <a:xfrm>
            <a:off x="8068263" y="2710132"/>
            <a:ext cx="767544" cy="3458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map_dbl</a:t>
            </a:r>
            <a:endParaRPr lang="en-IL" sz="1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C6ACE62-516D-44D9-892A-541E3AC22F3F}"/>
              </a:ext>
            </a:extLst>
          </p:cNvPr>
          <p:cNvSpPr/>
          <p:nvPr/>
        </p:nvSpPr>
        <p:spPr>
          <a:xfrm>
            <a:off x="8984468" y="2710132"/>
            <a:ext cx="767544" cy="3458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map_int</a:t>
            </a:r>
            <a:endParaRPr lang="en-IL" sz="12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9DD05EE-86D7-4B9B-B66B-18EAFD63A683}"/>
              </a:ext>
            </a:extLst>
          </p:cNvPr>
          <p:cNvSpPr/>
          <p:nvPr/>
        </p:nvSpPr>
        <p:spPr>
          <a:xfrm>
            <a:off x="8068263" y="3115939"/>
            <a:ext cx="767544" cy="3458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map_lgl</a:t>
            </a:r>
            <a:endParaRPr lang="en-IL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19F90B0-4E65-4EE5-994C-1D02907C8181}"/>
              </a:ext>
            </a:extLst>
          </p:cNvPr>
          <p:cNvSpPr/>
          <p:nvPr/>
        </p:nvSpPr>
        <p:spPr>
          <a:xfrm>
            <a:off x="8998055" y="3112484"/>
            <a:ext cx="767544" cy="3458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map_df</a:t>
            </a:r>
            <a:endParaRPr lang="en-IL" sz="12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DFA2E1B-1F51-41D1-A551-DE96B50F9D1E}"/>
              </a:ext>
            </a:extLst>
          </p:cNvPr>
          <p:cNvSpPr/>
          <p:nvPr/>
        </p:nvSpPr>
        <p:spPr>
          <a:xfrm>
            <a:off x="5638606" y="2574396"/>
            <a:ext cx="930748" cy="345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function(x) x</a:t>
            </a:r>
            <a:endParaRPr lang="en-IL" sz="12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4420D02-C9E3-4E43-BC92-DA1E115CE800}"/>
              </a:ext>
            </a:extLst>
          </p:cNvPr>
          <p:cNvSpPr/>
          <p:nvPr/>
        </p:nvSpPr>
        <p:spPr>
          <a:xfrm>
            <a:off x="6686506" y="2574396"/>
            <a:ext cx="499304" cy="345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~ .x</a:t>
            </a:r>
            <a:endParaRPr lang="en-IL" sz="12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42EE89D-B566-4D81-9F3A-89F64B69398B}"/>
              </a:ext>
            </a:extLst>
          </p:cNvPr>
          <p:cNvSpPr/>
          <p:nvPr/>
        </p:nvSpPr>
        <p:spPr>
          <a:xfrm>
            <a:off x="5638607" y="3023821"/>
            <a:ext cx="1547190" cy="345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my_func</a:t>
            </a:r>
            <a:r>
              <a:rPr lang="en-US" sz="1200" dirty="0"/>
              <a:t> &lt;- function(x) {x}</a:t>
            </a:r>
            <a:endParaRPr lang="en-IL" sz="12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91BCB6-B030-4FB3-8656-5F68610FCEC7}"/>
              </a:ext>
            </a:extLst>
          </p:cNvPr>
          <p:cNvSpPr/>
          <p:nvPr/>
        </p:nvSpPr>
        <p:spPr>
          <a:xfrm>
            <a:off x="6185582" y="1566573"/>
            <a:ext cx="767544" cy="3458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purrr</a:t>
            </a:r>
            <a:endParaRPr lang="en-IL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8CA312-DEB4-4423-93C5-585287C0C2F0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953126" y="1739489"/>
            <a:ext cx="1002734" cy="2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949EDF-A173-4DB6-B2D9-2ABD491F65CF}"/>
              </a:ext>
            </a:extLst>
          </p:cNvPr>
          <p:cNvCxnSpPr>
            <a:stCxn id="45" idx="2"/>
          </p:cNvCxnSpPr>
          <p:nvPr/>
        </p:nvCxnSpPr>
        <p:spPr>
          <a:xfrm flipH="1">
            <a:off x="6569354" y="1912404"/>
            <a:ext cx="1" cy="282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E13822-0100-4325-88A2-6D243838F3BE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5175849" y="1739489"/>
            <a:ext cx="1009733" cy="189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1AE8A23-9F82-414C-9E37-9B588B8A2467}"/>
              </a:ext>
            </a:extLst>
          </p:cNvPr>
          <p:cNvSpPr/>
          <p:nvPr/>
        </p:nvSpPr>
        <p:spPr>
          <a:xfrm>
            <a:off x="8984468" y="2296482"/>
            <a:ext cx="767544" cy="3458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walk</a:t>
            </a:r>
            <a:endParaRPr lang="en-IL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3E727E-50FF-4CE4-BADE-8F8F277E1F87}"/>
              </a:ext>
            </a:extLst>
          </p:cNvPr>
          <p:cNvSpPr txBox="1"/>
          <p:nvPr/>
        </p:nvSpPr>
        <p:spPr>
          <a:xfrm>
            <a:off x="4084639" y="3985371"/>
            <a:ext cx="5633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Quiz – differences of loops  (vectorized operations, base R, </a:t>
            </a:r>
            <a:r>
              <a:rPr lang="en-US" dirty="0" err="1"/>
              <a:t>purrr</a:t>
            </a:r>
            <a:r>
              <a:rPr lang="en-US" dirty="0"/>
              <a:t>)</a:t>
            </a:r>
          </a:p>
          <a:p>
            <a:r>
              <a:rPr lang="en-US" dirty="0"/>
              <a:t>A moment to think – “What does this code do?”</a:t>
            </a:r>
          </a:p>
          <a:p>
            <a:r>
              <a:rPr lang="en-US" dirty="0"/>
              <a:t>Exercise</a:t>
            </a:r>
            <a:endParaRPr lang="en-IL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5C7D95-B874-464A-B417-D2DE4220DF6E}"/>
              </a:ext>
            </a:extLst>
          </p:cNvPr>
          <p:cNvSpPr txBox="1"/>
          <p:nvPr/>
        </p:nvSpPr>
        <p:spPr>
          <a:xfrm>
            <a:off x="4097702" y="5816329"/>
            <a:ext cx="5633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Grolemund</a:t>
            </a:r>
            <a:r>
              <a:rPr lang="en-US" sz="1600" dirty="0"/>
              <a:t> G.,  Wickham H., R for Data Science, </a:t>
            </a:r>
            <a:r>
              <a:rPr lang="en-US" sz="1600" i="1" dirty="0"/>
              <a:t>O’REILLY, </a:t>
            </a:r>
            <a:r>
              <a:rPr lang="en-US" sz="1600" dirty="0"/>
              <a:t>chapter 21. https://r4ds.had.co.nz (fetched 2019-06-11)</a:t>
            </a:r>
            <a:endParaRPr lang="en-IL" sz="16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0B21368-391D-4B24-A73F-2A6E3FB4F15D}"/>
              </a:ext>
            </a:extLst>
          </p:cNvPr>
          <p:cNvSpPr/>
          <p:nvPr/>
        </p:nvSpPr>
        <p:spPr>
          <a:xfrm>
            <a:off x="7045906" y="778952"/>
            <a:ext cx="1088804" cy="4425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What is a functional?</a:t>
            </a:r>
            <a:endParaRPr lang="en-IL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37D132-5AD4-467D-A4EA-8F6E36F7AA44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flipH="1">
            <a:off x="6569354" y="1221496"/>
            <a:ext cx="1020954" cy="345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6A3AD93-0710-4E3B-9F40-BAA6FE28A44D}"/>
              </a:ext>
            </a:extLst>
          </p:cNvPr>
          <p:cNvSpPr txBox="1"/>
          <p:nvPr/>
        </p:nvSpPr>
        <p:spPr>
          <a:xfrm>
            <a:off x="5202146" y="1372352"/>
            <a:ext cx="93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iterating on objects</a:t>
            </a:r>
            <a:endParaRPr lang="en-IL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60B122-E673-4C07-8864-2E708BC8949F}"/>
              </a:ext>
            </a:extLst>
          </p:cNvPr>
          <p:cNvSpPr txBox="1"/>
          <p:nvPr/>
        </p:nvSpPr>
        <p:spPr>
          <a:xfrm>
            <a:off x="5742389" y="2211610"/>
            <a:ext cx="161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customizing functions</a:t>
            </a:r>
            <a:endParaRPr lang="en-IL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880335-5B0C-4572-85F5-D3837042B4DD}"/>
              </a:ext>
            </a:extLst>
          </p:cNvPr>
          <p:cNvSpPr txBox="1"/>
          <p:nvPr/>
        </p:nvSpPr>
        <p:spPr>
          <a:xfrm>
            <a:off x="8029339" y="1935459"/>
            <a:ext cx="161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returned objects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402061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232</Words>
  <Application>Microsoft Office PowerPoint</Application>
  <PresentationFormat>A4 Paper (210x297 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10</cp:revision>
  <cp:lastPrinted>2019-03-19T09:50:47Z</cp:lastPrinted>
  <dcterms:created xsi:type="dcterms:W3CDTF">2019-03-19T09:36:09Z</dcterms:created>
  <dcterms:modified xsi:type="dcterms:W3CDTF">2019-06-12T20:58:20Z</dcterms:modified>
</cp:coreProperties>
</file>