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56" r:id="rId3"/>
    <p:sldId id="269" r:id="rId4"/>
    <p:sldId id="286" r:id="rId5"/>
    <p:sldId id="265" r:id="rId6"/>
    <p:sldId id="257" r:id="rId7"/>
    <p:sldId id="271" r:id="rId8"/>
    <p:sldId id="259" r:id="rId9"/>
    <p:sldId id="258" r:id="rId10"/>
    <p:sldId id="260" r:id="rId11"/>
    <p:sldId id="266" r:id="rId12"/>
    <p:sldId id="261" r:id="rId13"/>
    <p:sldId id="262" r:id="rId14"/>
    <p:sldId id="263" r:id="rId15"/>
    <p:sldId id="267" r:id="rId16"/>
    <p:sldId id="273" r:id="rId17"/>
    <p:sldId id="272" r:id="rId18"/>
    <p:sldId id="264" r:id="rId19"/>
    <p:sldId id="283" r:id="rId20"/>
    <p:sldId id="284" r:id="rId21"/>
    <p:sldId id="285" r:id="rId22"/>
    <p:sldId id="274" r:id="rId23"/>
    <p:sldId id="276" r:id="rId24"/>
    <p:sldId id="268" r:id="rId25"/>
    <p:sldId id="275" r:id="rId26"/>
    <p:sldId id="277" r:id="rId27"/>
    <p:sldId id="270" r:id="rId28"/>
    <p:sldId id="278" r:id="rId29"/>
    <p:sldId id="287" r:id="rId30"/>
    <p:sldId id="279" r:id="rId31"/>
    <p:sldId id="280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26-Feb-16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Formalization of data freshness over-engineering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of current work on resource sharing in 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Task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422205" y="4449779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24001" y="3782514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05729" y="3782514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75221" y="3782514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38681" y="4103790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9145" y="4103790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90400" y="5075854"/>
            <a:ext cx="1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4303" y="5060724"/>
            <a:ext cx="8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</a:t>
            </a:r>
            <a:r>
              <a:rPr lang="en-US" dirty="0"/>
              <a:t> 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85941" y="5083482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t+2</a:t>
            </a:r>
            <a:r>
              <a:rPr lang="en-US" dirty="0"/>
              <a:t> 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1297" y="4578151"/>
            <a:ext cx="4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26043" y="4578151"/>
            <a:ext cx="4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48281" y="3531812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58916" y="2990290"/>
                <a:ext cx="947182" cy="51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916" y="2990290"/>
                <a:ext cx="947182" cy="516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8376368" y="3531812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8849" y="3071866"/>
                <a:ext cx="1712285" cy="384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t+2 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– 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49" y="3071866"/>
                <a:ext cx="1712285" cy="384464"/>
              </a:xfrm>
              <a:prstGeom prst="rect">
                <a:avLst/>
              </a:prstGeom>
              <a:blipFill rotWithShape="0">
                <a:blip r:embed="rId4"/>
                <a:stretch>
                  <a:fillRect t="-634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094513" y="3638941"/>
            <a:ext cx="325386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014" y="4080447"/>
            <a:ext cx="1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20039" y="4080447"/>
            <a:ext cx="1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96493" y="2975992"/>
            <a:ext cx="240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possible</a:t>
            </a:r>
          </a:p>
          <a:p>
            <a:pPr algn="ctr"/>
            <a:r>
              <a:rPr lang="en-US" dirty="0" smtClean="0"/>
              <a:t>staleness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232884" y="5727079"/>
            <a:ext cx="4230982" cy="683740"/>
          </a:xfrm>
          <a:prstGeom prst="wedgeRoundRectCallout">
            <a:avLst>
              <a:gd name="adj1" fmla="val -21016"/>
              <a:gd name="adj2" fmla="val -977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Assumption: Final Task Set Must Be Schedulable!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(From Previous Slide)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To ensure the freshness between two tasks,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800" dirty="0" smtClean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dirty="0" smtClean="0"/>
                  <a:t>Notes: doesn’t guarantee schedulability under any particular scheduler and P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 is irrelevant.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Task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</a:t>
            </a:r>
            <a:r>
              <a:rPr lang="en-US" dirty="0" smtClean="0"/>
              <a:t>tasks </a:t>
            </a:r>
            <a:r>
              <a:rPr lang="en-US" dirty="0" smtClean="0"/>
              <a:t>A, B, and C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produces output that B consumes</a:t>
            </a:r>
          </a:p>
          <a:p>
            <a:pPr lvl="1"/>
            <a:r>
              <a:rPr lang="en-US" dirty="0" smtClean="0"/>
              <a:t>B produces output that C consumes</a:t>
            </a:r>
          </a:p>
          <a:p>
            <a:r>
              <a:rPr lang="en-US" dirty="0" smtClean="0"/>
              <a:t>Want a freshness bound from for the data from task A to task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3 Task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 smtClean="0">
                    <a:sym typeface="Wingdings" panose="05000000000000000000" pitchFamily="2" charset="2"/>
                  </a:rPr>
                  <a:t> B  C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𝐶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</m:oMath>
                </a14:m>
                <a:endParaRPr lang="en-US" baseline="-25000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i.e., the age of the data consumed by C was derived from data produced by A that is at most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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old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No constraint on when B is executed between them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1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Transformation: Enact Local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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=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B</a:t>
                </a:r>
                <a:r>
                  <a:rPr lang="en-US" dirty="0" smtClean="0">
                    <a:sym typeface="Wingdings" panose="05000000000000000000" pitchFamily="2" charset="2"/>
                  </a:rPr>
                  <a:t> + E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B</a:t>
                </a:r>
                <a:r>
                  <a:rPr lang="en-US" dirty="0" smtClean="0">
                    <a:sym typeface="Wingdings" panose="05000000000000000000" pitchFamily="2" charset="2"/>
                  </a:rPr>
                  <a:t> + 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B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C</a:t>
                </a:r>
                <a:endParaRPr lang="en-US" baseline="-25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By Lemma…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aseline="-25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5667632" y="5301505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84108" y="3144297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4572" y="4961078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67632" y="3476824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67632" y="4383538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92778" y="4052687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18422" y="3892836"/>
            <a:ext cx="691979" cy="823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92778" y="4848979"/>
            <a:ext cx="609602" cy="1102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8856" y="4851761"/>
            <a:ext cx="1285101" cy="823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48450" y="44296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baseline="-25000" dirty="0">
                <a:sym typeface="Wingdings" panose="05000000000000000000" pitchFamily="2" charset="2"/>
              </a:rPr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83169" y="343666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A</a:t>
            </a:r>
            <a:r>
              <a:rPr lang="en-US" baseline="-25000" dirty="0" err="1">
                <a:sym typeface="Wingdings" panose="05000000000000000000" pitchFamily="2" charset="2"/>
              </a:rPr>
              <a:t>B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96298" y="441025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</a:t>
            </a:r>
            <a:r>
              <a:rPr lang="en-US" baseline="-25000" dirty="0" err="1">
                <a:sym typeface="Wingdings" panose="05000000000000000000" pitchFamily="2" charset="2"/>
              </a:rPr>
              <a:t>C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283169" y="2587006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59193" y="2052496"/>
                <a:ext cx="918457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193" y="2052496"/>
                <a:ext cx="918457" cy="5082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9094572" y="4406918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870793" y="3946972"/>
                <a:ext cx="443711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793" y="3946972"/>
                <a:ext cx="443711" cy="3782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32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555524"/>
            <a:ext cx="8946541" cy="16928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43" y="1500983"/>
            <a:ext cx="7167477" cy="26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Objective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we can only choose P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and P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, we can only minimize the contribution to utilization from these two tasks</a:t>
                </a:r>
              </a:p>
              <a:p>
                <a:r>
                  <a:rPr lang="en-US" dirty="0" smtClean="0"/>
                  <a:t>Revised Objective: Minimize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Also note: To minimize utilization we want to set periods as large as possible, so the inequality in our Lemma becomes an equality</a:t>
                </a:r>
              </a:p>
              <a:p>
                <a:pPr lvl="1"/>
                <a:r>
                  <a:rPr lang="en-US" dirty="0" smtClean="0"/>
                  <a:t>We use this on the next slide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0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Objective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27088"/>
            <a:ext cx="10623251" cy="42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Using Lagrange Multipliers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91" y="1323969"/>
            <a:ext cx="5791200" cy="796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91" y="2003676"/>
            <a:ext cx="5791200" cy="1749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891" y="3475356"/>
            <a:ext cx="5791200" cy="1732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91" y="5010150"/>
            <a:ext cx="5791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8" y="0"/>
            <a:ext cx="10668002" cy="68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Freshness</a:t>
            </a:r>
            <a:br>
              <a:rPr lang="en-US" dirty="0" smtClean="0"/>
            </a:br>
            <a:r>
              <a:rPr lang="en-US" dirty="0" smtClean="0"/>
              <a:t>Over-engineering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2376"/>
            <a:ext cx="11430000" cy="513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1152" y="5916705"/>
            <a:ext cx="653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point “cheats” by using negative values, discard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in local constraints to find period assignments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828" y="2456943"/>
            <a:ext cx="10908164" cy="34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3146"/>
            <a:ext cx="8946541" cy="1497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ensure the freshness of data from task A to task C, set: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22" y="2241367"/>
            <a:ext cx="5029337" cy="42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this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 </a:t>
            </a:r>
            <a:r>
              <a:rPr lang="en-US" dirty="0" smtClean="0"/>
              <a:t>agnostic – works for any schedulable system</a:t>
            </a:r>
            <a:endParaRPr lang="en-US" dirty="0" smtClean="0"/>
          </a:p>
          <a:p>
            <a:r>
              <a:rPr lang="en-US" dirty="0" smtClean="0"/>
              <a:t>Simply computed input task periods given freshness constraint</a:t>
            </a:r>
          </a:p>
          <a:p>
            <a:r>
              <a:rPr lang="en-US" dirty="0" smtClean="0"/>
              <a:t>Final consuming task’s period is irrelevant; guarantees freshness for any job placement of the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this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</a:t>
            </a:r>
            <a:r>
              <a:rPr lang="en-US" dirty="0" smtClean="0"/>
              <a:t>agnostic – doesn’t use scheduler-specific information</a:t>
            </a:r>
            <a:endParaRPr lang="en-US" dirty="0"/>
          </a:p>
          <a:p>
            <a:r>
              <a:rPr lang="en-US" dirty="0" smtClean="0"/>
              <a:t>Doesn’t guarantee </a:t>
            </a:r>
            <a:r>
              <a:rPr lang="en-US" dirty="0" smtClean="0"/>
              <a:t>schedulability, must be confirmed afterwards</a:t>
            </a:r>
            <a:endParaRPr lang="en-US" dirty="0" smtClean="0"/>
          </a:p>
          <a:p>
            <a:r>
              <a:rPr lang="en-US" dirty="0" smtClean="0"/>
              <a:t>Doesn’t account for period of consuming process.</a:t>
            </a:r>
          </a:p>
        </p:txBody>
      </p:sp>
    </p:spTree>
    <p:extLst>
      <p:ext uri="{BB962C8B-B14F-4D97-AF65-F5344CB8AC3E}">
        <p14:creationId xmlns:p14="http://schemas.microsoft.com/office/powerpoint/2010/main" val="1175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method be generalized to N tasks?</a:t>
            </a:r>
          </a:p>
          <a:p>
            <a:r>
              <a:rPr lang="en-US" dirty="0" smtClean="0"/>
              <a:t>Can we extend to multicore/distributed systems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it be extended with simple assumptions about the scheduler?</a:t>
            </a:r>
          </a:p>
        </p:txBody>
      </p:sp>
    </p:spTree>
    <p:extLst>
      <p:ext uri="{BB962C8B-B14F-4D97-AF65-F5344CB8AC3E}">
        <p14:creationId xmlns:p14="http://schemas.microsoft.com/office/powerpoint/2010/main" val="3938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Sharing</a:t>
            </a:r>
            <a:br>
              <a:rPr lang="en-US" dirty="0" smtClean="0"/>
            </a:br>
            <a:r>
              <a:rPr lang="en-US" dirty="0" smtClean="0"/>
              <a:t>(For Xen)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implementation and changes/extensions to M-BROE resource sharing protocol</a:t>
            </a:r>
          </a:p>
          <a:p>
            <a:r>
              <a:rPr lang="en-US" dirty="0" smtClean="0"/>
              <a:t>M-BROE extends BROE to multicore system with global resources</a:t>
            </a:r>
          </a:p>
          <a:p>
            <a:r>
              <a:rPr lang="en-US" dirty="0" smtClean="0"/>
              <a:t>Basic idea: “ask” if we can access global resource before budget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M-BROE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56" r="12641" b="11289"/>
          <a:stretch/>
        </p:blipFill>
        <p:spPr>
          <a:xfrm>
            <a:off x="1996228" y="1294758"/>
            <a:ext cx="8152787" cy="54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38" y="2652584"/>
            <a:ext cx="5504765" cy="1847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710"/>
            <a:ext cx="9875520" cy="1356360"/>
          </a:xfrm>
        </p:spPr>
        <p:txBody>
          <a:bodyPr/>
          <a:lstStyle/>
          <a:p>
            <a:r>
              <a:rPr lang="en-US" dirty="0" smtClean="0"/>
              <a:t>M-BROE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909" y="961051"/>
            <a:ext cx="5152815" cy="5620638"/>
          </a:xfrm>
          <a:prstGeom prst="rect">
            <a:avLst/>
          </a:prstGeom>
        </p:spPr>
      </p:pic>
      <p:sp>
        <p:nvSpPr>
          <p:cNvPr id="5" name="Block Arc 4"/>
          <p:cNvSpPr/>
          <p:nvPr/>
        </p:nvSpPr>
        <p:spPr>
          <a:xfrm rot="5400000">
            <a:off x="4149811" y="3334266"/>
            <a:ext cx="3492843" cy="1066801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056605" y="4739847"/>
            <a:ext cx="1902940" cy="634314"/>
          </a:xfrm>
          <a:prstGeom prst="wedgeRoundRectCallout">
            <a:avLst>
              <a:gd name="adj1" fmla="val -20833"/>
              <a:gd name="adj2" fmla="val -81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This, We Have M-BROE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923004" y="358670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instances where data is processed </a:t>
            </a:r>
            <a:r>
              <a:rPr lang="en-US" dirty="0" smtClean="0"/>
              <a:t>through a chain of tasks</a:t>
            </a:r>
            <a:endParaRPr lang="en-US" dirty="0" smtClean="0"/>
          </a:p>
          <a:p>
            <a:r>
              <a:rPr lang="en-US" dirty="0" smtClean="0"/>
              <a:t>We often want this data to have some degree of “freshness”</a:t>
            </a:r>
          </a:p>
        </p:txBody>
      </p:sp>
      <p:sp>
        <p:nvSpPr>
          <p:cNvPr id="4" name="Oval 3"/>
          <p:cNvSpPr/>
          <p:nvPr/>
        </p:nvSpPr>
        <p:spPr>
          <a:xfrm>
            <a:off x="3482268" y="3748215"/>
            <a:ext cx="939113" cy="93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12228" y="3748216"/>
            <a:ext cx="939113" cy="93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19" idx="2"/>
          </p:cNvCxnSpPr>
          <p:nvPr/>
        </p:nvCxnSpPr>
        <p:spPr>
          <a:xfrm>
            <a:off x="4421381" y="4217772"/>
            <a:ext cx="9126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47873" y="384843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82268" y="4596714"/>
            <a:ext cx="0" cy="700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82268" y="5140411"/>
            <a:ext cx="104030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5575" y="494682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Freshness Constraint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51341" y="4596714"/>
            <a:ext cx="0" cy="700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1036" y="5104711"/>
            <a:ext cx="104030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334002" y="3748215"/>
            <a:ext cx="939113" cy="93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B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99607" y="4217771"/>
            <a:ext cx="9126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0847" y="5915626"/>
            <a:ext cx="1003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not just consolidate into one task? There may be other uses for task outputs or other</a:t>
            </a:r>
          </a:p>
          <a:p>
            <a:r>
              <a:rPr lang="en-US" dirty="0"/>
              <a:t>c</a:t>
            </a:r>
            <a:r>
              <a:rPr lang="en-US" dirty="0" smtClean="0"/>
              <a:t>omputations they perform, or other reasons to have the tasks separate/modular.</a:t>
            </a:r>
          </a:p>
        </p:txBody>
      </p:sp>
      <p:cxnSp>
        <p:nvCxnSpPr>
          <p:cNvPr id="26" name="Straight Arrow Connector 25"/>
          <p:cNvCxnSpPr>
            <a:stCxn id="4" idx="4"/>
          </p:cNvCxnSpPr>
          <p:nvPr/>
        </p:nvCxnSpPr>
        <p:spPr>
          <a:xfrm flipH="1">
            <a:off x="3951824" y="4687328"/>
            <a:ext cx="1" cy="83493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806847" y="4687328"/>
            <a:ext cx="1" cy="83493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/>
      <p:bldP spid="14" grpId="0"/>
      <p:bldP spid="19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Implementation / Test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Waiting</a:t>
            </a:r>
          </a:p>
          <a:p>
            <a:pPr lvl="1"/>
            <a:r>
              <a:rPr lang="en-US" dirty="0" smtClean="0"/>
              <a:t>Formulation </a:t>
            </a:r>
            <a:r>
              <a:rPr lang="en-US" dirty="0" smtClean="0"/>
              <a:t>utilizes FIFO, non-</a:t>
            </a:r>
            <a:r>
              <a:rPr lang="en-US" dirty="0" err="1" smtClean="0"/>
              <a:t>preemptable</a:t>
            </a:r>
            <a:r>
              <a:rPr lang="en-US" dirty="0" smtClean="0"/>
              <a:t> spinlocks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kernel </a:t>
            </a:r>
            <a:r>
              <a:rPr lang="en-US" dirty="0" smtClean="0"/>
              <a:t>module to export kernel spinlocks to </a:t>
            </a:r>
            <a:r>
              <a:rPr lang="en-US" dirty="0" err="1" smtClean="0"/>
              <a:t>userspace</a:t>
            </a:r>
            <a:r>
              <a:rPr lang="en-US" dirty="0" smtClean="0"/>
              <a:t> via a device </a:t>
            </a:r>
            <a:r>
              <a:rPr lang="en-US" dirty="0" smtClean="0"/>
              <a:t>file</a:t>
            </a:r>
            <a:endParaRPr lang="en-US" dirty="0" smtClean="0"/>
          </a:p>
          <a:p>
            <a:r>
              <a:rPr lang="en-US" dirty="0" smtClean="0"/>
              <a:t>Example Xen resource to develop and test on</a:t>
            </a:r>
          </a:p>
          <a:p>
            <a:pPr lvl="1"/>
            <a:r>
              <a:rPr lang="en-US" dirty="0" smtClean="0"/>
              <a:t>Towards completion of a global console that any Xen guest can write to</a:t>
            </a:r>
          </a:p>
          <a:p>
            <a:pPr lvl="1"/>
            <a:r>
              <a:rPr lang="en-US" dirty="0" smtClean="0"/>
              <a:t>Future resource of interest: memory </a:t>
            </a:r>
            <a:r>
              <a:rPr lang="en-US" dirty="0" smtClean="0"/>
              <a:t>[pages]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User-Space Accessible FIFO, Non-</a:t>
            </a:r>
            <a:r>
              <a:rPr lang="en-US" dirty="0" err="1" smtClean="0"/>
              <a:t>Preemptable</a:t>
            </a:r>
            <a:r>
              <a:rPr lang="en-US" dirty="0" smtClean="0"/>
              <a:t> Spinlock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31" y="2297151"/>
            <a:ext cx="5822256" cy="3785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6" y="2297151"/>
            <a:ext cx="5850593" cy="37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Timing Discrepancy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2" y="1850829"/>
            <a:ext cx="5867115" cy="383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16" y="1853247"/>
            <a:ext cx="5840627" cy="38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input tasks with as small of periods as possible while maintaining schedulability</a:t>
            </a:r>
          </a:p>
          <a:p>
            <a:r>
              <a:rPr lang="en-US" dirty="0" smtClean="0"/>
              <a:t>Guess appropriate values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a range of seemingly reasonable ones and test system safety and efficiency</a:t>
            </a:r>
          </a:p>
          <a:p>
            <a:r>
              <a:rPr lang="en-US" dirty="0" smtClean="0"/>
              <a:t>This is </a:t>
            </a:r>
            <a:r>
              <a:rPr lang="en-US" dirty="0" smtClean="0"/>
              <a:t>sometimes done in practice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4252653"/>
            <a:ext cx="10264869" cy="23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Loose) Problem statement:</a:t>
            </a:r>
          </a:p>
          <a:p>
            <a:pPr marL="0" indent="0" algn="r">
              <a:buNone/>
            </a:pPr>
            <a:r>
              <a:rPr lang="en-US" dirty="0"/>
              <a:t>	</a:t>
            </a:r>
            <a:r>
              <a:rPr lang="en-US" dirty="0" smtClean="0"/>
              <a:t>	“Ensure that data consumed by the final task in a task data-flow chain meets a predetermined freshness guarantee.”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“freshness” represents the age of the oldest input, i.e. when the first task in the chain produced the result used in the computation.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Task Y needs to consume speed data produced by task X that is as most 100ms old</a:t>
            </a:r>
          </a:p>
        </p:txBody>
      </p:sp>
    </p:spTree>
    <p:extLst>
      <p:ext uri="{BB962C8B-B14F-4D97-AF65-F5344CB8AC3E}">
        <p14:creationId xmlns:p14="http://schemas.microsoft.com/office/powerpoint/2010/main" val="14112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use a periodic task set, so given job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of task A:</a:t>
                </a:r>
              </a:p>
              <a:p>
                <a:pPr lvl="1"/>
                <a:r>
                  <a:rPr lang="en-US" dirty="0" smtClean="0"/>
                  <a:t>P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= period of task A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baseline="-25000" dirty="0"/>
                  <a:t>A</a:t>
                </a:r>
                <a:r>
                  <a:rPr lang="en-US" dirty="0"/>
                  <a:t> = relative deadline to jobs of task A</a:t>
                </a:r>
                <a:endParaRPr lang="en-US" baseline="30000" dirty="0"/>
              </a:p>
              <a:p>
                <a:pPr lvl="1"/>
                <a:r>
                  <a:rPr lang="en-US" dirty="0"/>
                  <a:t>E</a:t>
                </a:r>
                <a:r>
                  <a:rPr lang="en-US" baseline="-25000" dirty="0"/>
                  <a:t>A</a:t>
                </a:r>
                <a:r>
                  <a:rPr lang="en-US" dirty="0"/>
                  <a:t> = worst-case execution </a:t>
                </a:r>
                <a:r>
                  <a:rPr lang="en-US" dirty="0" smtClean="0"/>
                  <a:t>time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 = release time of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job of task A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finish </a:t>
                </a:r>
                <a:r>
                  <a:rPr lang="en-US" dirty="0"/>
                  <a:t>time of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job of task A</a:t>
                </a:r>
              </a:p>
              <a:p>
                <a:pPr marL="0" indent="0">
                  <a:buNone/>
                </a:pPr>
                <a:r>
                  <a:rPr lang="en-US" dirty="0" smtClean="0"/>
                  <a:t>Given two tasks A and B, where B wants “fresh” data:</a:t>
                </a:r>
              </a:p>
              <a:p>
                <a:pPr lvl="1"/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A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B</a:t>
                </a:r>
                <a:r>
                  <a:rPr lang="en-US" dirty="0" smtClean="0">
                    <a:sym typeface="Wingdings" panose="05000000000000000000" pitchFamily="2" charset="2"/>
                  </a:rPr>
                  <a:t> = [desired] upper bound on data 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= most recently completed job of task </a:t>
                </a:r>
                <a:r>
                  <a:rPr lang="en-US" dirty="0" smtClean="0">
                    <a:sym typeface="Wingdings" panose="05000000000000000000" pitchFamily="2" charset="2"/>
                  </a:rPr>
                  <a:t>A before </a:t>
                </a:r>
                <a:r>
                  <a:rPr lang="en-US" dirty="0">
                    <a:sym typeface="Wingdings" panose="05000000000000000000" pitchFamily="2" charset="2"/>
                  </a:rPr>
                  <a:t>the release of job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of task </a:t>
                </a:r>
                <a:r>
                  <a:rPr lang="en-US" dirty="0" smtClean="0">
                    <a:sym typeface="Wingdings" panose="05000000000000000000" pitchFamily="2" charset="2"/>
                  </a:rPr>
                  <a:t>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9" t="-872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1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We do not know the nature of the tasks, so we abstract as follows: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</a:t>
            </a:r>
            <a:r>
              <a:rPr lang="en-US" dirty="0">
                <a:sym typeface="Wingdings" panose="05000000000000000000" pitchFamily="2" charset="2"/>
              </a:rPr>
              <a:t>is published at the end of </a:t>
            </a:r>
            <a:r>
              <a:rPr lang="en-US" dirty="0" smtClean="0">
                <a:sym typeface="Wingdings" panose="05000000000000000000" pitchFamily="2" charset="2"/>
              </a:rPr>
              <a:t>tasks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is consumed at release of tasks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do not know the scheduler or task priorities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Task set is ultimately schedulable (reason later)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Uniprocessor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2 Task Scenario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020991" cy="4195481"/>
              </a:xfrm>
            </p:spPr>
            <p:txBody>
              <a:bodyPr/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We have task A  task B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Given</a:t>
                </a:r>
                <a:r>
                  <a:rPr lang="en-US" dirty="0" smtClean="0">
                    <a:sym typeface="Wingdings" panose="05000000000000000000" pitchFamily="2" charset="2"/>
                  </a:rPr>
                  <a:t>: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, E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, P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, and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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B</a:t>
                </a:r>
                <a:r>
                  <a:rPr lang="en-US" dirty="0" smtClean="0">
                    <a:sym typeface="Wingdings" panose="05000000000000000000" pitchFamily="2" charset="2"/>
                  </a:rPr>
                  <a:t>,</a:t>
                </a:r>
                <a:r>
                  <a:rPr lang="en-US" dirty="0" smtClean="0"/>
                  <a:t> determine P</a:t>
                </a:r>
                <a:r>
                  <a:rPr lang="en-US" baseline="-25000" dirty="0" smtClean="0"/>
                  <a:t>A</a:t>
                </a:r>
                <a:r>
                  <a:rPr lang="en-US" dirty="0"/>
                  <a:t> </a:t>
                </a:r>
                <a:r>
                  <a:rPr lang="en-US" dirty="0" smtClean="0"/>
                  <a:t>so that: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for all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i.e</a:t>
                </a:r>
                <a:r>
                  <a:rPr lang="en-US" dirty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find the period of task A so that the age of the data consumed by any job of task B is at most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A</a:t>
                </a:r>
                <a:r>
                  <a:rPr lang="en-US" baseline="-25000" dirty="0" err="1">
                    <a:sym typeface="Wingdings" panose="05000000000000000000" pitchFamily="2" charset="2"/>
                  </a:rPr>
                  <a:t>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B</a:t>
                </a:r>
                <a:endParaRPr lang="en-US" baseline="-25000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020991" cy="4195481"/>
              </a:xfrm>
              <a:blipFill rotWithShape="0">
                <a:blip r:embed="rId2"/>
                <a:stretch>
                  <a:fillRect l="-338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Wait / Starvation</a:t>
            </a:r>
            <a:br>
              <a:rPr lang="en-US" dirty="0" smtClean="0"/>
            </a:br>
            <a:r>
              <a:rPr lang="en-US" dirty="0" smtClean="0"/>
              <a:t>Scenario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31740" y="3945924"/>
            <a:ext cx="4053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33536" y="3278659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15264" y="3278659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84756" y="3278659"/>
            <a:ext cx="0" cy="1260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8216" y="3599935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58680" y="3599935"/>
            <a:ext cx="609600" cy="32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99935" y="4571999"/>
            <a:ext cx="1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8472" y="4571999"/>
            <a:ext cx="8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+ </a:t>
            </a:r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77094" y="4571999"/>
            <a:ext cx="92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t+ </a:t>
            </a:r>
            <a:r>
              <a:rPr lang="en-US" dirty="0" smtClean="0"/>
              <a:t>2P</a:t>
            </a:r>
            <a:r>
              <a:rPr lang="en-US" baseline="-25000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00832" y="4074296"/>
            <a:ext cx="4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35578" y="4074296"/>
            <a:ext cx="4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A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57816" y="3027957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53016" y="2449517"/>
                <a:ext cx="947182" cy="51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16" y="2449517"/>
                <a:ext cx="947182" cy="5168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7685903" y="3027957"/>
            <a:ext cx="0" cy="53546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80999" y="2568011"/>
                <a:ext cx="1714828" cy="384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t+ 2P</a:t>
                </a:r>
                <a:r>
                  <a:rPr lang="en-US" baseline="-25000" dirty="0"/>
                  <a:t>A</a:t>
                </a:r>
                <a:r>
                  <a:rPr lang="en-US" dirty="0" smtClean="0"/>
                  <a:t> – 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99" y="2568011"/>
                <a:ext cx="1714828" cy="384464"/>
              </a:xfrm>
              <a:prstGeom prst="rect">
                <a:avLst/>
              </a:prstGeom>
              <a:blipFill rotWithShape="0">
                <a:blip r:embed="rId3"/>
                <a:stretch>
                  <a:fillRect t="-4762" r="-35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/>
          <p:cNvSpPr/>
          <p:nvPr/>
        </p:nvSpPr>
        <p:spPr>
          <a:xfrm>
            <a:off x="1886466" y="2727963"/>
            <a:ext cx="1156058" cy="1456859"/>
          </a:xfrm>
          <a:prstGeom prst="wedgeRoundRectCallout">
            <a:avLst>
              <a:gd name="adj1" fmla="val 139376"/>
              <a:gd name="adj2" fmla="val -46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Job of Task A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8361406" y="3069621"/>
            <a:ext cx="2203511" cy="1164969"/>
          </a:xfrm>
          <a:prstGeom prst="wedgeRoundRectCallout">
            <a:avLst>
              <a:gd name="adj1" fmla="val -78032"/>
              <a:gd name="adj2" fmla="val -42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of Job of Task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7478</TotalTime>
  <Words>668</Words>
  <Application>Microsoft Office PowerPoint</Application>
  <PresentationFormat>Widescreen</PresentationFormat>
  <Paragraphs>148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Century Gothic</vt:lpstr>
      <vt:lpstr>Wingdings</vt:lpstr>
      <vt:lpstr>Wingdings 3</vt:lpstr>
      <vt:lpstr>Ion</vt:lpstr>
      <vt:lpstr>Agenda</vt:lpstr>
      <vt:lpstr>Data Freshness Over-engineering</vt:lpstr>
      <vt:lpstr>Observation:</vt:lpstr>
      <vt:lpstr>Naïve Approach</vt:lpstr>
      <vt:lpstr>Goal</vt:lpstr>
      <vt:lpstr>Definitions</vt:lpstr>
      <vt:lpstr>Assumptions</vt:lpstr>
      <vt:lpstr>Problem Statement: 2 Task Scenario</vt:lpstr>
      <vt:lpstr>Maximum Wait / Starvation Scenario</vt:lpstr>
      <vt:lpstr>Two Task Result</vt:lpstr>
      <vt:lpstr>Lemma (From Previous Slide)</vt:lpstr>
      <vt:lpstr>Three Task Scenario</vt:lpstr>
      <vt:lpstr>Problem Statement: 3 Task Scenario</vt:lpstr>
      <vt:lpstr>Problem Transformation: Enact Local Constraints</vt:lpstr>
      <vt:lpstr>Optimization</vt:lpstr>
      <vt:lpstr>Revised Objective</vt:lpstr>
      <vt:lpstr>Revised Objective</vt:lpstr>
      <vt:lpstr>Solution: Using Lagrange Multipliers</vt:lpstr>
      <vt:lpstr>PowerPoint Presentation</vt:lpstr>
      <vt:lpstr>PowerPoint Presentation</vt:lpstr>
      <vt:lpstr>Plug in local constraints to find period assignments</vt:lpstr>
      <vt:lpstr>Solution</vt:lpstr>
      <vt:lpstr>Benefits of this Method</vt:lpstr>
      <vt:lpstr>Issues with this Method</vt:lpstr>
      <vt:lpstr>Future Work</vt:lpstr>
      <vt:lpstr>Resource Sharing (For Xen)</vt:lpstr>
      <vt:lpstr>Summary</vt:lpstr>
      <vt:lpstr>M-BROE Overview</vt:lpstr>
      <vt:lpstr>M-BROE Rules</vt:lpstr>
      <vt:lpstr>Towards Implementation / Test Bed</vt:lpstr>
      <vt:lpstr>User-Space Accessible FIFO, Non-Preemptable Spinlock </vt:lpstr>
      <vt:lpstr>Expected Timing Discrepancy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Freshness Over-engineering</dc:title>
  <dc:creator>Dagaen Golomb</dc:creator>
  <cp:lastModifiedBy>Dagaen Golomb</cp:lastModifiedBy>
  <cp:revision>206</cp:revision>
  <dcterms:created xsi:type="dcterms:W3CDTF">2015-05-19T23:40:00Z</dcterms:created>
  <dcterms:modified xsi:type="dcterms:W3CDTF">2016-02-26T15:42:33Z</dcterms:modified>
</cp:coreProperties>
</file>