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6" r:id="rId8"/>
    <p:sldId id="261" r:id="rId9"/>
    <p:sldId id="262" r:id="rId10"/>
    <p:sldId id="263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27-Jan-16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Freshness</a:t>
            </a:r>
            <a:br>
              <a:rPr lang="en-US" dirty="0" smtClean="0"/>
            </a:br>
            <a:r>
              <a:rPr lang="en-US" dirty="0" smtClean="0"/>
              <a:t>Over-engineering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</a:t>
                </a:r>
                <a:r>
                  <a:rPr lang="en-US" baseline="-25000" dirty="0" err="1"/>
                  <a:t>A</a:t>
                </a:r>
                <a:r>
                  <a:rPr lang="en-US" baseline="-25000" dirty="0" err="1">
                    <a:sym typeface="Wingdings" panose="05000000000000000000" pitchFamily="2" charset="2"/>
                  </a:rPr>
                  <a:t></a:t>
                </a:r>
                <a:r>
                  <a:rPr lang="en-US" baseline="-25000" dirty="0" err="1" smtClean="0">
                    <a:sym typeface="Wingdings" panose="05000000000000000000" pitchFamily="2" charset="2"/>
                  </a:rPr>
                  <a:t>C</a:t>
                </a:r>
                <a:r>
                  <a:rPr lang="en-US" dirty="0" smtClean="0">
                    <a:sym typeface="Wingdings" panose="05000000000000000000" pitchFamily="2" charset="2"/>
                  </a:rPr>
                  <a:t> =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A</a:t>
                </a:r>
                <a:r>
                  <a:rPr lang="en-US" baseline="-25000" dirty="0" err="1" smtClean="0">
                    <a:sym typeface="Wingdings" panose="05000000000000000000" pitchFamily="2" charset="2"/>
                  </a:rPr>
                  <a:t>B</a:t>
                </a:r>
                <a:r>
                  <a:rPr lang="en-US" dirty="0" smtClean="0">
                    <a:sym typeface="Wingdings" panose="05000000000000000000" pitchFamily="2" charset="2"/>
                  </a:rPr>
                  <a:t> + E</a:t>
                </a:r>
                <a:r>
                  <a:rPr lang="en-US" baseline="-25000" dirty="0" smtClean="0">
                    <a:sym typeface="Wingdings" panose="05000000000000000000" pitchFamily="2" charset="2"/>
                  </a:rPr>
                  <a:t>B</a:t>
                </a:r>
                <a:r>
                  <a:rPr lang="en-US" dirty="0" smtClean="0">
                    <a:sym typeface="Wingdings" panose="05000000000000000000" pitchFamily="2" charset="2"/>
                  </a:rPr>
                  <a:t> + </a:t>
                </a:r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B</a:t>
                </a:r>
                <a:r>
                  <a:rPr lang="en-US" baseline="-25000" dirty="0" err="1" smtClean="0">
                    <a:sym typeface="Wingdings" panose="05000000000000000000" pitchFamily="2" charset="2"/>
                  </a:rPr>
                  <a:t>C</a:t>
                </a:r>
                <a:endParaRPr lang="en-US" baseline="-25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By Lemma…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aseline="-25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5667632" y="5301505"/>
            <a:ext cx="40530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84108" y="3144297"/>
            <a:ext cx="609600" cy="32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4572" y="4961078"/>
            <a:ext cx="609600" cy="32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67632" y="3476824"/>
            <a:ext cx="40530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67632" y="4383538"/>
            <a:ext cx="40530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92778" y="4052687"/>
            <a:ext cx="609600" cy="32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18422" y="3892836"/>
            <a:ext cx="691979" cy="823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92778" y="4848979"/>
            <a:ext cx="609602" cy="1102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18856" y="4851761"/>
            <a:ext cx="1285101" cy="823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48450" y="44296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E</a:t>
            </a:r>
            <a:r>
              <a:rPr lang="en-US" baseline="-25000" dirty="0">
                <a:sym typeface="Wingdings" panose="05000000000000000000" pitchFamily="2" charset="2"/>
              </a:rPr>
              <a:t>B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83169" y="343666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A</a:t>
            </a:r>
            <a:r>
              <a:rPr lang="en-US" baseline="-25000" dirty="0" err="1">
                <a:sym typeface="Wingdings" panose="05000000000000000000" pitchFamily="2" charset="2"/>
              </a:rPr>
              <a:t>B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96298" y="441025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B</a:t>
            </a:r>
            <a:r>
              <a:rPr lang="en-US" baseline="-25000" dirty="0" err="1">
                <a:sym typeface="Wingdings" panose="05000000000000000000" pitchFamily="2" charset="2"/>
              </a:rPr>
              <a:t>C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283169" y="2587006"/>
            <a:ext cx="0" cy="53546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59390" y="21270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f</a:t>
            </a:r>
            <a:r>
              <a:rPr lang="en-US" baseline="-25000" dirty="0" err="1" smtClean="0"/>
              <a:t>A</a:t>
            </a:r>
            <a:r>
              <a:rPr lang="en-US" baseline="30000" dirty="0" err="1"/>
              <a:t>K</a:t>
            </a:r>
            <a:r>
              <a:rPr lang="en-US" baseline="30000" dirty="0"/>
              <a:t>(</a:t>
            </a:r>
            <a:r>
              <a:rPr lang="en-US" baseline="30000" dirty="0" err="1"/>
              <a:t>r</a:t>
            </a:r>
            <a:r>
              <a:rPr lang="en-US" baseline="-25000" dirty="0" err="1"/>
              <a:t>B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094572" y="4406918"/>
            <a:ext cx="0" cy="53546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870793" y="394697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r</a:t>
            </a:r>
            <a:r>
              <a:rPr lang="en-US" baseline="-25000" dirty="0" err="1" smtClean="0">
                <a:sym typeface="Wingdings" panose="05000000000000000000" pitchFamily="2" charset="2"/>
              </a:rPr>
              <a:t>C</a:t>
            </a:r>
            <a:r>
              <a:rPr lang="en-US" baseline="30000" dirty="0" err="1">
                <a:sym typeface="Wingdings" panose="05000000000000000000" pitchFamily="2" charset="2"/>
              </a:rPr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Constraints: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A</a:t>
                </a:r>
                <a:r>
                  <a:rPr lang="en-US" baseline="-25000" dirty="0" err="1">
                    <a:sym typeface="Wingdings" panose="05000000000000000000" pitchFamily="2" charset="2"/>
                  </a:rPr>
                  <a:t></a:t>
                </a:r>
                <a:r>
                  <a:rPr lang="en-US" baseline="-25000" dirty="0" err="1" smtClean="0">
                    <a:sym typeface="Wingdings" panose="05000000000000000000" pitchFamily="2" charset="2"/>
                  </a:rPr>
                  <a:t>C</a:t>
                </a:r>
                <a:r>
                  <a:rPr lang="en-US" dirty="0" smtClean="0">
                    <a:sym typeface="Wingdings" panose="05000000000000000000" pitchFamily="2" charset="2"/>
                  </a:rPr>
                  <a:t>, E</a:t>
                </a:r>
                <a:r>
                  <a:rPr lang="en-US" baseline="-25000" dirty="0">
                    <a:sym typeface="Wingdings" panose="05000000000000000000" pitchFamily="2" charset="2"/>
                  </a:rPr>
                  <a:t>A</a:t>
                </a:r>
                <a:r>
                  <a:rPr lang="en-US" dirty="0" smtClean="0">
                    <a:sym typeface="Wingdings" panose="05000000000000000000" pitchFamily="2" charset="2"/>
                  </a:rPr>
                  <a:t>, and E</a:t>
                </a:r>
                <a:r>
                  <a:rPr lang="en-US" baseline="-25000" dirty="0">
                    <a:sym typeface="Wingdings" panose="05000000000000000000" pitchFamily="2" charset="2"/>
                  </a:rPr>
                  <a:t>B</a:t>
                </a:r>
                <a:r>
                  <a:rPr lang="en-US" dirty="0" smtClean="0"/>
                  <a:t> are given.</a:t>
                </a:r>
              </a:p>
              <a:p>
                <a:r>
                  <a:rPr lang="en-US" dirty="0" smtClean="0"/>
                  <a:t>Free variables: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A</a:t>
                </a:r>
                <a:r>
                  <a:rPr lang="en-US" baseline="-25000" dirty="0" err="1" smtClean="0">
                    <a:sym typeface="Wingdings" panose="05000000000000000000" pitchFamily="2" charset="2"/>
                  </a:rPr>
                  <a:t>B</a:t>
                </a:r>
                <a:r>
                  <a:rPr lang="en-US" dirty="0" smtClean="0">
                    <a:sym typeface="Wingdings" panose="05000000000000000000" pitchFamily="2" charset="2"/>
                  </a:rPr>
                  <a:t>, </a:t>
                </a:r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B</a:t>
                </a:r>
                <a:r>
                  <a:rPr lang="en-US" baseline="-25000" dirty="0" err="1" smtClean="0">
                    <a:sym typeface="Wingdings" panose="05000000000000000000" pitchFamily="2" charset="2"/>
                  </a:rPr>
                  <a:t>C</a:t>
                </a:r>
                <a:r>
                  <a:rPr lang="en-US" dirty="0" smtClean="0">
                    <a:sym typeface="Wingdings" panose="05000000000000000000" pitchFamily="2" charset="2"/>
                  </a:rPr>
                  <a:t>, P</a:t>
                </a:r>
                <a:r>
                  <a:rPr lang="en-US" baseline="-25000" dirty="0" smtClean="0">
                    <a:sym typeface="Wingdings" panose="05000000000000000000" pitchFamily="2" charset="2"/>
                  </a:rPr>
                  <a:t>A</a:t>
                </a:r>
                <a:r>
                  <a:rPr lang="en-US" dirty="0" smtClean="0">
                    <a:sym typeface="Wingdings" panose="05000000000000000000" pitchFamily="2" charset="2"/>
                  </a:rPr>
                  <a:t>, and P</a:t>
                </a:r>
                <a:r>
                  <a:rPr lang="en-US" baseline="-25000" dirty="0" smtClean="0">
                    <a:sym typeface="Wingdings" panose="05000000000000000000" pitchFamily="2" charset="2"/>
                  </a:rPr>
                  <a:t>B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Irrelevant: P</a:t>
                </a:r>
                <a:r>
                  <a:rPr lang="en-US" baseline="-25000" dirty="0">
                    <a:sym typeface="Wingdings" panose="05000000000000000000" pitchFamily="2" charset="2"/>
                  </a:rPr>
                  <a:t>C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Goal: Minimize utilization from producing tasks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Common optimization objective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Minimize: Utilization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Minimize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b="0" dirty="0" smtClean="0"/>
                  <a:t> using derivative = 0</a:t>
                </a:r>
              </a:p>
              <a:p>
                <a:endParaRPr lang="en-US" dirty="0"/>
              </a:p>
              <a:p>
                <a:r>
                  <a:rPr lang="en-US" b="0" dirty="0" smtClean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rad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rad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1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account for scheduling or prioritization.</a:t>
            </a:r>
          </a:p>
          <a:p>
            <a:r>
              <a:rPr lang="en-US" dirty="0" smtClean="0"/>
              <a:t>Does not guarantee “solution” is schedulable by a particular, or any, scheduling algorithm.</a:t>
            </a:r>
          </a:p>
          <a:p>
            <a:r>
              <a:rPr lang="en-US" dirty="0" smtClean="0"/>
              <a:t>Doesn’t account for period of consuming process.</a:t>
            </a:r>
          </a:p>
          <a:p>
            <a:endParaRPr lang="en-US" dirty="0"/>
          </a:p>
          <a:p>
            <a:r>
              <a:rPr lang="en-US" dirty="0" smtClean="0"/>
              <a:t>These are some of the limitations that likely make such over-</a:t>
            </a:r>
            <a:r>
              <a:rPr lang="en-US" dirty="0" err="1" smtClean="0"/>
              <a:t>enginnering</a:t>
            </a:r>
            <a:r>
              <a:rPr lang="en-US" dirty="0" smtClean="0"/>
              <a:t> methods very pessimistic.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roblem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“Ensure that consumed data meets predetermined freshness 			  guarantees.”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Where “freshness” represents the age of the latest published result.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Example: Task Y needs to consume speed data produced by task X that is as most 100ms old</a:t>
            </a:r>
          </a:p>
        </p:txBody>
      </p:sp>
    </p:spTree>
    <p:extLst>
      <p:ext uri="{BB962C8B-B14F-4D97-AF65-F5344CB8AC3E}">
        <p14:creationId xmlns:p14="http://schemas.microsoft.com/office/powerpoint/2010/main" val="14112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job </a:t>
            </a:r>
            <a:r>
              <a:rPr lang="en-US" dirty="0" err="1" smtClean="0"/>
              <a:t>i</a:t>
            </a:r>
            <a:r>
              <a:rPr lang="en-US" dirty="0" smtClean="0"/>
              <a:t> of task A: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A</a:t>
            </a:r>
            <a:r>
              <a:rPr lang="en-US" dirty="0" smtClean="0"/>
              <a:t> = period of task A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smtClean="0"/>
              <a:t> = release time of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job of task A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finish </a:t>
            </a:r>
            <a:r>
              <a:rPr lang="en-US" dirty="0"/>
              <a:t>time of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job of task A</a:t>
            </a:r>
          </a:p>
          <a:p>
            <a:pPr lvl="1"/>
            <a:r>
              <a:rPr lang="en-US" dirty="0"/>
              <a:t>D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deadline relative to job release for task A</a:t>
            </a:r>
            <a:endParaRPr lang="en-US" baseline="30000" dirty="0" smtClean="0"/>
          </a:p>
          <a:p>
            <a:pPr lvl="1"/>
            <a:r>
              <a:rPr lang="en-US" dirty="0" smtClean="0"/>
              <a:t>E</a:t>
            </a:r>
            <a:r>
              <a:rPr lang="en-US" baseline="-25000" dirty="0" smtClean="0"/>
              <a:t>A</a:t>
            </a:r>
            <a:r>
              <a:rPr lang="en-US" dirty="0" smtClean="0"/>
              <a:t> = </a:t>
            </a:r>
            <a:r>
              <a:rPr lang="en-US" dirty="0"/>
              <a:t>E</a:t>
            </a:r>
            <a:r>
              <a:rPr lang="en-US" dirty="0" smtClean="0"/>
              <a:t>xecution time, including scheduling</a:t>
            </a:r>
          </a:p>
          <a:p>
            <a:r>
              <a:rPr lang="en-US" dirty="0" smtClean="0"/>
              <a:t>Given two tasks A and B, where B wants “fresh” data:</a:t>
            </a:r>
          </a:p>
          <a:p>
            <a:pPr lvl="1"/>
            <a:r>
              <a:rPr lang="en-US" dirty="0" err="1" smtClean="0"/>
              <a:t>d</a:t>
            </a:r>
            <a:r>
              <a:rPr lang="en-US" baseline="-25000" dirty="0" err="1" smtClean="0"/>
              <a:t>A</a:t>
            </a:r>
            <a:r>
              <a:rPr lang="en-US" baseline="-25000" dirty="0" err="1" smtClean="0">
                <a:sym typeface="Wingdings" panose="05000000000000000000" pitchFamily="2" charset="2"/>
              </a:rPr>
              <a:t>B</a:t>
            </a:r>
            <a:r>
              <a:rPr lang="en-US" dirty="0" smtClean="0">
                <a:sym typeface="Wingdings" panose="05000000000000000000" pitchFamily="2" charset="2"/>
              </a:rPr>
              <a:t> = [desired] upper bound on data staleness</a:t>
            </a:r>
          </a:p>
        </p:txBody>
      </p:sp>
    </p:spTree>
    <p:extLst>
      <p:ext uri="{BB962C8B-B14F-4D97-AF65-F5344CB8AC3E}">
        <p14:creationId xmlns:p14="http://schemas.microsoft.com/office/powerpoint/2010/main" val="16531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020991" cy="4195481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Given: </a:t>
            </a:r>
            <a:r>
              <a:rPr lang="en-US" dirty="0" smtClean="0"/>
              <a:t>E</a:t>
            </a:r>
            <a:r>
              <a:rPr lang="en-US" baseline="-25000" dirty="0" smtClean="0"/>
              <a:t>A</a:t>
            </a:r>
            <a:r>
              <a:rPr lang="en-US" dirty="0" smtClean="0"/>
              <a:t> and </a:t>
            </a:r>
            <a:r>
              <a:rPr lang="en-US" dirty="0" err="1"/>
              <a:t>d</a:t>
            </a:r>
            <a:r>
              <a:rPr lang="en-US" baseline="-25000" dirty="0" err="1"/>
              <a:t>A</a:t>
            </a:r>
            <a:r>
              <a:rPr lang="en-US" baseline="-25000" dirty="0" err="1">
                <a:sym typeface="Wingdings" panose="05000000000000000000" pitchFamily="2" charset="2"/>
              </a:rPr>
              <a:t></a:t>
            </a:r>
            <a:r>
              <a:rPr lang="en-US" baseline="-25000" dirty="0" err="1" smtClean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,</a:t>
            </a:r>
            <a:r>
              <a:rPr lang="en-US" dirty="0" smtClean="0"/>
              <a:t> determine P</a:t>
            </a:r>
            <a:r>
              <a:rPr lang="en-US" baseline="-25000" dirty="0" smtClean="0"/>
              <a:t>A</a:t>
            </a:r>
            <a:r>
              <a:rPr lang="en-US" dirty="0"/>
              <a:t> </a:t>
            </a:r>
            <a:r>
              <a:rPr lang="en-US" dirty="0" smtClean="0"/>
              <a:t>so that: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/>
              <a:t>r</a:t>
            </a:r>
            <a:r>
              <a:rPr lang="en-US" baseline="-25000" dirty="0" err="1"/>
              <a:t>B</a:t>
            </a:r>
            <a:r>
              <a:rPr lang="en-US" baseline="30000" dirty="0" err="1"/>
              <a:t>i</a:t>
            </a:r>
            <a:r>
              <a:rPr lang="en-US" dirty="0"/>
              <a:t> –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r</a:t>
            </a:r>
            <a:r>
              <a:rPr lang="en-US" baseline="-25000" dirty="0" err="1" smtClean="0"/>
              <a:t>B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</a:t>
            </a:r>
            <a:r>
              <a:rPr lang="en-US" dirty="0"/>
              <a:t>≤ </a:t>
            </a:r>
            <a:r>
              <a:rPr lang="en-US" dirty="0" err="1"/>
              <a:t>d</a:t>
            </a:r>
            <a:r>
              <a:rPr lang="en-US" baseline="-25000" dirty="0" err="1"/>
              <a:t>A</a:t>
            </a:r>
            <a:r>
              <a:rPr lang="en-US" baseline="-25000" dirty="0" err="1">
                <a:sym typeface="Wingdings" panose="05000000000000000000" pitchFamily="2" charset="2"/>
              </a:rPr>
              <a:t>B</a:t>
            </a:r>
            <a:r>
              <a:rPr lang="en-US" dirty="0">
                <a:sym typeface="Wingdings" panose="05000000000000000000" pitchFamily="2" charset="2"/>
              </a:rPr>
              <a:t> for all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endParaRPr lang="en-US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dirty="0">
                <a:sym typeface="Wingdings" panose="05000000000000000000" pitchFamily="2" charset="2"/>
              </a:rPr>
              <a:t>	where </a:t>
            </a:r>
            <a:r>
              <a:rPr lang="en-US" dirty="0" smtClean="0">
                <a:sym typeface="Wingdings" panose="05000000000000000000" pitchFamily="2" charset="2"/>
              </a:rPr>
              <a:t>K(</a:t>
            </a:r>
            <a:r>
              <a:rPr lang="en-US" dirty="0" err="1"/>
              <a:t>r</a:t>
            </a:r>
            <a:r>
              <a:rPr lang="en-US" baseline="-25000" dirty="0" err="1"/>
              <a:t>B</a:t>
            </a:r>
            <a:r>
              <a:rPr lang="en-US" baseline="30000" dirty="0" err="1"/>
              <a:t>i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 smtClean="0">
                <a:sym typeface="Wingdings" panose="05000000000000000000" pitchFamily="2" charset="2"/>
              </a:rPr>
              <a:t>the most recently competed job of A before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r>
              <a:rPr lang="en-US" baseline="30000" dirty="0" err="1" smtClean="0"/>
              <a:t>i</a:t>
            </a:r>
            <a:endParaRPr lang="en-US" dirty="0" smtClean="0"/>
          </a:p>
          <a:p>
            <a:pPr marL="400050"/>
            <a:r>
              <a:rPr lang="en-US" dirty="0">
                <a:sym typeface="Wingdings" panose="05000000000000000000" pitchFamily="2" charset="2"/>
              </a:rPr>
              <a:t>i.e. </a:t>
            </a:r>
            <a:r>
              <a:rPr lang="en-US" dirty="0" smtClean="0">
                <a:sym typeface="Wingdings" panose="05000000000000000000" pitchFamily="2" charset="2"/>
              </a:rPr>
              <a:t>find the period of task A so that the age of the data consumed by any task of B is at most </a:t>
            </a:r>
            <a:r>
              <a:rPr lang="en-US" dirty="0" err="1"/>
              <a:t>d</a:t>
            </a:r>
            <a:r>
              <a:rPr lang="en-US" baseline="-25000" dirty="0" err="1"/>
              <a:t>A</a:t>
            </a:r>
            <a:r>
              <a:rPr lang="en-US" baseline="-25000" dirty="0" err="1">
                <a:sym typeface="Wingdings" panose="05000000000000000000" pitchFamily="2" charset="2"/>
              </a:rPr>
              <a:t></a:t>
            </a:r>
            <a:r>
              <a:rPr lang="en-US" baseline="-25000" dirty="0" err="1" smtClean="0">
                <a:sym typeface="Wingdings" panose="05000000000000000000" pitchFamily="2" charset="2"/>
              </a:rPr>
              <a:t>B</a:t>
            </a:r>
            <a:endParaRPr lang="en-US" baseline="-25000" dirty="0" smtClean="0">
              <a:sym typeface="Wingdings" panose="05000000000000000000" pitchFamily="2" charset="2"/>
            </a:endParaRPr>
          </a:p>
          <a:p>
            <a:pPr marL="400050"/>
            <a:r>
              <a:rPr lang="en-US" dirty="0" smtClean="0">
                <a:sym typeface="Wingdings" panose="05000000000000000000" pitchFamily="2" charset="2"/>
              </a:rPr>
              <a:t>Assumption: data is published at the end of tasks, consumed at beginning (i.e., data must be published by consumer release)</a:t>
            </a:r>
          </a:p>
        </p:txBody>
      </p:sp>
    </p:spTree>
    <p:extLst>
      <p:ext uri="{BB962C8B-B14F-4D97-AF65-F5344CB8AC3E}">
        <p14:creationId xmlns:p14="http://schemas.microsoft.com/office/powerpoint/2010/main" val="4419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Wait / Starvation</a:t>
            </a:r>
            <a:br>
              <a:rPr lang="en-US" dirty="0" smtClean="0"/>
            </a:br>
            <a:r>
              <a:rPr lang="en-US" dirty="0" smtClean="0"/>
              <a:t>Scenario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31740" y="3945924"/>
            <a:ext cx="40530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33536" y="3278659"/>
            <a:ext cx="0" cy="12603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15264" y="3278659"/>
            <a:ext cx="0" cy="12603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784756" y="3278659"/>
            <a:ext cx="0" cy="12603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48216" y="3599935"/>
            <a:ext cx="609600" cy="32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58680" y="3599935"/>
            <a:ext cx="609600" cy="32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99935" y="4571999"/>
            <a:ext cx="13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48472" y="4571999"/>
            <a:ext cx="8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+ </a:t>
            </a:r>
            <a:r>
              <a:rPr lang="en-US" dirty="0"/>
              <a:t>P</a:t>
            </a:r>
            <a:r>
              <a:rPr lang="en-US" baseline="-25000" dirty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77094" y="4571999"/>
            <a:ext cx="92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t+ </a:t>
            </a:r>
            <a:r>
              <a:rPr lang="en-US" dirty="0" smtClean="0"/>
              <a:t>2P</a:t>
            </a:r>
            <a:r>
              <a:rPr lang="en-US" baseline="-25000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00832" y="4074296"/>
            <a:ext cx="43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35578" y="4074296"/>
            <a:ext cx="43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A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57816" y="3027957"/>
            <a:ext cx="0" cy="53546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34037" y="256801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f</a:t>
            </a:r>
            <a:r>
              <a:rPr lang="en-US" baseline="-25000" dirty="0" err="1" smtClean="0"/>
              <a:t>A</a:t>
            </a:r>
            <a:r>
              <a:rPr lang="en-US" baseline="30000" dirty="0" err="1"/>
              <a:t>K</a:t>
            </a:r>
            <a:r>
              <a:rPr lang="en-US" baseline="30000" dirty="0"/>
              <a:t>(</a:t>
            </a:r>
            <a:r>
              <a:rPr lang="en-US" baseline="30000" dirty="0" err="1"/>
              <a:t>r</a:t>
            </a:r>
            <a:r>
              <a:rPr lang="en-US" baseline="-25000" dirty="0" err="1"/>
              <a:t>B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85903" y="3027957"/>
            <a:ext cx="0" cy="53546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80999" y="2568011"/>
            <a:ext cx="171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r</a:t>
            </a:r>
            <a:r>
              <a:rPr lang="en-US" baseline="-25000" dirty="0" err="1" smtClean="0">
                <a:sym typeface="Wingdings" panose="05000000000000000000" pitchFamily="2" charset="2"/>
              </a:rPr>
              <a:t>B</a:t>
            </a:r>
            <a:r>
              <a:rPr lang="en-US" baseline="30000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/>
              <a:t> = </a:t>
            </a:r>
            <a:r>
              <a:rPr lang="en-US" dirty="0"/>
              <a:t>t+ 2P</a:t>
            </a:r>
            <a:r>
              <a:rPr lang="en-US" baseline="-25000" dirty="0"/>
              <a:t>A</a:t>
            </a:r>
            <a:r>
              <a:rPr lang="en-US" dirty="0" smtClean="0"/>
              <a:t> – 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Task 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422205" y="4449779"/>
            <a:ext cx="40530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424001" y="3782514"/>
            <a:ext cx="0" cy="12603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05729" y="3782514"/>
            <a:ext cx="0" cy="12603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475221" y="3782514"/>
            <a:ext cx="0" cy="12603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38681" y="4103790"/>
            <a:ext cx="609600" cy="32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49145" y="4103790"/>
            <a:ext cx="609600" cy="32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90400" y="5075854"/>
            <a:ext cx="13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4303" y="5060724"/>
            <a:ext cx="80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t+</a:t>
            </a:r>
            <a:r>
              <a:rPr lang="en-US" dirty="0"/>
              <a:t> P</a:t>
            </a:r>
            <a:r>
              <a:rPr lang="en-US" baseline="-25000" dirty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85941" y="5083482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t+2</a:t>
            </a:r>
            <a:r>
              <a:rPr lang="en-US" dirty="0"/>
              <a:t> P</a:t>
            </a:r>
            <a:r>
              <a:rPr lang="en-US" baseline="-25000" dirty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91297" y="4578151"/>
            <a:ext cx="43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26043" y="4578151"/>
            <a:ext cx="43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A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48281" y="3531812"/>
            <a:ext cx="0" cy="53546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24502" y="307186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f</a:t>
            </a:r>
            <a:r>
              <a:rPr lang="en-US" baseline="-25000" dirty="0" err="1" smtClean="0"/>
              <a:t>A</a:t>
            </a:r>
            <a:r>
              <a:rPr lang="en-US" baseline="30000" dirty="0" err="1"/>
              <a:t>K</a:t>
            </a:r>
            <a:r>
              <a:rPr lang="en-US" baseline="30000" dirty="0"/>
              <a:t>(</a:t>
            </a:r>
            <a:r>
              <a:rPr lang="en-US" baseline="30000" dirty="0" err="1"/>
              <a:t>r</a:t>
            </a:r>
            <a:r>
              <a:rPr lang="en-US" baseline="-25000" dirty="0" err="1"/>
              <a:t>B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376368" y="3531812"/>
            <a:ext cx="0" cy="53546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78850" y="3071866"/>
            <a:ext cx="159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r</a:t>
            </a:r>
            <a:r>
              <a:rPr lang="en-US" baseline="-25000" dirty="0" err="1" smtClean="0">
                <a:sym typeface="Wingdings" panose="05000000000000000000" pitchFamily="2" charset="2"/>
              </a:rPr>
              <a:t>B</a:t>
            </a:r>
            <a:r>
              <a:rPr lang="en-US" baseline="30000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/>
              <a:t> = </a:t>
            </a:r>
            <a:r>
              <a:rPr lang="en-US" dirty="0"/>
              <a:t>t+2 </a:t>
            </a:r>
            <a:r>
              <a:rPr lang="en-US" dirty="0" smtClean="0"/>
              <a:t>P</a:t>
            </a:r>
            <a:r>
              <a:rPr lang="en-US" baseline="-25000" dirty="0" smtClean="0"/>
              <a:t>A</a:t>
            </a:r>
            <a:r>
              <a:rPr lang="en-US" dirty="0" smtClean="0"/>
              <a:t>– 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94513" y="3638941"/>
            <a:ext cx="3253862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93014" y="4080447"/>
            <a:ext cx="13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20039" y="4080447"/>
            <a:ext cx="13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96493" y="2975992"/>
            <a:ext cx="240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possible</a:t>
            </a:r>
          </a:p>
          <a:p>
            <a:pPr algn="ctr"/>
            <a:r>
              <a:rPr lang="en-US" dirty="0" smtClean="0"/>
              <a:t>staleness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 (From Previous Slide)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800" dirty="0" smtClean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dirty="0" smtClean="0"/>
                  <a:t>Note: doesn’t guarantee schedulability under any particular scheduler and P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 is irrelevant.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1" r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3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(3) Task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have task A, B, and C</a:t>
            </a:r>
          </a:p>
          <a:p>
            <a:pPr lvl="1"/>
            <a:r>
              <a:rPr lang="en-US" dirty="0" smtClean="0"/>
              <a:t>Each has the properties defined before in the two-task case</a:t>
            </a:r>
          </a:p>
          <a:p>
            <a:r>
              <a:rPr lang="en-US" dirty="0" smtClean="0"/>
              <a:t>A produces output that B consumes</a:t>
            </a:r>
          </a:p>
          <a:p>
            <a:r>
              <a:rPr lang="en-US" dirty="0" smtClean="0"/>
              <a:t>B produces output that C consumes</a:t>
            </a:r>
          </a:p>
          <a:p>
            <a:r>
              <a:rPr lang="en-US" dirty="0" smtClean="0"/>
              <a:t>Want a freshness bound from for the data from task A to task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ym typeface="Wingdings" panose="05000000000000000000" pitchFamily="2" charset="2"/>
              </a:rPr>
              <a:t> B  C</a:t>
            </a:r>
          </a:p>
          <a:p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baseline="30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baseline="30000" dirty="0" err="1"/>
              <a:t>K</a:t>
            </a:r>
            <a:r>
              <a:rPr lang="en-US" baseline="30000" dirty="0"/>
              <a:t>(</a:t>
            </a:r>
            <a:r>
              <a:rPr lang="en-US" baseline="30000" dirty="0" err="1"/>
              <a:t>r</a:t>
            </a:r>
            <a:r>
              <a:rPr lang="en-US" baseline="-25000" dirty="0" err="1"/>
              <a:t>B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 smtClean="0"/>
              <a:t>) </a:t>
            </a:r>
            <a:r>
              <a:rPr lang="en-US" dirty="0"/>
              <a:t>≤ </a:t>
            </a:r>
            <a:r>
              <a:rPr lang="en-US" dirty="0" err="1"/>
              <a:t>d</a:t>
            </a:r>
            <a:r>
              <a:rPr lang="en-US" baseline="-25000" dirty="0" err="1"/>
              <a:t>A</a:t>
            </a:r>
            <a:r>
              <a:rPr lang="en-US" baseline="-25000" dirty="0" err="1" smtClean="0">
                <a:sym typeface="Wingdings" panose="05000000000000000000" pitchFamily="2" charset="2"/>
              </a:rPr>
              <a:t>C</a:t>
            </a:r>
            <a:endParaRPr lang="en-US" baseline="-25000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i.e., the age of the data consumed by C was derived from data from A that is at most </a:t>
            </a:r>
            <a:r>
              <a:rPr lang="en-US" dirty="0" err="1"/>
              <a:t>d</a:t>
            </a:r>
            <a:r>
              <a:rPr lang="en-US" baseline="-25000" dirty="0" err="1"/>
              <a:t>A</a:t>
            </a:r>
            <a:r>
              <a:rPr lang="en-US" baseline="-25000" dirty="0" err="1">
                <a:sym typeface="Wingdings" panose="05000000000000000000" pitchFamily="2" charset="2"/>
              </a:rPr>
              <a:t></a:t>
            </a:r>
            <a:r>
              <a:rPr lang="en-US" baseline="-25000" dirty="0" err="1" smtClean="0"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old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constraint on when B is executed between them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6416</TotalTime>
  <Words>384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Century Gothic</vt:lpstr>
      <vt:lpstr>Wingdings</vt:lpstr>
      <vt:lpstr>Wingdings 3</vt:lpstr>
      <vt:lpstr>Ion</vt:lpstr>
      <vt:lpstr>Data Freshness Over-engineering</vt:lpstr>
      <vt:lpstr>Goal</vt:lpstr>
      <vt:lpstr>Definitions</vt:lpstr>
      <vt:lpstr>Requirement</vt:lpstr>
      <vt:lpstr>Maximum Wait / Starvation Scenario</vt:lpstr>
      <vt:lpstr>Two Task Result</vt:lpstr>
      <vt:lpstr>Lemma (From Previous Slide)</vt:lpstr>
      <vt:lpstr>Multiple (3) Task Scenario</vt:lpstr>
      <vt:lpstr>Requirement</vt:lpstr>
      <vt:lpstr>Illustration</vt:lpstr>
      <vt:lpstr>Optimization</vt:lpstr>
      <vt:lpstr>Solution</vt:lpstr>
      <vt:lpstr>Problems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Freshness Over-engineering</dc:title>
  <dc:creator>Dagaen Golomb</dc:creator>
  <cp:lastModifiedBy>Dagaen Golomb</cp:lastModifiedBy>
  <cp:revision>83</cp:revision>
  <dcterms:created xsi:type="dcterms:W3CDTF">2015-05-19T23:40:00Z</dcterms:created>
  <dcterms:modified xsi:type="dcterms:W3CDTF">2016-01-31T19:09:06Z</dcterms:modified>
</cp:coreProperties>
</file>