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1"/>
  </p:normalViewPr>
  <p:slideViewPr>
    <p:cSldViewPr snapToGrid="0" snapToObjects="1">
      <p:cViewPr varScale="1">
        <p:scale>
          <a:sx n="142" d="100"/>
          <a:sy n="14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3D24-9ADA-FD4E-9F13-2C062D7A9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93C6A-22D5-7743-A5EB-3B3638672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578D-1DF1-EE4B-87EA-56D2DCFF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B7760-7AA3-C64D-ACC2-8609055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ED59-862A-FF4D-959E-E3BD7CAD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9CF3-AD2E-1C40-8F80-4CCD916C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616A-2070-C34A-8B42-3EC513393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73E8-34A2-F748-9DD9-4926CCB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EB0D-0FCF-C14D-9E30-7B7A46AC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1DFA-1BAD-8047-A739-650F36F9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E26FE-FD43-7441-BE09-82006012D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7C08-1385-0E49-9410-63D3B849A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DBB3-325E-E043-8CF0-E9F159F9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DC8E-92E1-E246-BD93-1C371625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6BEF-85D5-A645-9833-9B4F81AA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3F5A-7955-F748-AD15-E13A7E77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21BB-AE9E-A748-8BE8-37DEFA9A8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390E-BA08-A74C-BAE4-1604CA13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5506-4736-EB46-A892-C91B3771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BE6C-9173-8349-A3A0-E97D4E7D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817C-D204-C34B-B8A6-6B20364C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F86E5-24DD-7D42-908C-5A4E4C020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7768-612F-984B-8CB0-0C66127C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D7B4-BBD5-CB45-96BF-A95B46CF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9AF5-7266-434F-A96D-4E015ACF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8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2AAE-4158-5C4C-8251-ED6C0274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5ADE-19C4-894C-B65D-95C2C4308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0EBFE-6BE2-4846-94BC-D28E6276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39B6-E855-0E4A-8BA7-1D38061A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9D40-7422-5141-B287-17E92077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3880-FD30-BF42-A7F9-B467F9AE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0BE2-C5E4-344A-A823-84D2B4B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8262-4881-A04F-81E2-7B1C68B9F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FADBB-BEEE-ED48-ACA9-3B0EF70A6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97A97-9BDF-2D42-AAED-5FAD49C73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9FB85-201F-194D-BB3E-7F87343F3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04000-9D07-604D-9EE7-F7606D8E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79CE2-5D9C-EE47-A042-8F99854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24DA9-3342-ED40-BD52-7C2F1A4D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CAD-F846-404E-A0FA-57B703B0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CFF8B-FB53-8B46-B7A7-012727C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CC581-0436-6242-91B2-1ED1F83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CEA0-D673-5049-A303-6D7AB7DE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02342-7BE7-3840-8027-48542DA7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899B5-0AAC-CD4C-8D70-8078AEDD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95A6C-8BD8-9741-B593-5DABACC3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2DB3-340C-494D-83CB-EA2E3E9C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9C0A-00A1-5943-A181-17B775A4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2EC07-151C-2A49-9C25-2F3ED4E6A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0C5F8-0E01-3843-91BC-319BE68E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C3BD-CAD4-EF48-8385-23EAAE3B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BC67-D600-1842-9805-8CCA7E72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EE0F-119D-1E4A-82AE-5E96F4CE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AAA47-9D35-574B-A926-84A9BE5F4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281D0-7583-264B-932D-9E11EA6C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6AF81-77FE-B84B-B663-21E8055F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08B1-1CEE-D143-8F1F-E07633F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5A097-D753-2548-BC39-335B4B6D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0FA02-96E7-B742-8BCC-4BFD64DB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BEB01-1C27-B845-ABF9-0CD98DC9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88FF-CDC6-7249-A964-B0A36F1B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27FC-0917-7143-B4B5-8F68BA76DEA9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94D3-3D7F-CA42-A70E-46B0144B3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EB4C-45E5-CF4E-88EF-62392EE3E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278F-1652-CE4A-B24B-EA7E56E89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13B9D-A789-4B4D-BE4A-4DAE4F62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Distributed Cloud Computing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8FEE646-E648-8447-A058-8D4F51D2583F}"/>
              </a:ext>
            </a:extLst>
          </p:cNvPr>
          <p:cNvSpPr txBox="1">
            <a:spLocks/>
          </p:cNvSpPr>
          <p:nvPr/>
        </p:nvSpPr>
        <p:spPr>
          <a:xfrm>
            <a:off x="6934196" y="4621256"/>
            <a:ext cx="2031128" cy="1106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1400" dirty="0">
                <a:solidFill>
                  <a:srgbClr val="FFFFFF"/>
                </a:solidFill>
              </a:rPr>
              <a:t>Aditya </a:t>
            </a:r>
            <a:r>
              <a:rPr lang="en-US" sz="1400" dirty="0" err="1">
                <a:solidFill>
                  <a:srgbClr val="FFFFFF"/>
                </a:solidFill>
              </a:rPr>
              <a:t>Saripalli</a:t>
            </a:r>
            <a:endParaRPr lang="en-US" sz="1400" dirty="0">
              <a:solidFill>
                <a:srgbClr val="FFFFFF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1400" dirty="0" err="1">
                <a:solidFill>
                  <a:srgbClr val="FFFFFF"/>
                </a:solidFill>
              </a:rPr>
              <a:t>Avani</a:t>
            </a:r>
            <a:r>
              <a:rPr lang="en-US" sz="1400" dirty="0">
                <a:solidFill>
                  <a:srgbClr val="FFFFFF"/>
                </a:solidFill>
              </a:rPr>
              <a:t> Gupta</a:t>
            </a:r>
          </a:p>
          <a:p>
            <a:pPr marL="342900" indent="-342900" algn="l">
              <a:buFontTx/>
              <a:buChar char="-"/>
            </a:pPr>
            <a:r>
              <a:rPr lang="en-US" sz="1400" dirty="0" err="1">
                <a:solidFill>
                  <a:srgbClr val="FFFFFF"/>
                </a:solidFill>
              </a:rPr>
              <a:t>Shivam</a:t>
            </a:r>
            <a:r>
              <a:rPr lang="en-US" sz="1400" dirty="0">
                <a:solidFill>
                  <a:srgbClr val="FFFFFF"/>
                </a:solidFill>
              </a:rPr>
              <a:t> Mangle </a:t>
            </a:r>
          </a:p>
        </p:txBody>
      </p:sp>
    </p:spTree>
    <p:extLst>
      <p:ext uri="{BB962C8B-B14F-4D97-AF65-F5344CB8AC3E}">
        <p14:creationId xmlns:p14="http://schemas.microsoft.com/office/powerpoint/2010/main" val="392587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95" y="1003260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Examples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281408"/>
            <a:ext cx="6555347" cy="6327736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  <a:latin typeface="+mj-lt"/>
              </a:rPr>
              <a:t>Intelligent Transport:</a:t>
            </a:r>
          </a:p>
          <a:p>
            <a:r>
              <a:rPr lang="en-IN" sz="2000" dirty="0">
                <a:latin typeface="+mj-lt"/>
              </a:rPr>
              <a:t>Autonomously driven vehicles can locally process the data through sensors to maintain a steady speed and separation between vehicles, while sending traffic and engine data back to a central cloud.</a:t>
            </a:r>
          </a:p>
          <a:p>
            <a:r>
              <a:rPr lang="en-IN" sz="2000" dirty="0">
                <a:latin typeface="+mj-lt"/>
              </a:rPr>
              <a:t>Their path to the destination is monitored by a fleet management application in a </a:t>
            </a:r>
            <a:r>
              <a:rPr lang="en-IN" sz="2000" b="1" i="1" dirty="0">
                <a:latin typeface="+mj-lt"/>
              </a:rPr>
              <a:t>regional cloud</a:t>
            </a:r>
            <a:r>
              <a:rPr lang="en-IN" sz="2000" dirty="0">
                <a:latin typeface="+mj-lt"/>
              </a:rPr>
              <a:t>, which analyses data from multiple vehicles to determine optimal routes and identify vehicles for maintenance.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  <a:latin typeface="+mj-lt"/>
              </a:rPr>
              <a:t>Intelligent Caching:</a:t>
            </a:r>
          </a:p>
          <a:p>
            <a:r>
              <a:rPr lang="en-IN" sz="2000" dirty="0">
                <a:latin typeface="+mj-lt"/>
              </a:rPr>
              <a:t>A video service provider uses a central cloud to transcode and format videos for different device types served over different networks.</a:t>
            </a:r>
          </a:p>
          <a:p>
            <a:r>
              <a:rPr lang="en-IN" sz="2000" dirty="0">
                <a:latin typeface="+mj-lt"/>
              </a:rPr>
              <a:t>The </a:t>
            </a:r>
            <a:r>
              <a:rPr lang="en-IN" sz="2000" i="1" dirty="0">
                <a:latin typeface="+mj-lt"/>
              </a:rPr>
              <a:t>content is cached </a:t>
            </a:r>
            <a:r>
              <a:rPr lang="en-IN" sz="2000" dirty="0">
                <a:latin typeface="+mj-lt"/>
              </a:rPr>
              <a:t>in multiple formats in geographically dispersed CDNs.</a:t>
            </a:r>
          </a:p>
          <a:p>
            <a:r>
              <a:rPr lang="en-IN" sz="2000" dirty="0">
                <a:latin typeface="+mj-lt"/>
              </a:rPr>
              <a:t>In anticipation of major demand for a newly released series in a given region, it pre-positions that content </a:t>
            </a:r>
            <a:r>
              <a:rPr lang="en-IN" sz="2000" i="1" dirty="0">
                <a:latin typeface="+mj-lt"/>
              </a:rPr>
              <a:t>in caches closest to end users</a:t>
            </a:r>
            <a:r>
              <a:rPr lang="en-IN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1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95" y="1003260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Advantages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281408"/>
            <a:ext cx="6555347" cy="6327736"/>
          </a:xfrm>
        </p:spPr>
        <p:txBody>
          <a:bodyPr anchor="t" anchorCtr="0">
            <a:noAutofit/>
          </a:bodyPr>
          <a:lstStyle/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Offers </a:t>
            </a:r>
            <a:r>
              <a:rPr lang="en-IN" sz="2000" i="1" dirty="0">
                <a:latin typeface="+mj-lt"/>
              </a:rPr>
              <a:t>Reliability, Availability and Serviceability </a:t>
            </a:r>
            <a:r>
              <a:rPr lang="en-IN" sz="2000" dirty="0">
                <a:latin typeface="+mj-lt"/>
              </a:rPr>
              <a:t>(RAS) which reduces the cost.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Offers </a:t>
            </a:r>
            <a:r>
              <a:rPr lang="en-IN" sz="2000" i="1" dirty="0">
                <a:latin typeface="+mj-lt"/>
              </a:rPr>
              <a:t>immediate fail-overs, </a:t>
            </a:r>
            <a:r>
              <a:rPr lang="en-IN" sz="2000" dirty="0">
                <a:latin typeface="+mj-lt"/>
              </a:rPr>
              <a:t>with the help of remote replicas, that can instantly reset the failure nodes.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Reduction in wide-area traffic.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Allows breaking complex problems and data into smaller problems and have multiple computers worked upon in parallel (</a:t>
            </a:r>
            <a:r>
              <a:rPr lang="en-IN" sz="2000" i="1" dirty="0">
                <a:latin typeface="+mj-lt"/>
              </a:rPr>
              <a:t>Distributed Edge Compute</a:t>
            </a:r>
            <a:r>
              <a:rPr lang="en-IN" sz="2000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361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95" y="1003260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Disadvantages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281408"/>
            <a:ext cx="6555347" cy="6327736"/>
          </a:xfrm>
        </p:spPr>
        <p:txBody>
          <a:bodyPr anchor="t" anchorCtr="0">
            <a:noAutofit/>
          </a:bodyPr>
          <a:lstStyle/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Distributed cloud computing systems are </a:t>
            </a:r>
            <a:r>
              <a:rPr lang="en-IN" sz="2000" i="1" dirty="0">
                <a:latin typeface="+mj-lt"/>
              </a:rPr>
              <a:t>difficult to deploy and troubleshoot</a:t>
            </a:r>
            <a:r>
              <a:rPr lang="en-IN" sz="2000" dirty="0">
                <a:latin typeface="+mj-lt"/>
              </a:rPr>
              <a:t>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These complexities are not only related to hardware but also need software that can handle security and communication.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The processing </a:t>
            </a:r>
            <a:r>
              <a:rPr lang="en-IN" sz="2000" i="1" dirty="0">
                <a:latin typeface="+mj-lt"/>
              </a:rPr>
              <a:t>overhead due to additional computation</a:t>
            </a:r>
            <a:r>
              <a:rPr lang="en-IN" sz="2000" dirty="0">
                <a:latin typeface="+mj-lt"/>
              </a:rPr>
              <a:t> and exchange also increases the overall cost.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Difficult to </a:t>
            </a:r>
            <a:r>
              <a:rPr lang="en-IN" sz="2000" i="1" dirty="0">
                <a:latin typeface="+mj-lt"/>
              </a:rPr>
              <a:t>manage the security</a:t>
            </a:r>
            <a:r>
              <a:rPr lang="en-IN" sz="2000" dirty="0">
                <a:latin typeface="+mj-lt"/>
              </a:rPr>
              <a:t>, as data accesses require more maintenance and security.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Along with network, one has to </a:t>
            </a:r>
            <a:r>
              <a:rPr lang="en-IN" sz="2000" i="1" dirty="0">
                <a:latin typeface="+mj-lt"/>
              </a:rPr>
              <a:t>control, secure and maintain the replicated data </a:t>
            </a:r>
            <a:r>
              <a:rPr lang="en-IN" sz="2000" dirty="0">
                <a:latin typeface="+mj-lt"/>
              </a:rPr>
              <a:t>across multiple locations.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80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95" y="1003260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Key Takeaways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281408"/>
            <a:ext cx="6555347" cy="6327736"/>
          </a:xfrm>
        </p:spPr>
        <p:txBody>
          <a:bodyPr anchor="t" anchorCtr="0">
            <a:noAutofit/>
          </a:bodyPr>
          <a:lstStyle/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i="1" dirty="0">
                <a:latin typeface="+mj-lt"/>
              </a:rPr>
              <a:t>Expands the traditional cloud model </a:t>
            </a:r>
            <a:r>
              <a:rPr lang="en-IN" sz="2000" dirty="0">
                <a:latin typeface="+mj-lt"/>
              </a:rPr>
              <a:t>to a set of </a:t>
            </a:r>
            <a:r>
              <a:rPr lang="en-IN" sz="2000" i="1" dirty="0">
                <a:latin typeface="+mj-lt"/>
              </a:rPr>
              <a:t>distributed cloud infrastructure </a:t>
            </a:r>
            <a:r>
              <a:rPr lang="en-IN" sz="2000" dirty="0">
                <a:latin typeface="+mj-lt"/>
              </a:rPr>
              <a:t>components that are geographically dispersed.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i="1" dirty="0">
                <a:latin typeface="+mj-lt"/>
              </a:rPr>
              <a:t>Offer on-demand scaling of computing and storage </a:t>
            </a:r>
            <a:r>
              <a:rPr lang="en-IN" sz="2000" dirty="0">
                <a:latin typeface="+mj-lt"/>
              </a:rPr>
              <a:t>while </a:t>
            </a:r>
            <a:r>
              <a:rPr lang="en-IN" sz="2000" i="1" dirty="0">
                <a:latin typeface="+mj-lt"/>
              </a:rPr>
              <a:t>moving it closer</a:t>
            </a:r>
            <a:r>
              <a:rPr lang="en-IN" sz="2000" dirty="0">
                <a:latin typeface="+mj-lt"/>
              </a:rPr>
              <a:t> to where these are needed for </a:t>
            </a:r>
            <a:r>
              <a:rPr lang="en-IN" sz="2000" i="1" dirty="0">
                <a:latin typeface="+mj-lt"/>
              </a:rPr>
              <a:t>improved performance</a:t>
            </a:r>
            <a:r>
              <a:rPr lang="en-IN" sz="2000" dirty="0">
                <a:latin typeface="+mj-lt"/>
              </a:rPr>
              <a:t>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i="1" dirty="0">
                <a:latin typeface="+mj-lt"/>
              </a:rPr>
              <a:t>Edge computing </a:t>
            </a:r>
            <a:r>
              <a:rPr lang="en-IN" sz="2000" dirty="0">
                <a:latin typeface="+mj-lt"/>
              </a:rPr>
              <a:t>is a complementary aspect of distributed cloud computing, </a:t>
            </a:r>
            <a:r>
              <a:rPr lang="en-IN" sz="2000" i="1" dirty="0">
                <a:latin typeface="+mj-lt"/>
              </a:rPr>
              <a:t>and represents the farthest end </a:t>
            </a:r>
            <a:r>
              <a:rPr lang="en-IN" sz="2000" dirty="0">
                <a:latin typeface="+mj-lt"/>
              </a:rPr>
              <a:t>of a distributed cloud architecture.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95" y="1003260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Famous quotes from Gartner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281408"/>
            <a:ext cx="6555347" cy="6327736"/>
          </a:xfrm>
        </p:spPr>
        <p:txBody>
          <a:bodyPr anchor="t" anchorCtr="0">
            <a:noAutofit/>
          </a:bodyPr>
          <a:lstStyle/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  <a:p>
            <a:r>
              <a:rPr lang="en-IN" sz="2000" i="1" dirty="0">
                <a:latin typeface="+mj-lt"/>
              </a:rPr>
              <a:t>"The next generation of cloud computing, retains the advantages of cloud computing while extending the range and use cases for cloud”</a:t>
            </a:r>
          </a:p>
          <a:p>
            <a:endParaRPr lang="en-IN" sz="2000" i="1" dirty="0">
              <a:latin typeface="+mj-lt"/>
            </a:endParaRPr>
          </a:p>
          <a:p>
            <a:r>
              <a:rPr lang="en-IN" sz="2000" i="1" dirty="0">
                <a:latin typeface="+mj-lt"/>
              </a:rPr>
              <a:t>"By 2024, most cloud service platforms will provide at least some distributed cloud services that execute at the point of need”</a:t>
            </a:r>
          </a:p>
          <a:p>
            <a:endParaRPr lang="en-IN" sz="2000" i="1" dirty="0">
              <a:latin typeface="+mj-lt"/>
            </a:endParaRPr>
          </a:p>
          <a:p>
            <a:r>
              <a:rPr lang="en-IN" sz="2000" i="1" dirty="0">
                <a:latin typeface="+mj-lt"/>
              </a:rPr>
              <a:t>"Next-generation cloud will work based on an assumption that cloud substations are everywhere — much like Wi-Fi hot spots"</a:t>
            </a:r>
          </a:p>
          <a:p>
            <a:endParaRPr lang="en-IN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62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7C508-CD7A-1B4C-B19D-BF612DA4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312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836F4-2905-C340-B051-F724807D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Cloud Computing ?</a:t>
            </a:r>
          </a:p>
        </p:txBody>
      </p:sp>
      <p:sp>
        <p:nvSpPr>
          <p:cNvPr id="1032" name="Content Placeholder 2">
            <a:extLst>
              <a:ext uri="{FF2B5EF4-FFF2-40B4-BE49-F238E27FC236}">
                <a16:creationId xmlns:a16="http://schemas.microsoft.com/office/drawing/2014/main" id="{E0C20251-6615-DF46-BC69-3FF86940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1600" b="1" i="1">
                <a:solidFill>
                  <a:schemeClr val="bg1">
                    <a:alpha val="60000"/>
                  </a:schemeClr>
                </a:solidFill>
                <a:latin typeface="+mj-lt"/>
              </a:rPr>
              <a:t>Cloud computing</a:t>
            </a:r>
            <a:r>
              <a:rPr lang="en-US" sz="1600" i="1">
                <a:solidFill>
                  <a:schemeClr val="bg1">
                    <a:alpha val="60000"/>
                  </a:schemeClr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>
                    <a:alpha val="60000"/>
                  </a:schemeClr>
                </a:solidFill>
                <a:latin typeface="+mj-lt"/>
              </a:rPr>
              <a:t>is delivery of computing services (like servers, storage, networking, software etc) over the internet (“the cloud”) to offer flexible resources and economies of scale.</a:t>
            </a:r>
          </a:p>
          <a:p>
            <a:pPr marL="0" indent="0">
              <a:buNone/>
            </a:pPr>
            <a:endParaRPr lang="en-US" sz="1600">
              <a:solidFill>
                <a:schemeClr val="bg1">
                  <a:alpha val="60000"/>
                </a:schemeClr>
              </a:solidFill>
              <a:latin typeface="+mj-lt"/>
            </a:endParaRPr>
          </a:p>
          <a:p>
            <a:r>
              <a:rPr lang="en-US" sz="1600">
                <a:solidFill>
                  <a:schemeClr val="bg1">
                    <a:alpha val="60000"/>
                  </a:schemeClr>
                </a:solidFill>
                <a:latin typeface="+mj-lt"/>
              </a:rPr>
              <a:t>You pay only for the cloud services you use – lowering your operating costs.</a:t>
            </a:r>
          </a:p>
          <a:p>
            <a:endParaRPr lang="en-US" sz="1600">
              <a:solidFill>
                <a:schemeClr val="bg1">
                  <a:alpha val="60000"/>
                </a:schemeClr>
              </a:solidFill>
              <a:latin typeface="+mj-lt"/>
            </a:endParaRPr>
          </a:p>
          <a:p>
            <a:r>
              <a:rPr lang="en-US" sz="1600">
                <a:solidFill>
                  <a:schemeClr val="bg1">
                    <a:alpha val="60000"/>
                  </a:schemeClr>
                </a:solidFill>
                <a:latin typeface="+mj-lt"/>
              </a:rPr>
              <a:t>Create and run your infrastructure more efficiently and scale as per your business needs.</a:t>
            </a:r>
          </a:p>
        </p:txBody>
      </p:sp>
      <p:pic>
        <p:nvPicPr>
          <p:cNvPr id="5" name="Picture 4" descr="What is Distributed Cloud">
            <a:extLst>
              <a:ext uri="{FF2B5EF4-FFF2-40B4-BE49-F238E27FC236}">
                <a16:creationId xmlns:a16="http://schemas.microsoft.com/office/drawing/2014/main" id="{80F70E61-98B9-934C-B549-D913E8F3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120784"/>
            <a:ext cx="6014185" cy="461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6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VXC_082_GRA---The-Different-Types-of-Cloud-Computing-and-How-They-Differ">
            <a:extLst>
              <a:ext uri="{FF2B5EF4-FFF2-40B4-BE49-F238E27FC236}">
                <a16:creationId xmlns:a16="http://schemas.microsoft.com/office/drawing/2014/main" id="{475E862F-5179-C244-A5B3-B4941760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97" y="760248"/>
            <a:ext cx="10675006" cy="533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4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5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780EB-CE28-D44F-A659-EF0725F2DB8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Cloud Services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saas paas iaas difference - Aalpha">
            <a:extLst>
              <a:ext uri="{FF2B5EF4-FFF2-40B4-BE49-F238E27FC236}">
                <a16:creationId xmlns:a16="http://schemas.microsoft.com/office/drawing/2014/main" id="{95BB004F-870D-704A-9D63-E39BC33A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9966" y="727603"/>
            <a:ext cx="8124502" cy="54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9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Distributed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IN" sz="2000" b="1" i="1" dirty="0">
              <a:latin typeface="+mj-lt"/>
            </a:endParaRPr>
          </a:p>
          <a:p>
            <a:r>
              <a:rPr lang="en-IN" sz="2000" b="1" i="1" dirty="0">
                <a:solidFill>
                  <a:srgbClr val="7030A0"/>
                </a:solidFill>
                <a:latin typeface="+mj-lt"/>
              </a:rPr>
              <a:t>Definition</a:t>
            </a:r>
            <a:r>
              <a:rPr lang="en-IN" sz="2000" b="1" i="1" dirty="0">
                <a:latin typeface="+mj-lt"/>
              </a:rPr>
              <a:t>:</a:t>
            </a:r>
            <a:r>
              <a:rPr lang="en-IN" sz="2000" b="1" dirty="0">
                <a:latin typeface="+mj-lt"/>
              </a:rPr>
              <a:t> </a:t>
            </a:r>
            <a:r>
              <a:rPr lang="en-IN" sz="2000" dirty="0">
                <a:latin typeface="+mj-lt"/>
              </a:rPr>
              <a:t>A generalized cloud computing model to position, process, and serve from geographically distributed sites to meet requirements for performance, redundancy and regulations.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It is a public cloud computing service that lets you run cloud infrastructure in multiple locations and manage everything from a single control plane.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It is the first cloud model that incorporates </a:t>
            </a:r>
            <a:r>
              <a:rPr lang="en-IN" sz="2000" dirty="0">
                <a:solidFill>
                  <a:srgbClr val="7030A0"/>
                </a:solidFill>
                <a:latin typeface="+mj-lt"/>
              </a:rPr>
              <a:t>physical location </a:t>
            </a:r>
            <a:r>
              <a:rPr lang="en-IN" sz="2000" dirty="0">
                <a:latin typeface="+mj-lt"/>
              </a:rPr>
              <a:t>of cloud-delivered services as part of its definition.</a:t>
            </a:r>
          </a:p>
          <a:p>
            <a:endParaRPr lang="en-IN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94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7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7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45" y="125099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Distributed Cloud Computing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356879"/>
            <a:ext cx="6555347" cy="1977972"/>
          </a:xfrm>
        </p:spPr>
        <p:txBody>
          <a:bodyPr anchor="ctr">
            <a:normAutofit fontScale="92500" lnSpcReduction="10000"/>
          </a:bodyPr>
          <a:lstStyle/>
          <a:p>
            <a:endParaRPr lang="en-IN" sz="2000" b="1" i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While </a:t>
            </a:r>
            <a:r>
              <a:rPr lang="en-US" sz="2000" b="1" i="1" dirty="0">
                <a:solidFill>
                  <a:srgbClr val="7030A0"/>
                </a:solidFill>
                <a:latin typeface="+mj-lt"/>
              </a:rPr>
              <a:t>distributed computing </a:t>
            </a:r>
            <a:r>
              <a:rPr lang="en-US" sz="2000" dirty="0">
                <a:latin typeface="+mj-lt"/>
              </a:rPr>
              <a:t>spreads computation workload across multiple interconnected servers, </a:t>
            </a:r>
            <a:r>
              <a:rPr lang="en-US" sz="2000" b="1" i="1" dirty="0">
                <a:solidFill>
                  <a:srgbClr val="7030A0"/>
                </a:solidFill>
                <a:latin typeface="+mj-lt"/>
              </a:rPr>
              <a:t>distributed </a:t>
            </a:r>
            <a:r>
              <a:rPr lang="en-US" sz="2000" b="1" i="1" u="sng" dirty="0">
                <a:solidFill>
                  <a:srgbClr val="7030A0"/>
                </a:solidFill>
                <a:latin typeface="+mj-lt"/>
              </a:rPr>
              <a:t>cloud</a:t>
            </a:r>
            <a:r>
              <a:rPr lang="en-US" sz="2000" b="1" i="1" dirty="0">
                <a:solidFill>
                  <a:srgbClr val="7030A0"/>
                </a:solidFill>
                <a:latin typeface="+mj-lt"/>
              </a:rPr>
              <a:t> computing </a:t>
            </a:r>
            <a:r>
              <a:rPr lang="en-US" sz="2000" dirty="0">
                <a:latin typeface="+mj-lt"/>
              </a:rPr>
              <a:t>generalizes it to an execution environment where compute modules are placed at appropriate geographically-dispersed locations chosen to meet the </a:t>
            </a:r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requirements</a:t>
            </a:r>
            <a:r>
              <a:rPr lang="en-US" sz="2000" dirty="0">
                <a:latin typeface="+mj-lt"/>
              </a:rPr>
              <a:t> of the application.</a:t>
            </a:r>
            <a:endParaRPr lang="en-IN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3516E-B770-5946-B4DB-80D53556E628}"/>
              </a:ext>
            </a:extLst>
          </p:cNvPr>
          <p:cNvSpPr txBox="1"/>
          <p:nvPr/>
        </p:nvSpPr>
        <p:spPr>
          <a:xfrm>
            <a:off x="5041907" y="2293913"/>
            <a:ext cx="2921876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Location</a:t>
            </a:r>
          </a:p>
          <a:p>
            <a:r>
              <a:rPr lang="en-US" dirty="0">
                <a:latin typeface="+mj-lt"/>
              </a:rPr>
              <a:t>To enable more responsive and performant service delivery, where latency is critical and bulk data transfer to and from a central cloud is expensive.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D8CCA-2D27-F548-85CE-689B0B34414D}"/>
              </a:ext>
            </a:extLst>
          </p:cNvPr>
          <p:cNvSpPr txBox="1"/>
          <p:nvPr/>
        </p:nvSpPr>
        <p:spPr>
          <a:xfrm>
            <a:off x="8234423" y="4655463"/>
            <a:ext cx="2613127" cy="178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Regulations</a:t>
            </a:r>
          </a:p>
          <a:p>
            <a:r>
              <a:rPr lang="en-US" dirty="0">
                <a:latin typeface="+mj-lt"/>
              </a:rPr>
              <a:t>Which may require that data never leaves the user’s country, as in with Europe.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7F5E1-7647-6E41-8FB9-E25BBE1FF175}"/>
              </a:ext>
            </a:extLst>
          </p:cNvPr>
          <p:cNvSpPr txBox="1"/>
          <p:nvPr/>
        </p:nvSpPr>
        <p:spPr>
          <a:xfrm>
            <a:off x="5041907" y="4666317"/>
            <a:ext cx="2921876" cy="1785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Security</a:t>
            </a:r>
          </a:p>
          <a:p>
            <a:r>
              <a:rPr lang="en-US" dirty="0">
                <a:latin typeface="+mj-lt"/>
              </a:rPr>
              <a:t>To ensure certain data/processes remain within an enterprise’s private cloud/data center, with which a public cloud is integrated.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322F0-09FB-174A-8B98-3FD9098C81B8}"/>
              </a:ext>
            </a:extLst>
          </p:cNvPr>
          <p:cNvSpPr txBox="1"/>
          <p:nvPr/>
        </p:nvSpPr>
        <p:spPr>
          <a:xfrm>
            <a:off x="8234423" y="2293913"/>
            <a:ext cx="2613127" cy="2062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Redundancy</a:t>
            </a:r>
          </a:p>
          <a:p>
            <a:r>
              <a:rPr lang="en-US" dirty="0">
                <a:latin typeface="+mj-lt"/>
              </a:rPr>
              <a:t>Beyond that provided by local, regional, or national site redundancy to mitigate large scale outages that can affect enterprises.</a:t>
            </a:r>
          </a:p>
        </p:txBody>
      </p:sp>
    </p:spTree>
    <p:extLst>
      <p:ext uri="{BB962C8B-B14F-4D97-AF65-F5344CB8AC3E}">
        <p14:creationId xmlns:p14="http://schemas.microsoft.com/office/powerpoint/2010/main" val="417427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20" y="114618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Distributed Cloud Computing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644340"/>
            <a:ext cx="6555347" cy="4829714"/>
          </a:xfrm>
        </p:spPr>
        <p:txBody>
          <a:bodyPr anchor="ctr">
            <a:noAutofit/>
          </a:bodyPr>
          <a:lstStyle/>
          <a:p>
            <a:r>
              <a:rPr lang="en-IN" sz="2000" dirty="0">
                <a:latin typeface="+mj-lt"/>
              </a:rPr>
              <a:t>The distributed cloud service provider ensures the end-to-end management for the optimal placement of data, computing processes, and network interconnections based on the above-mentioned requirements.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From the cloud user’s point of view, It appears as a single solution.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Example: </a:t>
            </a:r>
            <a:r>
              <a:rPr lang="en-IN" sz="2000" b="1" dirty="0">
                <a:solidFill>
                  <a:srgbClr val="7030A0"/>
                </a:solidFill>
                <a:latin typeface="+mj-lt"/>
              </a:rPr>
              <a:t>Content Delivery Network (CDN)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  <a:p>
            <a:pPr lvl="1"/>
            <a:r>
              <a:rPr lang="en-IN" sz="2000" dirty="0">
                <a:latin typeface="+mj-lt"/>
              </a:rPr>
              <a:t>Storage (e.g., video content) is positioned in geographically diverse regions to reduce the latency of delivery.</a:t>
            </a:r>
          </a:p>
          <a:p>
            <a:pPr lvl="1"/>
            <a:r>
              <a:rPr lang="en-IN" sz="2000" dirty="0">
                <a:latin typeface="+mj-lt"/>
              </a:rPr>
              <a:t>Enterprises using CDNs to distribute content - get the benefits of scaling both storage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92375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84" y="608307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Edge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1003260"/>
            <a:ext cx="6555347" cy="4831200"/>
          </a:xfrm>
        </p:spPr>
        <p:txBody>
          <a:bodyPr anchor="t" anchorCtr="0">
            <a:noAutofit/>
          </a:bodyPr>
          <a:lstStyle/>
          <a:p>
            <a:r>
              <a:rPr lang="en-IN" sz="2000" b="1" i="1" dirty="0">
                <a:solidFill>
                  <a:srgbClr val="7030A0"/>
                </a:solidFill>
                <a:latin typeface="+mj-lt"/>
              </a:rPr>
              <a:t>Edge Computing</a:t>
            </a:r>
            <a:r>
              <a:rPr lang="en-IN" sz="2000" dirty="0">
                <a:latin typeface="+mj-lt"/>
              </a:rPr>
              <a:t> is a distributed architecture that reduces latency by housing applications, data, and compute resources at locations geographically closer to end users.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In layman's terms, edge computing lets you </a:t>
            </a:r>
            <a:r>
              <a:rPr lang="en-IN" sz="2000" b="1" i="1" dirty="0">
                <a:solidFill>
                  <a:srgbClr val="7030A0"/>
                </a:solidFill>
                <a:latin typeface="+mj-lt"/>
              </a:rPr>
              <a:t>"bring the math to the data"</a:t>
            </a:r>
            <a:r>
              <a:rPr lang="en-IN" sz="2000" dirty="0">
                <a:latin typeface="+mj-lt"/>
              </a:rPr>
              <a:t>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Put the computation where the data is created instead of moving the data back-and-forth from the centralized cloud data centre for processing.</a:t>
            </a:r>
          </a:p>
          <a:p>
            <a:endParaRPr lang="en-IN" sz="2000" dirty="0">
              <a:latin typeface="+mj-lt"/>
            </a:endParaRPr>
          </a:p>
          <a:p>
            <a:r>
              <a:rPr lang="en-IN" sz="2000" dirty="0">
                <a:latin typeface="+mj-lt"/>
              </a:rPr>
              <a:t>Increasingly essential for applications that process huge volumes of data at high speeds in real time, when low latency is critical.</a:t>
            </a:r>
          </a:p>
        </p:txBody>
      </p:sp>
    </p:spTree>
    <p:extLst>
      <p:ext uri="{BB962C8B-B14F-4D97-AF65-F5344CB8AC3E}">
        <p14:creationId xmlns:p14="http://schemas.microsoft.com/office/powerpoint/2010/main" val="144344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DA15-1362-8046-8811-E8B8EE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20" y="114618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Distributed Cloud and Edge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FCC2C-227C-FD4B-92C0-D64B53B6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1003260"/>
            <a:ext cx="6555347" cy="4831200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+mj-lt"/>
              </a:rPr>
              <a:t>Other cases where </a:t>
            </a:r>
            <a:r>
              <a:rPr lang="en-IN" sz="2000" i="1" dirty="0">
                <a:solidFill>
                  <a:srgbClr val="7030A0"/>
                </a:solidFill>
                <a:latin typeface="+mj-lt"/>
              </a:rPr>
              <a:t>edge computing</a:t>
            </a:r>
            <a:r>
              <a:rPr lang="en-IN" sz="2000" dirty="0">
                <a:latin typeface="+mj-lt"/>
              </a:rPr>
              <a:t> offers benefits are</a:t>
            </a:r>
          </a:p>
          <a:p>
            <a:r>
              <a:rPr lang="en-IN" sz="2000" dirty="0">
                <a:latin typeface="+mj-lt"/>
              </a:rPr>
              <a:t>Where the transport network is bandwidth constrained or unreliable.</a:t>
            </a:r>
          </a:p>
          <a:p>
            <a:r>
              <a:rPr lang="en-IN" sz="2000" dirty="0">
                <a:latin typeface="+mj-lt"/>
              </a:rPr>
              <a:t>When the data is too sensitive to be sent over public networks, even if encrypted, etc.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Edge Computing paradigm is not different but an extension of the Distributed Cloud Computing.</a:t>
            </a:r>
          </a:p>
          <a:p>
            <a:pPr marL="0" indent="0">
              <a:buNone/>
            </a:pPr>
            <a:endParaRPr lang="en-IN" sz="2000" dirty="0"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latin typeface="+mj-lt"/>
              </a:rPr>
              <a:t>The two models can be reconciled by considering edge computing resources as a "micro" cloud data centre, with the edge storage and network resources connected to larger cloud data centres for big data analysis and bulk storage.</a:t>
            </a:r>
          </a:p>
        </p:txBody>
      </p:sp>
    </p:spTree>
    <p:extLst>
      <p:ext uri="{BB962C8B-B14F-4D97-AF65-F5344CB8AC3E}">
        <p14:creationId xmlns:p14="http://schemas.microsoft.com/office/powerpoint/2010/main" val="247208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990</Words>
  <Application>Microsoft Macintosh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Distributed Cloud Computing</vt:lpstr>
      <vt:lpstr>What is Cloud Computing ?</vt:lpstr>
      <vt:lpstr>PowerPoint Presentation</vt:lpstr>
      <vt:lpstr>PowerPoint Presentation</vt:lpstr>
      <vt:lpstr>Distributed Cloud Computing</vt:lpstr>
      <vt:lpstr>Distributed Cloud Computing Requirements</vt:lpstr>
      <vt:lpstr>Distributed Cloud Computing (Contd..)</vt:lpstr>
      <vt:lpstr>Edge Computing</vt:lpstr>
      <vt:lpstr>Distributed Cloud and Edge Computing</vt:lpstr>
      <vt:lpstr>Examples </vt:lpstr>
      <vt:lpstr>Advantages </vt:lpstr>
      <vt:lpstr>Disadvantages </vt:lpstr>
      <vt:lpstr>Key Takeaways </vt:lpstr>
      <vt:lpstr>Famous quotes from Gartner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Cloud Computing</dc:title>
  <dc:creator>Aditya Saripalli</dc:creator>
  <cp:lastModifiedBy>Aditya Saripalli</cp:lastModifiedBy>
  <cp:revision>47</cp:revision>
  <dcterms:created xsi:type="dcterms:W3CDTF">2021-03-22T16:10:53Z</dcterms:created>
  <dcterms:modified xsi:type="dcterms:W3CDTF">2021-03-23T07:21:43Z</dcterms:modified>
</cp:coreProperties>
</file>