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9"/>
  </p:notesMasterIdLst>
  <p:handoutMasterIdLst>
    <p:handoutMasterId r:id="rId20"/>
  </p:handoutMasterIdLst>
  <p:sldIdLst>
    <p:sldId id="350" r:id="rId5"/>
    <p:sldId id="352" r:id="rId6"/>
    <p:sldId id="378" r:id="rId7"/>
    <p:sldId id="361" r:id="rId8"/>
    <p:sldId id="366" r:id="rId9"/>
    <p:sldId id="365" r:id="rId10"/>
    <p:sldId id="376" r:id="rId11"/>
    <p:sldId id="367" r:id="rId12"/>
    <p:sldId id="368" r:id="rId13"/>
    <p:sldId id="371" r:id="rId14"/>
    <p:sldId id="372" r:id="rId15"/>
    <p:sldId id="377" r:id="rId16"/>
    <p:sldId id="363" r:id="rId17"/>
    <p:sldId id="34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A7D7D1-8809-4FB4-8AD6-357C94014EA4}" v="331" dt="2021-04-22T10:38:45.123"/>
    <p1510:client id="{FA58A693-50B3-437E-AD52-B88D40E35526}" v="3" dt="2020-10-14T20:04:43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4" autoAdjust="0"/>
    <p:restoredTop sz="95216" autoAdjust="0"/>
  </p:normalViewPr>
  <p:slideViewPr>
    <p:cSldViewPr snapToGrid="0">
      <p:cViewPr varScale="1">
        <p:scale>
          <a:sx n="143" d="100"/>
          <a:sy n="143" d="100"/>
        </p:scale>
        <p:origin x="1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4/25/21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edit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60DA6-6E6F-47BF-9680-1B030F525D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F140D-2B48-4E31-9E97-08B68ABBAC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edit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 dirty="0"/>
              <a:t>Click to edit 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 dirty="0"/>
              <a:t>Click to edit 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 dirty="0"/>
              <a:t>Click to edit 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9B87D-E8CF-49AE-9326-2FEED2392F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139CE-3E4D-4224-B157-2D29EC10FE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edit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F2453-9E16-47FE-A8ED-4661246DE59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6E9EA-D950-424A-BC92-F6794D6E5D6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edit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edit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0C66-2FF2-41F8-98FA-BE49833696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851A3FD-B717-4588-9809-4FFAC5FF47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edit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85929-1018-4370-A170-074C414B22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536E-AD08-4371-85E9-A816C30B6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78EA5-216B-41F7-80D1-9ED07FFDB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2CC63-C628-4456-9B92-DA4E670BAC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D896-6ACC-40D7-8D8B-F9AF3E7DE1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F7A1E-B7E2-4E9C-A66C-BCE08900C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0184F-2619-4333-B49F-C7ACE8B2C3A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A1C65-B00C-4CA4-83B6-3DFA3DF9629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 dirty="0"/>
              <a:t>Click to edit 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 dirty="0"/>
              <a:t>Click to edit 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DFD4-BF8C-4939-874D-85B7DF95676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3856F-38E9-4BBF-93D8-0F8AC2E0E6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April 25, 2021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/>
          <a:lstStyle/>
          <a:p>
            <a:pPr algn="ctr"/>
            <a:r>
              <a:rPr lang="en-US" sz="4400" dirty="0">
                <a:ea typeface="+mj-lt"/>
                <a:cs typeface="+mj-lt"/>
              </a:rPr>
              <a:t>Minimum </a:t>
            </a:r>
            <a:br>
              <a:rPr lang="en-US" sz="4400" dirty="0">
                <a:ea typeface="+mj-lt"/>
                <a:cs typeface="+mj-lt"/>
              </a:rPr>
            </a:br>
            <a:r>
              <a:rPr lang="en-US" sz="4400" dirty="0">
                <a:ea typeface="+mj-lt"/>
                <a:cs typeface="+mj-lt"/>
              </a:rPr>
              <a:t>spanning-tree</a:t>
            </a:r>
            <a:br>
              <a:rPr lang="en-US" sz="4400" dirty="0">
                <a:ea typeface="+mj-lt"/>
                <a:cs typeface="+mj-lt"/>
              </a:rPr>
            </a:br>
            <a:r>
              <a:rPr lang="en-US" sz="4400" dirty="0">
                <a:ea typeface="+mj-lt"/>
                <a:cs typeface="+mj-lt"/>
              </a:rPr>
              <a:t> based termination detection algorithm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Aditya </a:t>
            </a:r>
            <a:r>
              <a:rPr lang="en-US" dirty="0" err="1"/>
              <a:t>Saripalli</a:t>
            </a:r>
            <a:r>
              <a:rPr lang="en-US" dirty="0"/>
              <a:t>   (20173071)</a:t>
            </a:r>
          </a:p>
          <a:p>
            <a:r>
              <a:rPr lang="en-US" dirty="0" err="1"/>
              <a:t>Issac</a:t>
            </a:r>
            <a:r>
              <a:rPr lang="en-US" dirty="0"/>
              <a:t> Balaji         (20163051)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4" y="879063"/>
            <a:ext cx="6403728" cy="610863"/>
          </a:xfrm>
        </p:spPr>
        <p:txBody>
          <a:bodyPr>
            <a:normAutofit fontScale="90000"/>
          </a:bodyPr>
          <a:lstStyle/>
          <a:p>
            <a:r>
              <a:rPr lang="en-US" b="0" dirty="0" err="1"/>
              <a:t>R.K.Arora</a:t>
            </a:r>
            <a:r>
              <a:rPr lang="en-US" b="0" dirty="0"/>
              <a:t> and </a:t>
            </a:r>
            <a:r>
              <a:rPr lang="en-US" b="0" dirty="0" err="1"/>
              <a:t>M.N.Gupta’s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476" y="1528052"/>
            <a:ext cx="6909593" cy="2072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8" y="3213977"/>
            <a:ext cx="5921784" cy="21872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522" y="4753504"/>
            <a:ext cx="5845057" cy="200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21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855674" cy="610863"/>
          </a:xfrm>
        </p:spPr>
        <p:txBody>
          <a:bodyPr>
            <a:normAutofit fontScale="90000"/>
          </a:bodyPr>
          <a:lstStyle/>
          <a:p>
            <a:r>
              <a:rPr lang="en-US" b="0" dirty="0" err="1"/>
              <a:t>R.K.Arora</a:t>
            </a:r>
            <a:r>
              <a:rPr lang="en-US" b="0" dirty="0"/>
              <a:t> and </a:t>
            </a:r>
            <a:r>
              <a:rPr lang="en-US" b="0" dirty="0" err="1"/>
              <a:t>M.N.Gupta’s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 txBox="1">
            <a:spLocks/>
          </p:cNvSpPr>
          <p:nvPr/>
        </p:nvSpPr>
        <p:spPr>
          <a:xfrm>
            <a:off x="961790" y="2247900"/>
            <a:ext cx="10523074" cy="37310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detection-message is issued only when the process and all its communicating neighbors become PASSIVE.</a:t>
            </a:r>
          </a:p>
          <a:p>
            <a:r>
              <a:rPr lang="en-US" dirty="0"/>
              <a:t>The detection message wave once issued by the root process first spreads downwards and then contracts upwards.</a:t>
            </a:r>
          </a:p>
          <a:p>
            <a:r>
              <a:rPr lang="en-US" dirty="0"/>
              <a:t>No additional effort is required to maintain the local information in the control section of a process.</a:t>
            </a:r>
          </a:p>
        </p:txBody>
      </p:sp>
    </p:spTree>
    <p:extLst>
      <p:ext uri="{BB962C8B-B14F-4D97-AF65-F5344CB8AC3E}">
        <p14:creationId xmlns:p14="http://schemas.microsoft.com/office/powerpoint/2010/main" val="415451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Our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1791" y="2216210"/>
            <a:ext cx="4314402" cy="36485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have used </a:t>
            </a:r>
            <a:r>
              <a:rPr lang="en-US" sz="2000" dirty="0" err="1"/>
              <a:t>Rodney.W.Topor’s</a:t>
            </a:r>
            <a:r>
              <a:rPr lang="en-US" sz="2000" dirty="0"/>
              <a:t> model for termination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addition to the above algorithm, we maintain a routing array for message passing.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Messages are sent only along the edges of the nodes using the routing path mentioned in the array.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799" y="2289362"/>
            <a:ext cx="915952" cy="7179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972" y="1862628"/>
            <a:ext cx="5983472" cy="37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16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26B5-2F88-BA48-A996-4A13FDFA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Comparision</a:t>
            </a:r>
            <a:endParaRPr lang="en-US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BDF8F-0AD5-5C43-9EF3-8679B9897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Topor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2A119-28D1-B54D-A879-A0DDEC29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86446"/>
            <a:ext cx="3036477" cy="1942138"/>
          </a:xfrm>
        </p:spPr>
        <p:txBody>
          <a:bodyPr/>
          <a:lstStyle/>
          <a:p>
            <a:r>
              <a:rPr lang="en-US" dirty="0"/>
              <a:t>Simple</a:t>
            </a:r>
          </a:p>
          <a:p>
            <a:r>
              <a:rPr lang="en-US" dirty="0"/>
              <a:t>More messages</a:t>
            </a:r>
          </a:p>
          <a:p>
            <a:r>
              <a:rPr lang="en-US" dirty="0"/>
              <a:t>Frequent Repeats</a:t>
            </a:r>
          </a:p>
          <a:p>
            <a:r>
              <a:rPr lang="en-US" dirty="0"/>
              <a:t>Complete env repeats for even one black token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E5840-ED0D-0349-88F3-4E90A009498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Message Optimal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01285-85FB-FD43-9631-322998389AF0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2534854"/>
          </a:xfrm>
        </p:spPr>
        <p:txBody>
          <a:bodyPr>
            <a:normAutofit/>
          </a:bodyPr>
          <a:lstStyle/>
          <a:p>
            <a:r>
              <a:rPr lang="en-US" dirty="0"/>
              <a:t>Less message overheads and message traffic</a:t>
            </a:r>
          </a:p>
          <a:p>
            <a:r>
              <a:rPr lang="en-US" dirty="0"/>
              <a:t>Mostly waiting for other nodes to go to idle.</a:t>
            </a:r>
          </a:p>
          <a:p>
            <a:r>
              <a:rPr lang="en-US" dirty="0"/>
              <a:t>In Arora’s method even waiting for neighborhood nodes to become passive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20E658-15B8-6C4B-A736-3D894774670E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Our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52F621-1B1F-5E49-939F-12BD1A0FD52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Comparatively Simple after initialization.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B50C3FA-D20D-3049-9C7F-6F37D4E022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83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3" name="Picture Placeholder 12" descr="Person running up stairs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/>
              <a:t>Pre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A token based algorithm when all children are done terminated parent is terminated.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01. Simple Algorithm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Color based token which address the issue in simple algo.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02. Rodney Topor's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213595"/>
            <a:ext cx="2133600" cy="36933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Distributed Termination Algorithm using message optimal termination detection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03. </a:t>
            </a:r>
            <a:r>
              <a:rPr lang="en-US" sz="1600" dirty="0" err="1"/>
              <a:t>Chandrasekaran</a:t>
            </a:r>
            <a:endParaRPr lang="en-US" sz="1600" dirty="0"/>
          </a:p>
          <a:p>
            <a:r>
              <a:rPr lang="en-US" sz="1600" dirty="0"/>
              <a:t>And </a:t>
            </a:r>
            <a:r>
              <a:rPr lang="en-US" sz="1600" dirty="0" err="1"/>
              <a:t>Venkatesan’s</a:t>
            </a:r>
            <a:endParaRPr lang="en-US" sz="1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00289" y="5213595"/>
            <a:ext cx="2190909" cy="36933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Distributed Termination Algorithm by 2 phases detection and </a:t>
            </a:r>
            <a:r>
              <a:rPr lang="en-US" dirty="0" err="1">
                <a:ea typeface="+mn-lt"/>
                <a:cs typeface="+mn-lt"/>
              </a:rPr>
              <a:t>temination</a:t>
            </a:r>
            <a:endParaRPr lang="en-US" dirty="0" err="1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04. </a:t>
            </a:r>
            <a:r>
              <a:rPr lang="en-US" dirty="0">
                <a:ea typeface="+mj-lt"/>
                <a:cs typeface="+mj-lt"/>
              </a:rPr>
              <a:t>Arora Gupta's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213595"/>
            <a:ext cx="2129245" cy="36933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Used Rodney Topor's algo with our change in algo.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05. Our Work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Assumption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61790" y="2216210"/>
            <a:ext cx="10420585" cy="3315909"/>
          </a:xfrm>
          <a:prstGeom prst="rect">
            <a:avLst/>
          </a:prstGeom>
        </p:spPr>
        <p:txBody>
          <a:bodyPr/>
          <a:lstStyle/>
          <a:p>
            <a:pPr lvl="1" indent="-342900"/>
            <a:r>
              <a:rPr lang="en-US" sz="2800" dirty="0"/>
              <a:t>Minimum spanning tree (path) is known</a:t>
            </a:r>
          </a:p>
          <a:p>
            <a:pPr lvl="1" indent="-342900"/>
            <a:r>
              <a:rPr lang="en-US" sz="2800" dirty="0"/>
              <a:t>Nodes are available and not modified.</a:t>
            </a:r>
          </a:p>
          <a:p>
            <a:pPr lvl="1" indent="-342900"/>
            <a:r>
              <a:rPr lang="en-US" sz="2800" dirty="0"/>
              <a:t>No new channels (other than the edges of the MST) are established.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27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Simple Algorithm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1790" y="2289362"/>
            <a:ext cx="4643481" cy="331590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 processes P</a:t>
            </a:r>
            <a:r>
              <a:rPr lang="en-US" baseline="-25000" dirty="0"/>
              <a:t>i</a:t>
            </a:r>
            <a:r>
              <a:rPr lang="en-US" dirty="0"/>
              <a:t> , 0 ≤ </a:t>
            </a:r>
            <a:r>
              <a:rPr lang="en-US" dirty="0" err="1"/>
              <a:t>i</a:t>
            </a:r>
            <a:r>
              <a:rPr lang="en-US" dirty="0"/>
              <a:t> ≤N, which are modeled as the nodes </a:t>
            </a:r>
            <a:r>
              <a:rPr lang="en-US" dirty="0" err="1"/>
              <a:t>i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edges of the graph represent the communication channels.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Children report to their parents, if they have terminated.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parent node will similarly report to its parent when it has completed processing and all of its immediate children have terminated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Algorithm terminated when root terminates.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472" y="1033272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1"/>
            <a:ext cx="7283866" cy="2360676"/>
          </a:xfrm>
        </p:spPr>
        <p:txBody>
          <a:bodyPr/>
          <a:lstStyle/>
          <a:p>
            <a:r>
              <a:rPr lang="en-US" dirty="0"/>
              <a:t>Problem with the algorithm:</a:t>
            </a:r>
            <a:br>
              <a:rPr lang="en-US" dirty="0"/>
            </a:br>
            <a:r>
              <a:rPr lang="en-US" dirty="0"/>
              <a:t>The algorithm fails when a process (after it has sent a token to its parent), receives a message from some other process.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3685031"/>
            <a:ext cx="4161482" cy="31313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4298" y="4828032"/>
            <a:ext cx="869286" cy="68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5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040238"/>
            <a:ext cx="4941477" cy="610863"/>
          </a:xfrm>
        </p:spPr>
        <p:txBody>
          <a:bodyPr>
            <a:normAutofit/>
          </a:bodyPr>
          <a:lstStyle/>
          <a:p>
            <a:r>
              <a:rPr lang="en-US" b="0" dirty="0" err="1"/>
              <a:t>Rodney.W.Topor’s</a:t>
            </a:r>
            <a:endParaRPr lang="en-US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211" y="2195404"/>
            <a:ext cx="5783055" cy="365907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Initially color all the processes and tokens as WHITE.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process turns BLACK when it sends a message to some other process. It turns WHITE, after it has sent the BLACK token to its parent.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Upon receiving a BLACK token (from one of the child(s)) Root will send a REPEAT signal to all its children propagating till leaf node.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leaf nodes then restart the algorithm on receiving the REPEAT signal.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Root node concludes that termination detection is complete only on receiving WHITE tokens from all the child nodes.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051" y="1959930"/>
            <a:ext cx="4392919" cy="34508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799" y="2289362"/>
            <a:ext cx="915952" cy="71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3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Performance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61790" y="2216210"/>
            <a:ext cx="10420585" cy="3315909"/>
          </a:xfrm>
          <a:prstGeom prst="rect">
            <a:avLst/>
          </a:prstGeom>
        </p:spPr>
        <p:txBody>
          <a:bodyPr/>
          <a:lstStyle/>
          <a:p>
            <a:pPr lvl="1" indent="-342900"/>
            <a:r>
              <a:rPr lang="en-US" sz="2800" dirty="0"/>
              <a:t>Best case Message Complexity O(N) </a:t>
            </a:r>
          </a:p>
          <a:p>
            <a:pPr lvl="2" indent="-342900"/>
            <a:r>
              <a:rPr lang="en-US" sz="2000" dirty="0"/>
              <a:t>One round</a:t>
            </a:r>
          </a:p>
          <a:p>
            <a:pPr lvl="1" indent="-342900"/>
            <a:r>
              <a:rPr lang="en-US" sz="2800" dirty="0"/>
              <a:t>Worst case Message Complexity O(N*M) </a:t>
            </a:r>
          </a:p>
          <a:p>
            <a:pPr lvl="2" indent="-342900"/>
            <a:r>
              <a:rPr lang="en-US" sz="2000" dirty="0"/>
              <a:t>M – no of computation messages exchanged on black token</a:t>
            </a:r>
            <a:r>
              <a:rPr lang="en-US" sz="3200" dirty="0"/>
              <a:t>.</a:t>
            </a:r>
            <a:br>
              <a:rPr lang="en-US" sz="3200" dirty="0"/>
            </a:br>
            <a:r>
              <a:rPr lang="en-US" sz="3200" dirty="0"/>
              <a:t>(Expand a little and explain the performance numbers)</a:t>
            </a:r>
          </a:p>
          <a:p>
            <a:pPr marL="342900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91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908193" cy="610863"/>
          </a:xfrm>
        </p:spPr>
        <p:txBody>
          <a:bodyPr>
            <a:normAutofit/>
          </a:bodyPr>
          <a:lstStyle/>
          <a:p>
            <a:r>
              <a:rPr lang="en-US" sz="4000" b="0" dirty="0" err="1"/>
              <a:t>S.Chandrasekaran</a:t>
            </a:r>
            <a:r>
              <a:rPr lang="en-US" sz="4000" b="0" dirty="0"/>
              <a:t> And </a:t>
            </a:r>
            <a:r>
              <a:rPr lang="en-US" sz="4000" b="0" dirty="0" err="1"/>
              <a:t>S.Venkatesan’s</a:t>
            </a:r>
            <a:endParaRPr lang="en-US" sz="4000" b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8</a:t>
            </a:fld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43752" y="2194153"/>
            <a:ext cx="6216028" cy="448031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An extension of </a:t>
            </a:r>
            <a:r>
              <a:rPr lang="en-US" sz="1800" dirty="0" err="1"/>
              <a:t>Rodney.W.Topor</a:t>
            </a:r>
            <a:r>
              <a:rPr lang="en-US" sz="18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When a node </a:t>
            </a:r>
            <a:r>
              <a:rPr lang="en-US" sz="1800" i="1" dirty="0"/>
              <a:t>p </a:t>
            </a:r>
            <a:r>
              <a:rPr lang="en-US" sz="1800" dirty="0"/>
              <a:t>sends a message </a:t>
            </a:r>
            <a:r>
              <a:rPr lang="en-US" sz="1800" i="1" dirty="0"/>
              <a:t>m </a:t>
            </a:r>
            <a:r>
              <a:rPr lang="en-US" sz="1800" dirty="0"/>
              <a:t>to node </a:t>
            </a:r>
            <a:r>
              <a:rPr lang="en-US" sz="1800" i="1" dirty="0"/>
              <a:t>q</a:t>
            </a:r>
            <a:r>
              <a:rPr lang="en-US" sz="1800" dirty="0"/>
              <a:t>, </a:t>
            </a:r>
            <a:r>
              <a:rPr lang="en-US" sz="1800" i="1" dirty="0"/>
              <a:t>p </a:t>
            </a:r>
            <a:r>
              <a:rPr lang="en-US" sz="1800" dirty="0"/>
              <a:t>should wait until </a:t>
            </a:r>
            <a:r>
              <a:rPr lang="en-US" sz="1800" b="1" i="1" dirty="0"/>
              <a:t>q</a:t>
            </a:r>
            <a:r>
              <a:rPr lang="en-US" sz="1800" i="1" dirty="0"/>
              <a:t> </a:t>
            </a:r>
            <a:r>
              <a:rPr lang="en-US" sz="1800" dirty="0"/>
              <a:t>becomes idle.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When the node </a:t>
            </a:r>
            <a:r>
              <a:rPr lang="en-US" sz="1800" i="1" dirty="0"/>
              <a:t>q </a:t>
            </a:r>
            <a:r>
              <a:rPr lang="en-US" sz="1800" dirty="0"/>
              <a:t>terminates, it sends an acknowledgement (a CONTROL message) to node </a:t>
            </a:r>
            <a:r>
              <a:rPr lang="en-US" sz="1800" i="1" dirty="0"/>
              <a:t>p </a:t>
            </a:r>
            <a:r>
              <a:rPr lang="en-US" sz="1800" dirty="0"/>
              <a:t>informing node </a:t>
            </a:r>
            <a:r>
              <a:rPr lang="en-US" sz="1800" i="1" dirty="0"/>
              <a:t>p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Both the sender and the receiver keep track of each message exchange.</a:t>
            </a:r>
            <a:endParaRPr lang="en-US" sz="1800" i="1" dirty="0"/>
          </a:p>
          <a:p>
            <a:pPr>
              <a:lnSpc>
                <a:spcPct val="150000"/>
              </a:lnSpc>
            </a:pPr>
            <a:r>
              <a:rPr lang="en-US" sz="1800" dirty="0"/>
              <a:t>All nodes will only send WHITE token.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 message optimal way of termination detection.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873" y="1933683"/>
            <a:ext cx="3791913" cy="33103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36" y="1593017"/>
            <a:ext cx="4837256" cy="68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55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Topor’s</a:t>
            </a:r>
            <a:r>
              <a:rPr lang="en-US" dirty="0"/>
              <a:t>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942138"/>
          </a:xfrm>
        </p:spPr>
        <p:txBody>
          <a:bodyPr/>
          <a:lstStyle/>
          <a:p>
            <a:r>
              <a:rPr lang="en-US" dirty="0"/>
              <a:t>Worse Case Message Complexity O(N*M)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Message Optimal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2230054"/>
          </a:xfrm>
        </p:spPr>
        <p:txBody>
          <a:bodyPr>
            <a:normAutofit/>
          </a:bodyPr>
          <a:lstStyle/>
          <a:p>
            <a:r>
              <a:rPr lang="en-US" dirty="0"/>
              <a:t>the total number of messages generated by the algorithm is 2* |E| + |V| − 1 + M.</a:t>
            </a:r>
          </a:p>
          <a:p>
            <a:pPr lvl="1"/>
            <a:r>
              <a:rPr lang="en-US" dirty="0"/>
              <a:t>E edges – links / warning messages</a:t>
            </a:r>
          </a:p>
          <a:p>
            <a:pPr lvl="1"/>
            <a:r>
              <a:rPr lang="en-US" dirty="0"/>
              <a:t>M remove message</a:t>
            </a:r>
          </a:p>
          <a:p>
            <a:pPr lvl="1"/>
            <a:r>
              <a:rPr lang="en-US" dirty="0"/>
              <a:t>V nodes</a:t>
            </a:r>
          </a:p>
          <a:p>
            <a:r>
              <a:rPr lang="en-US" dirty="0"/>
              <a:t>Message Complexity </a:t>
            </a:r>
            <a:r>
              <a:rPr lang="pt-BR" dirty="0"/>
              <a:t>O(|E| + M) </a:t>
            </a:r>
          </a:p>
          <a:p>
            <a:pPr lvl="1"/>
            <a:r>
              <a:rPr lang="pt-BR" dirty="0"/>
              <a:t>as |E| &gt; |V|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9897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MW_JS_SL_v2" id="{50B954A5-DC84-41DE-87BB-B459A4E7EDA7}" vid="{75F44519-9FD6-49F7-AB9C-46D055682C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1446DA3-37A7-4516-A4F6-8B99D0D312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804F14-618B-48E0-A956-DD76B6099D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C8E66C-AC30-44BA-8882-3290DF968F1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712</Words>
  <Application>Microsoft Macintosh PowerPoint</Application>
  <PresentationFormat>Widescreen</PresentationFormat>
  <Paragraphs>89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Franklin Gothic Book</vt:lpstr>
      <vt:lpstr>Franklin Gothic Demi</vt:lpstr>
      <vt:lpstr>Wingdings</vt:lpstr>
      <vt:lpstr>Theme1</vt:lpstr>
      <vt:lpstr>Minimum  spanning-tree  based termination detection algorithm</vt:lpstr>
      <vt:lpstr>Pre Work</vt:lpstr>
      <vt:lpstr>Assumption</vt:lpstr>
      <vt:lpstr>Simple Algorithm</vt:lpstr>
      <vt:lpstr>Problem with the algorithm: The algorithm fails when a process (after it has sent a token to its parent), receives a message from some other process.</vt:lpstr>
      <vt:lpstr>Rodney.W.Topor’s</vt:lpstr>
      <vt:lpstr>Performance</vt:lpstr>
      <vt:lpstr>S.Chandrasekaran And S.Venkatesan’s</vt:lpstr>
      <vt:lpstr>Performance</vt:lpstr>
      <vt:lpstr>R.K.Arora and M.N.Gupta’s</vt:lpstr>
      <vt:lpstr>R.K.Arora and M.N.Gupta’s</vt:lpstr>
      <vt:lpstr>Our Model</vt:lpstr>
      <vt:lpstr>Comparision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/>
  <cp:lastModifiedBy>Aditya Saripalli</cp:lastModifiedBy>
  <cp:revision>88</cp:revision>
  <dcterms:created xsi:type="dcterms:W3CDTF">2021-04-22T10:17:49Z</dcterms:created>
  <dcterms:modified xsi:type="dcterms:W3CDTF">2021-04-25T09:50:25Z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