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52" r:id="rId6"/>
    <p:sldId id="378" r:id="rId7"/>
    <p:sldId id="361" r:id="rId8"/>
    <p:sldId id="366" r:id="rId9"/>
    <p:sldId id="365" r:id="rId10"/>
    <p:sldId id="376" r:id="rId11"/>
    <p:sldId id="367" r:id="rId12"/>
    <p:sldId id="368" r:id="rId13"/>
    <p:sldId id="371" r:id="rId14"/>
    <p:sldId id="372" r:id="rId15"/>
    <p:sldId id="377" r:id="rId16"/>
    <p:sldId id="363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7D7D1-8809-4FB4-8AD6-357C94014EA4}" v="331" dt="2021-04-22T10:38:45.123"/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4" autoAdjust="0"/>
    <p:restoredTop sz="95216" autoAdjust="0"/>
  </p:normalViewPr>
  <p:slideViewPr>
    <p:cSldViewPr snapToGrid="0">
      <p:cViewPr varScale="1">
        <p:scale>
          <a:sx n="110" d="100"/>
          <a:sy n="110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 dirty="0"/>
              <a:t>Click to edit 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30,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pPr algn="ctr"/>
            <a:r>
              <a:rPr lang="en-US" sz="4400" dirty="0">
                <a:ea typeface="+mj-lt"/>
                <a:cs typeface="+mj-lt"/>
              </a:rPr>
              <a:t>Minimum 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spanning-tree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 based termination detection algorithm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Aditya </a:t>
            </a:r>
            <a:r>
              <a:rPr lang="en-US" dirty="0" err="1"/>
              <a:t>Saripalli</a:t>
            </a:r>
            <a:r>
              <a:rPr lang="en-US" dirty="0"/>
              <a:t>   (20173071)</a:t>
            </a:r>
          </a:p>
          <a:p>
            <a:r>
              <a:rPr lang="en-US" dirty="0" err="1"/>
              <a:t>Issac</a:t>
            </a:r>
            <a:r>
              <a:rPr lang="en-US" dirty="0"/>
              <a:t> Balaji         (20163051)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3"/>
            <a:ext cx="6403728" cy="61086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R.K.Arora</a:t>
            </a:r>
            <a:r>
              <a:rPr lang="en-US" b="0" dirty="0"/>
              <a:t> and </a:t>
            </a:r>
            <a:r>
              <a:rPr lang="en-US" b="0" dirty="0" err="1"/>
              <a:t>M.N.Gupta’s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76" y="1528052"/>
            <a:ext cx="6909593" cy="2072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" y="3213977"/>
            <a:ext cx="5921784" cy="2187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22" y="4753504"/>
            <a:ext cx="5845057" cy="20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55674" cy="61086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R.K.Arora</a:t>
            </a:r>
            <a:r>
              <a:rPr lang="en-US" b="0" dirty="0"/>
              <a:t> and </a:t>
            </a:r>
            <a:r>
              <a:rPr lang="en-US" b="0" dirty="0" err="1"/>
              <a:t>M.N.Gupta’s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 txBox="1">
            <a:spLocks/>
          </p:cNvSpPr>
          <p:nvPr/>
        </p:nvSpPr>
        <p:spPr>
          <a:xfrm>
            <a:off x="961790" y="2247900"/>
            <a:ext cx="10523074" cy="3731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detection-message is issued only when the process and all its communicating neighbors become PASSIVE.</a:t>
            </a:r>
          </a:p>
          <a:p>
            <a:r>
              <a:rPr lang="en-US" dirty="0"/>
              <a:t>The detection message wave once issued by the root process first spreads downwards and then contracts upwards.</a:t>
            </a:r>
          </a:p>
          <a:p>
            <a:r>
              <a:rPr lang="en-US" dirty="0"/>
              <a:t>No additional effort is required to maintain the local information in the control section of a process.</a:t>
            </a:r>
          </a:p>
        </p:txBody>
      </p:sp>
    </p:spTree>
    <p:extLst>
      <p:ext uri="{BB962C8B-B14F-4D97-AF65-F5344CB8AC3E}">
        <p14:creationId xmlns:p14="http://schemas.microsoft.com/office/powerpoint/2010/main" val="41545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Our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1" y="2216210"/>
            <a:ext cx="4314402" cy="3648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have used </a:t>
            </a:r>
            <a:r>
              <a:rPr lang="en-US" sz="2000" dirty="0" err="1"/>
              <a:t>Rodney.W.Topor’s</a:t>
            </a:r>
            <a:r>
              <a:rPr lang="en-US" sz="2000" dirty="0"/>
              <a:t> model for termination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addition to the above algorithm, we maintain a routing array for message passing.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Messages are sent only along the edges of the nodes using the routing path mentioned in the array.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99" y="2289362"/>
            <a:ext cx="915952" cy="717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72" y="1862628"/>
            <a:ext cx="5983472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Comparision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More messages</a:t>
            </a:r>
          </a:p>
          <a:p>
            <a:r>
              <a:rPr lang="en-US" dirty="0"/>
              <a:t>Frequent Repeats</a:t>
            </a:r>
          </a:p>
          <a:p>
            <a:r>
              <a:rPr lang="en-US" dirty="0"/>
              <a:t>Complete env repeats for even one black token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Message Optimal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534854"/>
          </a:xfrm>
        </p:spPr>
        <p:txBody>
          <a:bodyPr>
            <a:normAutofit/>
          </a:bodyPr>
          <a:lstStyle/>
          <a:p>
            <a:r>
              <a:rPr lang="en-US" dirty="0"/>
              <a:t>Less message overheads and message traffic</a:t>
            </a:r>
          </a:p>
          <a:p>
            <a:r>
              <a:rPr lang="en-US" dirty="0"/>
              <a:t>Mostly waiting for other nodes to go to idle.</a:t>
            </a:r>
          </a:p>
          <a:p>
            <a:r>
              <a:rPr lang="en-US" dirty="0"/>
              <a:t>In Arora’s method even waiting for neighborhood nodes to become passive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Comparatively Simple after initialization.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Pre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 token based algorithm when all children are done terminated parent is terminated.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01. Simple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Color based token which address the issue in simple algo.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02. Rodney Topor's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213595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Distributed Termination Algorithm using message optimal termination detection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03. </a:t>
            </a:r>
            <a:r>
              <a:rPr lang="en-US" sz="1600" dirty="0" err="1"/>
              <a:t>Chandrasekaran</a:t>
            </a:r>
            <a:endParaRPr lang="en-US" sz="1600" dirty="0"/>
          </a:p>
          <a:p>
            <a:r>
              <a:rPr lang="en-US" sz="1600" dirty="0"/>
              <a:t>And </a:t>
            </a:r>
            <a:r>
              <a:rPr lang="en-US" sz="1600" dirty="0" err="1"/>
              <a:t>Venkatesan’s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0289" y="5213595"/>
            <a:ext cx="2190909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Distributed Termination Algorithm by 2 phases detection and </a:t>
            </a:r>
            <a:r>
              <a:rPr lang="en-US" dirty="0" err="1">
                <a:ea typeface="+mn-lt"/>
                <a:cs typeface="+mn-lt"/>
              </a:rPr>
              <a:t>temination</a:t>
            </a:r>
            <a:endParaRPr lang="en-US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04. </a:t>
            </a:r>
            <a:r>
              <a:rPr lang="en-US" dirty="0">
                <a:ea typeface="+mj-lt"/>
                <a:cs typeface="+mj-lt"/>
              </a:rPr>
              <a:t>Arora Gupta's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213595"/>
            <a:ext cx="2129245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Used Rodney Topor's algo with our change in algo.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05. Our Work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Assumption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1790" y="2216210"/>
            <a:ext cx="10420585" cy="3315909"/>
          </a:xfrm>
          <a:prstGeom prst="rect">
            <a:avLst/>
          </a:prstGeom>
        </p:spPr>
        <p:txBody>
          <a:bodyPr/>
          <a:lstStyle/>
          <a:p>
            <a:pPr lvl="1" indent="-342900"/>
            <a:r>
              <a:rPr lang="en-US" sz="2800" dirty="0"/>
              <a:t>Minimum spanning tree (path) is known</a:t>
            </a:r>
          </a:p>
          <a:p>
            <a:pPr lvl="1" indent="-342900"/>
            <a:r>
              <a:rPr lang="en-US" sz="2800" dirty="0"/>
              <a:t>Nodes are available and not modified.</a:t>
            </a:r>
          </a:p>
          <a:p>
            <a:pPr lvl="1" indent="-342900"/>
            <a:r>
              <a:rPr lang="en-US" sz="2800" dirty="0"/>
              <a:t>No new channels (other than the edges of the MST) are established.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Simple 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1790" y="2289362"/>
            <a:ext cx="4643481" cy="33159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 processes P</a:t>
            </a:r>
            <a:r>
              <a:rPr lang="en-US" baseline="-25000" dirty="0"/>
              <a:t>i</a:t>
            </a:r>
            <a:r>
              <a:rPr lang="en-US" dirty="0"/>
              <a:t> , 0 ≤ </a:t>
            </a:r>
            <a:r>
              <a:rPr lang="en-US" dirty="0" err="1"/>
              <a:t>i</a:t>
            </a:r>
            <a:r>
              <a:rPr lang="en-US" dirty="0"/>
              <a:t> ≤N, which are modeled as the nodes </a:t>
            </a:r>
            <a:r>
              <a:rPr lang="en-US" dirty="0" err="1"/>
              <a:t>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edges of the graph represent the communication channels.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Children report to their parents, if they have terminated.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parent node will similarly report to its parent when it has completed processing and all of its immediate children have terminated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terminated when root terminates.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2" y="10332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1"/>
            <a:ext cx="7283866" cy="2360676"/>
          </a:xfrm>
        </p:spPr>
        <p:txBody>
          <a:bodyPr/>
          <a:lstStyle/>
          <a:p>
            <a:r>
              <a:rPr lang="en-US" dirty="0"/>
              <a:t>Problem with the algorithm:</a:t>
            </a:r>
            <a:br>
              <a:rPr lang="en-US" dirty="0"/>
            </a:br>
            <a:r>
              <a:rPr lang="en-US" dirty="0"/>
              <a:t>The algorithm fails when a process (after it has sent a token to its parent), receives a message from some other process.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685031"/>
            <a:ext cx="4161482" cy="313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298" y="4828032"/>
            <a:ext cx="869286" cy="6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40238"/>
            <a:ext cx="4941477" cy="610863"/>
          </a:xfrm>
        </p:spPr>
        <p:txBody>
          <a:bodyPr>
            <a:normAutofit/>
          </a:bodyPr>
          <a:lstStyle/>
          <a:p>
            <a:r>
              <a:rPr lang="en-US" b="0" dirty="0" err="1"/>
              <a:t>Rodney.W.Topor’s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211" y="2195404"/>
            <a:ext cx="5783055" cy="36590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Initially color all the processes and tokens as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process turns BLACK when it sends a message to some other process. It turns WHITE, after it has sent the BLACK token to its parent.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Upon receiving a BLACK token (from one of the child(s)) Root will send a REPEAT signal to all its children propagating till leaf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leaf nodes then restart the algorithm on receiving the REPEAT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node concludes that termination detection is complete only on receiving WHITE tokens from all the child nodes.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051" y="1959930"/>
            <a:ext cx="4392919" cy="3450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99" y="2289362"/>
            <a:ext cx="915952" cy="7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1790" y="2216210"/>
            <a:ext cx="10420585" cy="331590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indent="-342900"/>
            <a:r>
              <a:rPr lang="en-US" sz="2800" dirty="0"/>
              <a:t>Best case Message Complexity O(N) </a:t>
            </a:r>
          </a:p>
          <a:p>
            <a:pPr lvl="2" indent="-342900"/>
            <a:r>
              <a:rPr lang="en-US" sz="2000" dirty="0"/>
              <a:t>One round</a:t>
            </a:r>
          </a:p>
          <a:p>
            <a:pPr lvl="1" indent="-342900"/>
            <a:r>
              <a:rPr lang="en-US" sz="2800" dirty="0"/>
              <a:t>Worst case Message Complexity O(N*M) </a:t>
            </a:r>
          </a:p>
          <a:p>
            <a:pPr lvl="2" indent="-342900"/>
            <a:r>
              <a:rPr lang="en-US" sz="2000" dirty="0"/>
              <a:t>M – no of computation messages exchanged on black token</a:t>
            </a:r>
            <a:r>
              <a:rPr lang="en-US" sz="3200" dirty="0" smtClean="0"/>
              <a:t>.</a:t>
            </a:r>
            <a:endParaRPr lang="en-US" sz="3200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The best case involves token needs to be sent to its parent so N nodes will lead to O(N) complexity whereas Worst case if it takes M no of rounds then M times N nodes has to communicate and marks for complexity O(N * 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908193" cy="610863"/>
          </a:xfrm>
        </p:spPr>
        <p:txBody>
          <a:bodyPr>
            <a:normAutofit/>
          </a:bodyPr>
          <a:lstStyle/>
          <a:p>
            <a:r>
              <a:rPr lang="en-US" sz="4000" b="0" dirty="0" err="1"/>
              <a:t>S.Chandrasekaran</a:t>
            </a:r>
            <a:r>
              <a:rPr lang="en-US" sz="4000" b="0" dirty="0"/>
              <a:t> And </a:t>
            </a:r>
            <a:r>
              <a:rPr lang="en-US" sz="4000" b="0" dirty="0" err="1"/>
              <a:t>S.Venkatesan’s</a:t>
            </a:r>
            <a:endParaRPr lang="en-US" sz="4000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43752" y="2194153"/>
            <a:ext cx="6216028" cy="44803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An extension of </a:t>
            </a:r>
            <a:r>
              <a:rPr lang="en-US" sz="1800" dirty="0" err="1"/>
              <a:t>Rodney.W.Topor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When a node </a:t>
            </a:r>
            <a:r>
              <a:rPr lang="en-US" sz="1800" i="1" dirty="0"/>
              <a:t>p </a:t>
            </a:r>
            <a:r>
              <a:rPr lang="en-US" sz="1800" dirty="0"/>
              <a:t>sends a message </a:t>
            </a:r>
            <a:r>
              <a:rPr lang="en-US" sz="1800" i="1" dirty="0"/>
              <a:t>m </a:t>
            </a:r>
            <a:r>
              <a:rPr lang="en-US" sz="1800" dirty="0"/>
              <a:t>to node </a:t>
            </a:r>
            <a:r>
              <a:rPr lang="en-US" sz="1800" i="1" dirty="0"/>
              <a:t>q</a:t>
            </a:r>
            <a:r>
              <a:rPr lang="en-US" sz="1800" dirty="0"/>
              <a:t>, </a:t>
            </a:r>
            <a:r>
              <a:rPr lang="en-US" sz="1800" i="1" dirty="0"/>
              <a:t>p </a:t>
            </a:r>
            <a:r>
              <a:rPr lang="en-US" sz="1800" dirty="0"/>
              <a:t>should wait until </a:t>
            </a:r>
            <a:r>
              <a:rPr lang="en-US" sz="1800" b="1" i="1" dirty="0"/>
              <a:t>q</a:t>
            </a:r>
            <a:r>
              <a:rPr lang="en-US" sz="1800" i="1" dirty="0"/>
              <a:t> </a:t>
            </a:r>
            <a:r>
              <a:rPr lang="en-US" sz="1800" dirty="0"/>
              <a:t>becomes idle.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When the node </a:t>
            </a:r>
            <a:r>
              <a:rPr lang="en-US" sz="1800" i="1" dirty="0"/>
              <a:t>q </a:t>
            </a:r>
            <a:r>
              <a:rPr lang="en-US" sz="1800" dirty="0"/>
              <a:t>terminates, it sends an acknowledgement (a CONTROL message) to node </a:t>
            </a:r>
            <a:r>
              <a:rPr lang="en-US" sz="1800" i="1" dirty="0"/>
              <a:t>p </a:t>
            </a:r>
            <a:r>
              <a:rPr lang="en-US" sz="1800" dirty="0"/>
              <a:t>informing node </a:t>
            </a:r>
            <a:r>
              <a:rPr lang="en-US" sz="1800" i="1" dirty="0"/>
              <a:t>p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Both the sender and the receiver keep track of each message exchange.</a:t>
            </a:r>
            <a:endParaRPr lang="en-US" sz="1800" i="1" dirty="0"/>
          </a:p>
          <a:p>
            <a:pPr>
              <a:lnSpc>
                <a:spcPct val="150000"/>
              </a:lnSpc>
            </a:pPr>
            <a:r>
              <a:rPr lang="en-US" sz="1800" dirty="0"/>
              <a:t>All nodes will only send WHITE token.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 message optimal way of termination detection.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3" y="1933683"/>
            <a:ext cx="3791913" cy="33103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6" y="1593017"/>
            <a:ext cx="4837256" cy="6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Topor’s</a:t>
            </a:r>
            <a:r>
              <a:rPr lang="en-US" dirty="0"/>
              <a:t>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Worse Case Message Complexity O(N*M)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Message Optimal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2230054"/>
          </a:xfrm>
        </p:spPr>
        <p:txBody>
          <a:bodyPr>
            <a:normAutofit/>
          </a:bodyPr>
          <a:lstStyle/>
          <a:p>
            <a:r>
              <a:rPr lang="en-US" dirty="0"/>
              <a:t>the total number of messages generated by the algorithm is 2* |E| + |V| − 1 + M.</a:t>
            </a:r>
          </a:p>
          <a:p>
            <a:pPr lvl="1"/>
            <a:r>
              <a:rPr lang="en-US" dirty="0"/>
              <a:t>E edges – links / warning messages</a:t>
            </a:r>
          </a:p>
          <a:p>
            <a:pPr lvl="1"/>
            <a:r>
              <a:rPr lang="en-US" dirty="0"/>
              <a:t>M remove message</a:t>
            </a:r>
          </a:p>
          <a:p>
            <a:pPr lvl="1"/>
            <a:r>
              <a:rPr lang="en-US" dirty="0"/>
              <a:t>V nodes</a:t>
            </a:r>
          </a:p>
          <a:p>
            <a:r>
              <a:rPr lang="en-US" dirty="0"/>
              <a:t>Message Complexity </a:t>
            </a:r>
            <a:r>
              <a:rPr lang="pt-BR" dirty="0"/>
              <a:t>O(|E| + M) </a:t>
            </a:r>
          </a:p>
          <a:p>
            <a:pPr lvl="1"/>
            <a:r>
              <a:rPr lang="pt-BR" dirty="0"/>
              <a:t>as |E| &gt; |V|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89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50B954A5-DC84-41DE-87BB-B459A4E7EDA7}" vid="{75F44519-9FD6-49F7-AB9C-46D055682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706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Minimum  spanning-tree  based termination detection algorithm</vt:lpstr>
      <vt:lpstr>Pre Work</vt:lpstr>
      <vt:lpstr>Assumption</vt:lpstr>
      <vt:lpstr>Simple Algorithm</vt:lpstr>
      <vt:lpstr>Problem with the algorithm: The algorithm fails when a process (after it has sent a token to its parent), receives a message from some other process.</vt:lpstr>
      <vt:lpstr>Rodney.W.Topor’s</vt:lpstr>
      <vt:lpstr>Performance</vt:lpstr>
      <vt:lpstr>S.Chandrasekaran And S.Venkatesan’s</vt:lpstr>
      <vt:lpstr>Performance</vt:lpstr>
      <vt:lpstr>R.K.Arora and M.N.Gupta’s</vt:lpstr>
      <vt:lpstr>R.K.Arora and M.N.Gupta’s</vt:lpstr>
      <vt:lpstr>Our Model</vt:lpstr>
      <vt:lpstr>Comparision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/>
  <cp:lastModifiedBy>Issac Balaji</cp:lastModifiedBy>
  <cp:revision>89</cp:revision>
  <dcterms:created xsi:type="dcterms:W3CDTF">2021-04-22T10:17:49Z</dcterms:created>
  <dcterms:modified xsi:type="dcterms:W3CDTF">2021-04-30T04:24:15Z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