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350" r:id="rId5"/>
    <p:sldId id="352" r:id="rId6"/>
    <p:sldId id="378" r:id="rId7"/>
    <p:sldId id="361" r:id="rId8"/>
    <p:sldId id="366" r:id="rId9"/>
    <p:sldId id="365" r:id="rId10"/>
    <p:sldId id="376" r:id="rId11"/>
    <p:sldId id="367" r:id="rId12"/>
    <p:sldId id="368" r:id="rId13"/>
    <p:sldId id="371" r:id="rId14"/>
    <p:sldId id="372" r:id="rId15"/>
    <p:sldId id="377" r:id="rId16"/>
    <p:sldId id="363" r:id="rId17"/>
    <p:sldId id="34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7D7D1-8809-4FB4-8AD6-357C94014EA4}" v="331" dt="2021-04-22T10:38:45.123"/>
    <p1510:client id="{FA58A693-50B3-437E-AD52-B88D40E35526}" v="3" dt="2020-10-14T20:04:43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6" autoAdjust="0"/>
    <p:restoredTop sz="95226" autoAdjust="0"/>
  </p:normalViewPr>
  <p:slideViewPr>
    <p:cSldViewPr snapToGrid="0">
      <p:cViewPr>
        <p:scale>
          <a:sx n="100" d="100"/>
          <a:sy n="100" d="100"/>
        </p:scale>
        <p:origin x="28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 dirty="0"/>
              <a:t>Click to edit 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 dirty="0"/>
              <a:t>Click to edit 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April 22,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pPr algn="ctr"/>
            <a:r>
              <a:rPr lang="en-US" sz="4400" dirty="0">
                <a:ea typeface="+mj-lt"/>
                <a:cs typeface="+mj-lt"/>
              </a:rPr>
              <a:t>Minimum </a:t>
            </a:r>
            <a:br>
              <a:rPr lang="en-US" sz="4400" dirty="0">
                <a:ea typeface="+mj-lt"/>
                <a:cs typeface="+mj-lt"/>
              </a:rPr>
            </a:br>
            <a:r>
              <a:rPr lang="en-US" sz="4400" dirty="0">
                <a:ea typeface="+mj-lt"/>
                <a:cs typeface="+mj-lt"/>
              </a:rPr>
              <a:t>spanning-tree</a:t>
            </a:r>
            <a:br>
              <a:rPr lang="en-US" sz="4400" dirty="0">
                <a:ea typeface="+mj-lt"/>
                <a:cs typeface="+mj-lt"/>
              </a:rPr>
            </a:br>
            <a:r>
              <a:rPr lang="en-US" sz="4400" dirty="0">
                <a:ea typeface="+mj-lt"/>
                <a:cs typeface="+mj-lt"/>
              </a:rPr>
              <a:t> based termination detection algorithm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Aditya</a:t>
            </a:r>
          </a:p>
          <a:p>
            <a:r>
              <a:rPr lang="en-US" dirty="0" err="1"/>
              <a:t>Issac</a:t>
            </a:r>
            <a:r>
              <a:rPr lang="en-US" dirty="0"/>
              <a:t> Balaji (20163051)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Arora and Gupta’s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476" y="1422952"/>
            <a:ext cx="6909593" cy="2072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" y="3108877"/>
            <a:ext cx="5921784" cy="2187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012" y="4049314"/>
            <a:ext cx="5845057" cy="200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2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Arora and Gupta’s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 txBox="1">
            <a:spLocks/>
          </p:cNvSpPr>
          <p:nvPr/>
        </p:nvSpPr>
        <p:spPr>
          <a:xfrm>
            <a:off x="961790" y="2247900"/>
            <a:ext cx="10523074" cy="26807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 smtClean="0"/>
              <a:t>detection-message is </a:t>
            </a:r>
            <a:r>
              <a:rPr lang="en-US" dirty="0"/>
              <a:t>issued </a:t>
            </a:r>
            <a:r>
              <a:rPr lang="en-US" dirty="0" smtClean="0"/>
              <a:t>only </a:t>
            </a:r>
            <a:r>
              <a:rPr lang="en-US" dirty="0"/>
              <a:t>when </a:t>
            </a:r>
            <a:r>
              <a:rPr lang="en-US" dirty="0" smtClean="0"/>
              <a:t>the process </a:t>
            </a:r>
            <a:r>
              <a:rPr lang="en-US" dirty="0"/>
              <a:t>and all its communicating </a:t>
            </a:r>
            <a:r>
              <a:rPr lang="en-US" dirty="0" smtClean="0"/>
              <a:t>neighbors become passive.</a:t>
            </a:r>
          </a:p>
          <a:p>
            <a:r>
              <a:rPr lang="en-US" dirty="0"/>
              <a:t>The </a:t>
            </a:r>
            <a:r>
              <a:rPr lang="en-US" dirty="0" smtClean="0"/>
              <a:t>detection message wave </a:t>
            </a:r>
            <a:r>
              <a:rPr lang="en-US" dirty="0"/>
              <a:t>once issued by the root process </a:t>
            </a:r>
            <a:r>
              <a:rPr lang="en-US" dirty="0" smtClean="0"/>
              <a:t>first spreads </a:t>
            </a:r>
            <a:r>
              <a:rPr lang="en-US" dirty="0"/>
              <a:t>downwards and then contracts upwards</a:t>
            </a:r>
            <a:r>
              <a:rPr lang="en-US" dirty="0" smtClean="0"/>
              <a:t>.</a:t>
            </a:r>
          </a:p>
          <a:p>
            <a:r>
              <a:rPr lang="en-US" dirty="0"/>
              <a:t>no extra effort is required to </a:t>
            </a:r>
            <a:r>
              <a:rPr lang="en-US" dirty="0" smtClean="0"/>
              <a:t>maintain the </a:t>
            </a:r>
            <a:r>
              <a:rPr lang="en-US" dirty="0"/>
              <a:t>local information in the control section of a process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Our Model</a:t>
            </a:r>
            <a:endParaRPr lang="en-US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1791" y="2216210"/>
            <a:ext cx="3819760" cy="33159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use the same model as Rodney </a:t>
            </a:r>
            <a:r>
              <a:rPr lang="en-US" dirty="0" err="1" smtClean="0"/>
              <a:t>Topor’s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Additionally we maintain the Routing array apart along with token.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Repeat is done only for the nodes that is still active and not all by using the route path.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799" y="2289362"/>
            <a:ext cx="915952" cy="717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1862627"/>
            <a:ext cx="6761894" cy="42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1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Comparision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Topor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More messages</a:t>
            </a:r>
          </a:p>
          <a:p>
            <a:r>
              <a:rPr lang="en-US" dirty="0" smtClean="0"/>
              <a:t>Frequent Repeats</a:t>
            </a:r>
          </a:p>
          <a:p>
            <a:r>
              <a:rPr lang="en-US" dirty="0" smtClean="0"/>
              <a:t>Complete env repeats for even one black token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Message Optimal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2534854"/>
          </a:xfrm>
        </p:spPr>
        <p:txBody>
          <a:bodyPr>
            <a:normAutofit/>
          </a:bodyPr>
          <a:lstStyle/>
          <a:p>
            <a:r>
              <a:rPr lang="en-US" dirty="0" smtClean="0"/>
              <a:t>Less message overheads and message traffic</a:t>
            </a:r>
          </a:p>
          <a:p>
            <a:r>
              <a:rPr lang="en-US" dirty="0" smtClean="0"/>
              <a:t>Mostly waiting for other nodes to go to idle.</a:t>
            </a:r>
            <a:endParaRPr lang="en-US" dirty="0"/>
          </a:p>
          <a:p>
            <a:r>
              <a:rPr lang="en-US" dirty="0" smtClean="0"/>
              <a:t>In Arora’s method even waiting for neighborhood nodes to become passive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 smtClean="0"/>
              <a:t>Our model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Comparatively Simple after initialization</a:t>
            </a:r>
          </a:p>
          <a:p>
            <a:r>
              <a:rPr lang="en-US" dirty="0" smtClean="0"/>
              <a:t>Lesser message</a:t>
            </a:r>
          </a:p>
          <a:p>
            <a:r>
              <a:rPr lang="en-US" dirty="0" smtClean="0"/>
              <a:t>Only repeat is applied to the nodes which invoked later and not entire env repeated.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erson running up stairs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Pre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 token based algorithm when all children are done terminated parent is terminated.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01. Simple 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Color based token which address the issue in simple algo.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02. Rodney Topor's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213595"/>
            <a:ext cx="2133600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Distributed Termination Algorithm using message optimal termination detection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03. </a:t>
            </a:r>
            <a:r>
              <a:rPr lang="en-US" sz="1600" dirty="0" err="1" smtClean="0"/>
              <a:t>Chandrasekaran</a:t>
            </a:r>
            <a:endParaRPr lang="en-US" sz="1600" dirty="0" smtClean="0"/>
          </a:p>
          <a:p>
            <a:r>
              <a:rPr lang="en-US" sz="1600" dirty="0" smtClean="0"/>
              <a:t>And </a:t>
            </a:r>
            <a:r>
              <a:rPr lang="en-US" sz="1600" dirty="0" err="1" smtClean="0"/>
              <a:t>Venkatesan’s</a:t>
            </a: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00289" y="5213595"/>
            <a:ext cx="2190909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Distributed Termination Algorithm by 2 phases detection and </a:t>
            </a:r>
            <a:r>
              <a:rPr lang="en-US" dirty="0" err="1">
                <a:ea typeface="+mn-lt"/>
                <a:cs typeface="+mn-lt"/>
              </a:rPr>
              <a:t>temination</a:t>
            </a:r>
            <a:endParaRPr lang="en-US" dirty="0" err="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04. </a:t>
            </a:r>
            <a:r>
              <a:rPr lang="en-US" dirty="0">
                <a:ea typeface="+mj-lt"/>
                <a:cs typeface="+mj-lt"/>
              </a:rPr>
              <a:t>Arora Gupta's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213595"/>
            <a:ext cx="2129245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Used Rodney Topor's algo with our change in algo.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05. Our Work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Assumption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61790" y="2216210"/>
            <a:ext cx="10420585" cy="3315909"/>
          </a:xfrm>
          <a:prstGeom prst="rect">
            <a:avLst/>
          </a:prstGeom>
        </p:spPr>
        <p:txBody>
          <a:bodyPr/>
          <a:lstStyle/>
          <a:p>
            <a:pPr lvl="1" indent="-342900"/>
            <a:r>
              <a:rPr lang="en-US" sz="2800" dirty="0" smtClean="0"/>
              <a:t>Minimum spanning tree (path) is known</a:t>
            </a:r>
          </a:p>
          <a:p>
            <a:pPr lvl="1" indent="-342900"/>
            <a:r>
              <a:rPr lang="en-US" sz="2800" dirty="0" smtClean="0"/>
              <a:t>Nodes are available and not modified.</a:t>
            </a:r>
          </a:p>
          <a:p>
            <a:pPr lvl="1" indent="-342900"/>
            <a:r>
              <a:rPr lang="en-US" sz="2800" dirty="0" smtClean="0"/>
              <a:t>No new channels are established.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7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Simple Algorithm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1790" y="2289362"/>
            <a:ext cx="4643481" cy="33159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 processes P</a:t>
            </a:r>
            <a:r>
              <a:rPr lang="en-US" baseline="-25000" dirty="0"/>
              <a:t>i</a:t>
            </a:r>
            <a:r>
              <a:rPr lang="en-US" dirty="0"/>
              <a:t> , </a:t>
            </a:r>
            <a:r>
              <a:rPr lang="en-US" dirty="0" smtClean="0"/>
              <a:t>0 ≤ </a:t>
            </a:r>
            <a:r>
              <a:rPr lang="en-US" dirty="0" err="1" smtClean="0"/>
              <a:t>i</a:t>
            </a:r>
            <a:r>
              <a:rPr lang="en-US" dirty="0" smtClean="0"/>
              <a:t> ≤N</a:t>
            </a:r>
            <a:r>
              <a:rPr lang="en-US" dirty="0"/>
              <a:t>, which are modeled as the nodes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edges of the graph represent the communication channels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Children report </a:t>
            </a:r>
            <a:r>
              <a:rPr lang="en-US" dirty="0"/>
              <a:t>to their parents, if they have </a:t>
            </a:r>
            <a:r>
              <a:rPr lang="en-US" dirty="0" smtClean="0"/>
              <a:t>terminated.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parent </a:t>
            </a:r>
            <a:r>
              <a:rPr lang="en-US" dirty="0"/>
              <a:t>node will similarly report to its parent when it has </a:t>
            </a:r>
            <a:r>
              <a:rPr lang="en-US" dirty="0" smtClean="0"/>
              <a:t>completed processing </a:t>
            </a:r>
            <a:r>
              <a:rPr lang="en-US" dirty="0"/>
              <a:t>and all of its immediate children have </a:t>
            </a:r>
            <a:r>
              <a:rPr lang="en-US" dirty="0" smtClean="0"/>
              <a:t>terminated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Algorithm terminated when root terminates.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72" y="103327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1"/>
            <a:ext cx="7283866" cy="2360676"/>
          </a:xfrm>
        </p:spPr>
        <p:txBody>
          <a:bodyPr/>
          <a:lstStyle/>
          <a:p>
            <a:r>
              <a:rPr lang="en-US" dirty="0"/>
              <a:t>Problem with the </a:t>
            </a:r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/>
              <a:t>fails </a:t>
            </a:r>
            <a:r>
              <a:rPr lang="en-US" dirty="0" smtClean="0"/>
              <a:t>when </a:t>
            </a:r>
            <a:r>
              <a:rPr lang="en-US" dirty="0"/>
              <a:t>a process after </a:t>
            </a:r>
            <a:r>
              <a:rPr lang="en-US" dirty="0" smtClean="0"/>
              <a:t>it has </a:t>
            </a:r>
            <a:r>
              <a:rPr lang="en-US" dirty="0"/>
              <a:t>sent a token to its </a:t>
            </a:r>
            <a:r>
              <a:rPr lang="en-US" dirty="0" smtClean="0"/>
              <a:t>parent, </a:t>
            </a:r>
            <a:r>
              <a:rPr lang="en-US" dirty="0"/>
              <a:t>receives a message from some other process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685031"/>
            <a:ext cx="4161482" cy="313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298" y="4828032"/>
            <a:ext cx="869286" cy="68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5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Rodney </a:t>
            </a:r>
            <a:r>
              <a:rPr lang="en-US" b="0" dirty="0" err="1"/>
              <a:t>Topor's</a:t>
            </a:r>
            <a:endParaRPr lang="en-US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1790" y="2216210"/>
            <a:ext cx="4643481" cy="33159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color the processes and </a:t>
            </a:r>
            <a:r>
              <a:rPr lang="en-US" dirty="0" smtClean="0"/>
              <a:t>tokens, all initially white.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process </a:t>
            </a:r>
            <a:r>
              <a:rPr lang="en-US" dirty="0"/>
              <a:t>turns black when it sends a message to some other </a:t>
            </a:r>
            <a:r>
              <a:rPr lang="en-US" dirty="0" smtClean="0"/>
              <a:t>process</a:t>
            </a:r>
            <a:r>
              <a:rPr lang="en-US" dirty="0"/>
              <a:t> </a:t>
            </a:r>
            <a:r>
              <a:rPr lang="en-US" dirty="0" smtClean="0"/>
              <a:t>and turns </a:t>
            </a:r>
            <a:r>
              <a:rPr lang="en-US" dirty="0"/>
              <a:t>to white, after it has sent a black token to </a:t>
            </a:r>
            <a:r>
              <a:rPr lang="en-US" dirty="0" smtClean="0"/>
              <a:t>its parent.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upon </a:t>
            </a:r>
            <a:r>
              <a:rPr lang="en-US" dirty="0"/>
              <a:t>receiving </a:t>
            </a:r>
            <a:r>
              <a:rPr lang="en-US" dirty="0" smtClean="0"/>
              <a:t>a black token root will send a repeat to all its children propagating to leaf.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leaf nodes restart the algorithm on receiving the Repeat signal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root concludes that </a:t>
            </a:r>
            <a:r>
              <a:rPr lang="en-US" dirty="0" smtClean="0"/>
              <a:t>termination only on receiving white token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565" y="1425918"/>
            <a:ext cx="5497546" cy="4312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799" y="2289362"/>
            <a:ext cx="915952" cy="7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3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Performance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61790" y="2216210"/>
            <a:ext cx="10420585" cy="3315909"/>
          </a:xfrm>
          <a:prstGeom prst="rect">
            <a:avLst/>
          </a:prstGeom>
        </p:spPr>
        <p:txBody>
          <a:bodyPr/>
          <a:lstStyle/>
          <a:p>
            <a:pPr lvl="1" indent="-342900"/>
            <a:r>
              <a:rPr lang="en-US" sz="2800" dirty="0"/>
              <a:t>Best case Message Complexity O(N) </a:t>
            </a:r>
          </a:p>
          <a:p>
            <a:pPr lvl="2" indent="-342900"/>
            <a:r>
              <a:rPr lang="en-US" sz="2000" dirty="0"/>
              <a:t>One round</a:t>
            </a:r>
          </a:p>
          <a:p>
            <a:pPr lvl="1" indent="-342900"/>
            <a:r>
              <a:rPr lang="en-US" sz="2800" dirty="0"/>
              <a:t>Worst case Message Complexity O(N*M) </a:t>
            </a:r>
          </a:p>
          <a:p>
            <a:pPr lvl="2" indent="-342900"/>
            <a:r>
              <a:rPr lang="en-US" sz="2000" dirty="0"/>
              <a:t>M – no of computation messages exchanged on black token</a:t>
            </a:r>
            <a:r>
              <a:rPr lang="en-US" sz="3200" dirty="0"/>
              <a:t>.</a:t>
            </a:r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9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908193" cy="610863"/>
          </a:xfrm>
        </p:spPr>
        <p:txBody>
          <a:bodyPr>
            <a:normAutofit/>
          </a:bodyPr>
          <a:lstStyle/>
          <a:p>
            <a:r>
              <a:rPr lang="en-US" sz="4000" b="0" dirty="0" err="1" smtClean="0"/>
              <a:t>Chandrasekaran</a:t>
            </a:r>
            <a:r>
              <a:rPr lang="en-US" sz="4000" b="0" dirty="0" smtClean="0"/>
              <a:t> And </a:t>
            </a:r>
            <a:r>
              <a:rPr lang="en-US" sz="4000" b="0" dirty="0" err="1" smtClean="0"/>
              <a:t>Venkatesan’s</a:t>
            </a:r>
            <a:endParaRPr lang="en-US" sz="4000" b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81928" y="2099560"/>
            <a:ext cx="5294376" cy="3203959"/>
          </a:xfrm>
          <a:prstGeom prst="rect">
            <a:avLst/>
          </a:prstGeom>
        </p:spPr>
        <p:txBody>
          <a:bodyPr/>
          <a:lstStyle/>
          <a:p>
            <a:r>
              <a:rPr lang="en-US" sz="1800" dirty="0"/>
              <a:t>when </a:t>
            </a:r>
            <a:r>
              <a:rPr lang="en-US" sz="1800" dirty="0" smtClean="0"/>
              <a:t>a node </a:t>
            </a:r>
            <a:r>
              <a:rPr lang="en-US" sz="1800" i="1" dirty="0"/>
              <a:t>p </a:t>
            </a:r>
            <a:r>
              <a:rPr lang="en-US" sz="1800" dirty="0"/>
              <a:t>sends a message </a:t>
            </a:r>
            <a:r>
              <a:rPr lang="en-US" sz="1800" i="1" dirty="0"/>
              <a:t>m </a:t>
            </a:r>
            <a:r>
              <a:rPr lang="en-US" sz="1800" dirty="0"/>
              <a:t>to node </a:t>
            </a:r>
            <a:r>
              <a:rPr lang="en-US" sz="1800" i="1" dirty="0"/>
              <a:t>q</a:t>
            </a:r>
            <a:r>
              <a:rPr lang="en-US" sz="1800" dirty="0"/>
              <a:t>, </a:t>
            </a:r>
            <a:r>
              <a:rPr lang="en-US" sz="1800" i="1" dirty="0"/>
              <a:t>p </a:t>
            </a:r>
            <a:r>
              <a:rPr lang="en-US" sz="1800" dirty="0"/>
              <a:t>should wait until </a:t>
            </a:r>
            <a:r>
              <a:rPr lang="en-US" sz="1800" i="1" dirty="0"/>
              <a:t>q </a:t>
            </a:r>
            <a:r>
              <a:rPr lang="en-US" sz="1800" dirty="0"/>
              <a:t>becomes </a:t>
            </a:r>
            <a:r>
              <a:rPr lang="en-US" sz="1800" dirty="0" smtClean="0"/>
              <a:t>idle</a:t>
            </a:r>
          </a:p>
          <a:p>
            <a:r>
              <a:rPr lang="en-US" sz="1800" dirty="0"/>
              <a:t>when node </a:t>
            </a:r>
            <a:r>
              <a:rPr lang="en-US" sz="1800" i="1" dirty="0"/>
              <a:t>q </a:t>
            </a:r>
            <a:r>
              <a:rPr lang="en-US" sz="1800" dirty="0"/>
              <a:t>terminates, it sends an acknowledgement (</a:t>
            </a:r>
            <a:r>
              <a:rPr lang="en-US" sz="1800" dirty="0" smtClean="0"/>
              <a:t>a control </a:t>
            </a:r>
            <a:r>
              <a:rPr lang="en-US" sz="1800" dirty="0"/>
              <a:t>message) to node </a:t>
            </a:r>
            <a:r>
              <a:rPr lang="en-US" sz="1800" i="1" dirty="0"/>
              <a:t>p </a:t>
            </a:r>
            <a:r>
              <a:rPr lang="en-US" sz="1800" dirty="0"/>
              <a:t>informing node </a:t>
            </a:r>
            <a:r>
              <a:rPr lang="en-US" sz="1800" i="1" dirty="0" smtClean="0"/>
              <a:t>p</a:t>
            </a:r>
          </a:p>
          <a:p>
            <a:r>
              <a:rPr lang="en-US" sz="1800" dirty="0" smtClean="0"/>
              <a:t>both the sender and the receiver keep track of each message</a:t>
            </a:r>
            <a:endParaRPr lang="en-US" sz="1800" i="1" dirty="0" smtClean="0"/>
          </a:p>
          <a:p>
            <a:r>
              <a:rPr lang="en-US" sz="1800" dirty="0" smtClean="0"/>
              <a:t>All nodes will only send white token</a:t>
            </a: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90" y="2377440"/>
            <a:ext cx="3181865" cy="27777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36" y="1593017"/>
            <a:ext cx="4837256" cy="68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5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Performance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Topor’s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r>
              <a:rPr lang="en-US" dirty="0" smtClean="0"/>
              <a:t>Worse Case Message Complexity O(N*M)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Message Optimal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2230054"/>
          </a:xfrm>
        </p:spPr>
        <p:txBody>
          <a:bodyPr>
            <a:normAutofit/>
          </a:bodyPr>
          <a:lstStyle/>
          <a:p>
            <a:r>
              <a:rPr lang="en-US" dirty="0"/>
              <a:t>the total number of messages generated by the algorithm is 2* |E| </a:t>
            </a:r>
            <a:r>
              <a:rPr lang="en-US" dirty="0" smtClean="0"/>
              <a:t>+ |</a:t>
            </a:r>
            <a:r>
              <a:rPr lang="en-US" dirty="0"/>
              <a:t>V| − 1 + 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 edges – links / warning messages</a:t>
            </a:r>
          </a:p>
          <a:p>
            <a:pPr lvl="1"/>
            <a:r>
              <a:rPr lang="en-US" dirty="0" smtClean="0"/>
              <a:t>M remove message</a:t>
            </a:r>
          </a:p>
          <a:p>
            <a:pPr lvl="1"/>
            <a:r>
              <a:rPr lang="en-US" dirty="0" smtClean="0"/>
              <a:t>V nodes</a:t>
            </a:r>
            <a:endParaRPr lang="en-US" dirty="0"/>
          </a:p>
          <a:p>
            <a:r>
              <a:rPr lang="en-US" dirty="0"/>
              <a:t>Message Complexity </a:t>
            </a:r>
            <a:r>
              <a:rPr lang="pt-BR" dirty="0"/>
              <a:t>O(|E| + M) </a:t>
            </a:r>
            <a:endParaRPr lang="pt-BR" dirty="0" smtClean="0"/>
          </a:p>
          <a:p>
            <a:pPr lvl="1"/>
            <a:r>
              <a:rPr lang="pt-BR" dirty="0" smtClean="0"/>
              <a:t>as </a:t>
            </a:r>
            <a:r>
              <a:rPr lang="pt-BR" dirty="0"/>
              <a:t>|E| &gt; |V</a:t>
            </a:r>
            <a:r>
              <a:rPr lang="pt-BR" dirty="0" smtClean="0"/>
              <a:t>|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989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MW_JS_SL_v2" id="{50B954A5-DC84-41DE-87BB-B459A4E7EDA7}" vid="{75F44519-9FD6-49F7-AB9C-46D055682C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3804F14-618B-48E0-A956-DD76B6099D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617</Words>
  <Application>Microsoft Office PowerPoint</Application>
  <PresentationFormat>Widescreen</PresentationFormat>
  <Paragraphs>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Wingdings</vt:lpstr>
      <vt:lpstr>Theme1</vt:lpstr>
      <vt:lpstr>Minimum  spanning-tree  based termination detection algorithm</vt:lpstr>
      <vt:lpstr>Pre Work</vt:lpstr>
      <vt:lpstr>Assumption</vt:lpstr>
      <vt:lpstr>Simple Algorithm</vt:lpstr>
      <vt:lpstr>Problem with the algorithm fails when a process after it has sent a token to its parent, receives a message from some other process</vt:lpstr>
      <vt:lpstr>Rodney Topor's</vt:lpstr>
      <vt:lpstr>Performance</vt:lpstr>
      <vt:lpstr>Chandrasekaran And Venkatesan’s</vt:lpstr>
      <vt:lpstr>Performance</vt:lpstr>
      <vt:lpstr>Arora and Gupta’s</vt:lpstr>
      <vt:lpstr>Arora and Gupta’s</vt:lpstr>
      <vt:lpstr>Our Model</vt:lpstr>
      <vt:lpstr>Comparision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/>
  <cp:lastModifiedBy>Issac Balaji</cp:lastModifiedBy>
  <cp:revision>80</cp:revision>
  <dcterms:created xsi:type="dcterms:W3CDTF">2021-04-22T10:17:49Z</dcterms:created>
  <dcterms:modified xsi:type="dcterms:W3CDTF">2021-04-22T12:20:12Z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