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60" r:id="rId4"/>
    <p:sldId id="262" r:id="rId5"/>
    <p:sldId id="263" r:id="rId6"/>
    <p:sldId id="264" r:id="rId7"/>
    <p:sldId id="265" r:id="rId8"/>
    <p:sldId id="266" r:id="rId9"/>
    <p:sldId id="267" r:id="rId10"/>
    <p:sldId id="268" r:id="rId11"/>
    <p:sldId id="269" r:id="rId12"/>
    <p:sldId id="270" r:id="rId13"/>
    <p:sldId id="271" r:id="rId14"/>
    <p:sldId id="272" r:id="rId15"/>
    <p:sldId id="278" r:id="rId16"/>
    <p:sldId id="279" r:id="rId17"/>
    <p:sldId id="280" r:id="rId18"/>
    <p:sldId id="273" r:id="rId19"/>
    <p:sldId id="274" r:id="rId20"/>
    <p:sldId id="275" r:id="rId21"/>
    <p:sldId id="282" r:id="rId22"/>
    <p:sldId id="281" r:id="rId23"/>
    <p:sldId id="283" r:id="rId24"/>
    <p:sldId id="276"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48B9-0929-754D-8DE2-AB47E2AEC1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5DC282-7241-CD4A-91BA-460623A4CE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42F665-30A0-8748-A9EC-0D5C0587787D}"/>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5" name="Footer Placeholder 4">
            <a:extLst>
              <a:ext uri="{FF2B5EF4-FFF2-40B4-BE49-F238E27FC236}">
                <a16:creationId xmlns:a16="http://schemas.microsoft.com/office/drawing/2014/main" id="{6C50F670-7F37-9943-A9CB-04A5F832F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FB06B-87E1-6243-A250-856C502B7EA9}"/>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17889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14E6-AF0A-6948-A84C-0377F993D8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32E125-B3EB-9643-B776-6E91DB0B18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72C3B-4C68-FE4A-94CD-0F56D013C00D}"/>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5" name="Footer Placeholder 4">
            <a:extLst>
              <a:ext uri="{FF2B5EF4-FFF2-40B4-BE49-F238E27FC236}">
                <a16:creationId xmlns:a16="http://schemas.microsoft.com/office/drawing/2014/main" id="{2A3C3BD4-4C47-884D-872E-264E4EA7A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123DE-4B05-304F-80F8-44D6541FC82C}"/>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80304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F5F757-9DB2-A34F-B1F8-EB60703DE8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AE7431-3B6A-814E-A45C-6EA7540C07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5CCA5-25BE-7C40-8375-6AA0A0ED8880}"/>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5" name="Footer Placeholder 4">
            <a:extLst>
              <a:ext uri="{FF2B5EF4-FFF2-40B4-BE49-F238E27FC236}">
                <a16:creationId xmlns:a16="http://schemas.microsoft.com/office/drawing/2014/main" id="{DC9CCA6B-8B9B-6349-B312-F4247E596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E077D-CAED-7040-9668-209D006F5179}"/>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348714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AC10E-FF38-9A42-9228-A58A529DCD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04E1A9-5F3B-E044-A288-91C423D7A9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615BB-4FAD-AF43-A836-902B8E220BA5}"/>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5" name="Footer Placeholder 4">
            <a:extLst>
              <a:ext uri="{FF2B5EF4-FFF2-40B4-BE49-F238E27FC236}">
                <a16:creationId xmlns:a16="http://schemas.microsoft.com/office/drawing/2014/main" id="{017164A4-73E1-9A45-A136-BB4614094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82068-E624-974B-9873-EFA887C954CC}"/>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1756410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4D42-D1EE-0146-A181-4D132F363E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B47D83-CFA6-EC41-BB02-A3E358F2BA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5D4F84-DC93-834F-BEAD-B11F0D5B58B0}"/>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5" name="Footer Placeholder 4">
            <a:extLst>
              <a:ext uri="{FF2B5EF4-FFF2-40B4-BE49-F238E27FC236}">
                <a16:creationId xmlns:a16="http://schemas.microsoft.com/office/drawing/2014/main" id="{15E0ED55-F550-044C-860B-ACEAA4F23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AD7F2D-BE50-484D-9014-094A3D62343F}"/>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3662624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9622-7FDE-3E40-B507-EA0B493C43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843C12-F861-4342-8499-77B1B4B6DA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AA385-32DC-3E4A-999B-2315EC7702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D5B366-90F1-9E4D-BEC4-CD3C208C8378}"/>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6" name="Footer Placeholder 5">
            <a:extLst>
              <a:ext uri="{FF2B5EF4-FFF2-40B4-BE49-F238E27FC236}">
                <a16:creationId xmlns:a16="http://schemas.microsoft.com/office/drawing/2014/main" id="{3B7264DC-2D12-2A4F-929B-600CFBF83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9C0B15-49AE-814A-9C04-2F8B0D77B0FE}"/>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2442439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718D-534B-074D-871C-DADE1706B0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EB6BFF-4255-954D-B9BC-019BF82B43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CAEA28-DF2F-4242-AA44-FBCB11AB58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338659-A21D-A949-889F-2A7197A0B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85FB3F-F9A3-0A47-A42A-C459326423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C20B25-CC36-F34F-ADFF-B229DF9AF12F}"/>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8" name="Footer Placeholder 7">
            <a:extLst>
              <a:ext uri="{FF2B5EF4-FFF2-40B4-BE49-F238E27FC236}">
                <a16:creationId xmlns:a16="http://schemas.microsoft.com/office/drawing/2014/main" id="{D0CBDC62-FF14-A146-A9D7-A087496CDF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A7D217-BD1F-CC4F-B268-6DDCDBA40D69}"/>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3454129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ADC6-B406-2D45-A83F-C17A2D8744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686FB3-EFEC-0543-9BBE-378205EEA152}"/>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4" name="Footer Placeholder 3">
            <a:extLst>
              <a:ext uri="{FF2B5EF4-FFF2-40B4-BE49-F238E27FC236}">
                <a16:creationId xmlns:a16="http://schemas.microsoft.com/office/drawing/2014/main" id="{CDE9C02E-7518-F94D-86C5-12CFDECB8C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C31DA-B030-CD45-817F-51C1CD40AEA0}"/>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175511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C9D966-4132-7449-B29E-97CBC608D99F}"/>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3" name="Footer Placeholder 2">
            <a:extLst>
              <a:ext uri="{FF2B5EF4-FFF2-40B4-BE49-F238E27FC236}">
                <a16:creationId xmlns:a16="http://schemas.microsoft.com/office/drawing/2014/main" id="{C710405B-DF8F-2A4D-93FE-04D7B78D38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E3AD19-2741-2D4F-B0E4-A5808F530975}"/>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3505192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C43F-BA79-AB47-B738-2B3CE4E88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94344-A058-9D4F-8AAE-99A55EEAE7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5E6456-581C-6640-BC00-2491C26FF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DC20F5-9E08-7347-ABD3-8214002487BF}"/>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6" name="Footer Placeholder 5">
            <a:extLst>
              <a:ext uri="{FF2B5EF4-FFF2-40B4-BE49-F238E27FC236}">
                <a16:creationId xmlns:a16="http://schemas.microsoft.com/office/drawing/2014/main" id="{3CC229C7-0F4F-CB40-BF84-C643B78B3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53420E-5239-2A44-B09F-3B92D10A3CE1}"/>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559571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88C0-187E-5C48-9062-6E339A8B2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D5DD20-E772-1E46-89A9-A211E05A8E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961F1D-FBC5-ED4D-85E2-C96945CA7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8D136-F803-8048-AE65-A6AB22785B49}"/>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6" name="Footer Placeholder 5">
            <a:extLst>
              <a:ext uri="{FF2B5EF4-FFF2-40B4-BE49-F238E27FC236}">
                <a16:creationId xmlns:a16="http://schemas.microsoft.com/office/drawing/2014/main" id="{15EF67B3-6B89-4D43-83CA-67EC11BC87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350FC-3F25-E04C-B8DC-11B5156E49D8}"/>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1059001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607E2F-9DD6-1F4B-92F4-D6B5138F7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09D1AF-4DD8-474B-9EF8-9ABA55B81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F5DEC2-91B2-3F4A-A344-A9DA37E843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4BB33-C0D3-F347-9F38-B235B62BC7C3}" type="datetimeFigureOut">
              <a:rPr lang="en-US" smtClean="0"/>
              <a:t>12/10/21</a:t>
            </a:fld>
            <a:endParaRPr lang="en-US"/>
          </a:p>
        </p:txBody>
      </p:sp>
      <p:sp>
        <p:nvSpPr>
          <p:cNvPr id="5" name="Footer Placeholder 4">
            <a:extLst>
              <a:ext uri="{FF2B5EF4-FFF2-40B4-BE49-F238E27FC236}">
                <a16:creationId xmlns:a16="http://schemas.microsoft.com/office/drawing/2014/main" id="{0A1D46EC-6CE8-A14D-8765-E8DC34C0AA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A660EC-05DE-874C-962E-66C5C147C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DE558-91BE-B24A-8ACE-654EDD1EBFD1}" type="slidenum">
              <a:rPr lang="en-US" smtClean="0"/>
              <a:t>‹#›</a:t>
            </a:fld>
            <a:endParaRPr lang="en-US"/>
          </a:p>
        </p:txBody>
      </p:sp>
    </p:spTree>
    <p:extLst>
      <p:ext uri="{BB962C8B-B14F-4D97-AF65-F5344CB8AC3E}">
        <p14:creationId xmlns:p14="http://schemas.microsoft.com/office/powerpoint/2010/main" val="3440040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9863-B938-1D49-9B2D-55E1F48EB13C}"/>
              </a:ext>
            </a:extLst>
          </p:cNvPr>
          <p:cNvSpPr>
            <a:spLocks noGrp="1"/>
          </p:cNvSpPr>
          <p:nvPr>
            <p:ph type="title"/>
          </p:nvPr>
        </p:nvSpPr>
        <p:spPr>
          <a:xfrm>
            <a:off x="754117" y="2193925"/>
            <a:ext cx="10515600" cy="2115316"/>
          </a:xfrm>
        </p:spPr>
        <p:txBody>
          <a:bodyPr>
            <a:normAutofit/>
          </a:bodyPr>
          <a:lstStyle/>
          <a:p>
            <a:pPr algn="ctr"/>
            <a:r>
              <a:rPr lang="en-US" sz="3600" i="1" dirty="0">
                <a:latin typeface="Times New Roman" panose="02020603050405020304" pitchFamily="18" charset="0"/>
                <a:cs typeface="Times New Roman" panose="02020603050405020304" pitchFamily="18" charset="0"/>
              </a:rPr>
              <a:t>Adaptive Thresholding</a:t>
            </a:r>
            <a:br>
              <a:rPr lang="en-US" sz="3600" i="1" dirty="0">
                <a:latin typeface="Times New Roman" panose="02020603050405020304" pitchFamily="18" charset="0"/>
                <a:cs typeface="Times New Roman" panose="02020603050405020304" pitchFamily="18" charset="0"/>
              </a:rPr>
            </a:br>
            <a:r>
              <a:rPr lang="en-US" sz="3600" i="1" dirty="0">
                <a:latin typeface="Times New Roman" panose="02020603050405020304" pitchFamily="18" charset="0"/>
                <a:cs typeface="Times New Roman" panose="02020603050405020304" pitchFamily="18" charset="0"/>
              </a:rPr>
              <a:t>using</a:t>
            </a:r>
            <a:br>
              <a:rPr lang="en-US" sz="3600" i="1" dirty="0">
                <a:latin typeface="Times New Roman" panose="02020603050405020304" pitchFamily="18" charset="0"/>
                <a:cs typeface="Times New Roman" panose="02020603050405020304" pitchFamily="18" charset="0"/>
              </a:rPr>
            </a:br>
            <a:r>
              <a:rPr lang="en-US" sz="3600" i="1" dirty="0">
                <a:latin typeface="Times New Roman" panose="02020603050405020304" pitchFamily="18" charset="0"/>
                <a:cs typeface="Times New Roman" panose="02020603050405020304" pitchFamily="18" charset="0"/>
              </a:rPr>
              <a:t>Integral Images</a:t>
            </a:r>
          </a:p>
        </p:txBody>
      </p:sp>
      <p:sp>
        <p:nvSpPr>
          <p:cNvPr id="4" name="TextBox 3">
            <a:extLst>
              <a:ext uri="{FF2B5EF4-FFF2-40B4-BE49-F238E27FC236}">
                <a16:creationId xmlns:a16="http://schemas.microsoft.com/office/drawing/2014/main" id="{6DF51D44-A467-634D-82CA-12E3E9CA331D}"/>
              </a:ext>
            </a:extLst>
          </p:cNvPr>
          <p:cNvSpPr txBox="1"/>
          <p:nvPr/>
        </p:nvSpPr>
        <p:spPr>
          <a:xfrm>
            <a:off x="8523890" y="4761186"/>
            <a:ext cx="3090041" cy="646331"/>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Aditya Saripalli (20173071)</a:t>
            </a:r>
          </a:p>
          <a:p>
            <a:r>
              <a:rPr lang="en-US" i="1" dirty="0">
                <a:latin typeface="Times New Roman" panose="02020603050405020304" pitchFamily="18" charset="0"/>
                <a:cs typeface="Times New Roman" panose="02020603050405020304" pitchFamily="18" charset="0"/>
              </a:rPr>
              <a:t>Tanmay Khabia (2018102038)</a:t>
            </a:r>
          </a:p>
        </p:txBody>
      </p:sp>
    </p:spTree>
    <p:extLst>
      <p:ext uri="{BB962C8B-B14F-4D97-AF65-F5344CB8AC3E}">
        <p14:creationId xmlns:p14="http://schemas.microsoft.com/office/powerpoint/2010/main" val="990497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9459-6A22-7149-BB95-57072441F6C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Basic Version</a:t>
            </a:r>
            <a:endParaRPr lang="en-US" dirty="0"/>
          </a:p>
        </p:txBody>
      </p:sp>
      <p:sp>
        <p:nvSpPr>
          <p:cNvPr id="3" name="Content Placeholder 2">
            <a:extLst>
              <a:ext uri="{FF2B5EF4-FFF2-40B4-BE49-F238E27FC236}">
                <a16:creationId xmlns:a16="http://schemas.microsoft.com/office/drawing/2014/main" id="{4263ABAA-1DF1-3E49-AD62-FE533511DFEF}"/>
              </a:ext>
            </a:extLst>
          </p:cNvPr>
          <p:cNvSpPr>
            <a:spLocks noGrp="1"/>
          </p:cNvSpPr>
          <p:nvPr>
            <p:ph idx="1"/>
          </p:nvPr>
        </p:nvSpPr>
        <p:spPr/>
        <p:txBody>
          <a:bodyPr>
            <a:normAutofit lnSpcReduction="10000"/>
          </a:bodyPr>
          <a:lstStyle/>
          <a:p>
            <a:r>
              <a:rPr lang="en-US" sz="2000" i="1" dirty="0">
                <a:latin typeface="Times New Roman" panose="02020603050405020304" pitchFamily="18" charset="0"/>
                <a:cs typeface="Times New Roman" panose="02020603050405020304" pitchFamily="18" charset="0"/>
              </a:rPr>
              <a:t>HW creation succeeded, however the run-times of the computations were not optimal.</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With a sample image of size 640x480 pixels, we were able to achieve the following run times with the HOST and the FPGA basic version.</a:t>
            </a: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As we can see that the FPGA run time is almost </a:t>
            </a:r>
            <a:r>
              <a:rPr lang="en-US" sz="2000" i="1" dirty="0">
                <a:solidFill>
                  <a:srgbClr val="FF0000"/>
                </a:solidFill>
                <a:latin typeface="Times New Roman" panose="02020603050405020304" pitchFamily="18" charset="0"/>
                <a:cs typeface="Times New Roman" panose="02020603050405020304" pitchFamily="18" charset="0"/>
              </a:rPr>
              <a:t>16 times slower </a:t>
            </a:r>
            <a:r>
              <a:rPr lang="en-US" sz="2000" i="1" dirty="0">
                <a:latin typeface="Times New Roman" panose="02020603050405020304" pitchFamily="18" charset="0"/>
                <a:cs typeface="Times New Roman" panose="02020603050405020304" pitchFamily="18" charset="0"/>
              </a:rPr>
              <a:t>than the CPU, which is clearly not optimal.</a:t>
            </a:r>
          </a:p>
        </p:txBody>
      </p:sp>
      <p:pic>
        <p:nvPicPr>
          <p:cNvPr id="4" name="Picture 3" descr="A picture containing table&#10;&#10;Description automatically generated">
            <a:extLst>
              <a:ext uri="{FF2B5EF4-FFF2-40B4-BE49-F238E27FC236}">
                <a16:creationId xmlns:a16="http://schemas.microsoft.com/office/drawing/2014/main" id="{2B50AE20-F04A-404F-99DA-FF8302851477}"/>
              </a:ext>
            </a:extLst>
          </p:cNvPr>
          <p:cNvPicPr>
            <a:picLocks noChangeAspect="1"/>
          </p:cNvPicPr>
          <p:nvPr/>
        </p:nvPicPr>
        <p:blipFill>
          <a:blip r:embed="rId2"/>
          <a:stretch>
            <a:fillRect/>
          </a:stretch>
        </p:blipFill>
        <p:spPr>
          <a:xfrm>
            <a:off x="1617163" y="3429000"/>
            <a:ext cx="8532678" cy="1622211"/>
          </a:xfrm>
          <a:prstGeom prst="rect">
            <a:avLst/>
          </a:prstGeom>
        </p:spPr>
      </p:pic>
    </p:spTree>
    <p:extLst>
      <p:ext uri="{BB962C8B-B14F-4D97-AF65-F5344CB8AC3E}">
        <p14:creationId xmlns:p14="http://schemas.microsoft.com/office/powerpoint/2010/main" val="262482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Improved Version</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Improvised the integral image computations by considering only a strip of the input image and computing the integral image for that strip.</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Then by using a sliding window approach we computed the integral image of the complete image.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PIPELINE the loading of source image into the BRAM and creating the integral image.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PIPELINE the integral image computed at each step to compute the adaptive threshold for that portion of the input image.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Implementing multiple LOOP-UNROLL sections for integral image and threshold computations.</a:t>
            </a:r>
          </a:p>
        </p:txBody>
      </p:sp>
    </p:spTree>
    <p:extLst>
      <p:ext uri="{BB962C8B-B14F-4D97-AF65-F5344CB8AC3E}">
        <p14:creationId xmlns:p14="http://schemas.microsoft.com/office/powerpoint/2010/main" val="2043207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Improved Version (contd.)</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For saving the integral image we only used/re-used (</a:t>
            </a:r>
            <a:r>
              <a:rPr lang="en-US" sz="2000" i="1" dirty="0" err="1">
                <a:latin typeface="Times New Roman" panose="02020603050405020304" pitchFamily="18" charset="0"/>
                <a:cs typeface="Times New Roman" panose="02020603050405020304" pitchFamily="18" charset="0"/>
              </a:rPr>
              <a:t>image_width</a:t>
            </a:r>
            <a:r>
              <a:rPr lang="en-US" sz="2000" i="1" dirty="0">
                <a:latin typeface="Times New Roman" panose="02020603050405020304" pitchFamily="18" charset="0"/>
                <a:cs typeface="Times New Roman" panose="02020603050405020304" pitchFamily="18" charset="0"/>
              </a:rPr>
              <a:t>) * (filter_size+2) size memory.</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Using modular computations, we were able to manage the new incoming rows by replacing them in place of the irrelevant rows at the top of the integral image.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Thus, re-using the same memory and reducing the need for additional DDR memory transactions.</a:t>
            </a:r>
          </a:p>
        </p:txBody>
      </p:sp>
      <p:pic>
        <p:nvPicPr>
          <p:cNvPr id="4" name="Picture 3">
            <a:extLst>
              <a:ext uri="{FF2B5EF4-FFF2-40B4-BE49-F238E27FC236}">
                <a16:creationId xmlns:a16="http://schemas.microsoft.com/office/drawing/2014/main" id="{CFADBE7B-61B4-D84D-B009-6BBC1A36A91F}"/>
              </a:ext>
            </a:extLst>
          </p:cNvPr>
          <p:cNvPicPr>
            <a:picLocks noChangeAspect="1"/>
          </p:cNvPicPr>
          <p:nvPr/>
        </p:nvPicPr>
        <p:blipFill>
          <a:blip r:embed="rId2"/>
          <a:stretch>
            <a:fillRect/>
          </a:stretch>
        </p:blipFill>
        <p:spPr>
          <a:xfrm>
            <a:off x="1127760" y="4291520"/>
            <a:ext cx="4057185" cy="2020380"/>
          </a:xfrm>
          <a:prstGeom prst="rect">
            <a:avLst/>
          </a:prstGeom>
        </p:spPr>
      </p:pic>
      <p:pic>
        <p:nvPicPr>
          <p:cNvPr id="5" name="Picture 4">
            <a:extLst>
              <a:ext uri="{FF2B5EF4-FFF2-40B4-BE49-F238E27FC236}">
                <a16:creationId xmlns:a16="http://schemas.microsoft.com/office/drawing/2014/main" id="{CF36FDFB-E711-3449-839C-B857371F9F8F}"/>
              </a:ext>
            </a:extLst>
          </p:cNvPr>
          <p:cNvPicPr>
            <a:picLocks noChangeAspect="1"/>
          </p:cNvPicPr>
          <p:nvPr/>
        </p:nvPicPr>
        <p:blipFill>
          <a:blip r:embed="rId3"/>
          <a:stretch>
            <a:fillRect/>
          </a:stretch>
        </p:blipFill>
        <p:spPr>
          <a:xfrm>
            <a:off x="6287770" y="4291520"/>
            <a:ext cx="3963205" cy="1985671"/>
          </a:xfrm>
          <a:prstGeom prst="rect">
            <a:avLst/>
          </a:prstGeom>
        </p:spPr>
      </p:pic>
    </p:spTree>
    <p:extLst>
      <p:ext uri="{BB962C8B-B14F-4D97-AF65-F5344CB8AC3E}">
        <p14:creationId xmlns:p14="http://schemas.microsoft.com/office/powerpoint/2010/main" val="3910282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Improved Version (contd.)</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By above approach we were able to substantially reduce the integral image memory footprint.</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As a result, we were able to remove the interim storage of the integral image on the DDR memory and avoid the additional data transfer latencies involved with it.</a:t>
            </a: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EDA1676-2404-0744-AB27-896FD02CC8E5}"/>
              </a:ext>
            </a:extLst>
          </p:cNvPr>
          <p:cNvPicPr>
            <a:picLocks noChangeAspect="1"/>
          </p:cNvPicPr>
          <p:nvPr/>
        </p:nvPicPr>
        <p:blipFill>
          <a:blip r:embed="rId2"/>
          <a:stretch>
            <a:fillRect/>
          </a:stretch>
        </p:blipFill>
        <p:spPr>
          <a:xfrm>
            <a:off x="2377440" y="3763010"/>
            <a:ext cx="7437120" cy="2129524"/>
          </a:xfrm>
          <a:prstGeom prst="rect">
            <a:avLst/>
          </a:prstGeom>
        </p:spPr>
      </p:pic>
    </p:spTree>
    <p:extLst>
      <p:ext uri="{BB962C8B-B14F-4D97-AF65-F5344CB8AC3E}">
        <p14:creationId xmlns:p14="http://schemas.microsoft.com/office/powerpoint/2010/main" val="96407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Improved Version (contd.)</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a:xfrm>
            <a:off x="838200" y="1825624"/>
            <a:ext cx="10515600" cy="4595495"/>
          </a:xfrm>
        </p:spPr>
        <p:txBody>
          <a:bodyPr>
            <a:normAutofit/>
          </a:bodyPr>
          <a:lstStyle/>
          <a:p>
            <a:r>
              <a:rPr lang="en-US" sz="2000" i="1" dirty="0">
                <a:latin typeface="Times New Roman" panose="02020603050405020304" pitchFamily="18" charset="0"/>
                <a:cs typeface="Times New Roman" panose="02020603050405020304" pitchFamily="18" charset="0"/>
              </a:rPr>
              <a:t>With the above optimizations in the FPGA kernel, we were able to get </a:t>
            </a:r>
            <a:r>
              <a:rPr lang="en-US" sz="2000" i="1" dirty="0">
                <a:solidFill>
                  <a:srgbClr val="7030A0"/>
                </a:solidFill>
                <a:latin typeface="Times New Roman" panose="02020603050405020304" pitchFamily="18" charset="0"/>
                <a:cs typeface="Times New Roman" panose="02020603050405020304" pitchFamily="18" charset="0"/>
              </a:rPr>
              <a:t>95%</a:t>
            </a:r>
            <a:r>
              <a:rPr lang="en-US" sz="2000" i="1" dirty="0">
                <a:latin typeface="Times New Roman" panose="02020603050405020304" pitchFamily="18" charset="0"/>
                <a:cs typeface="Times New Roman" panose="02020603050405020304" pitchFamily="18" charset="0"/>
              </a:rPr>
              <a:t> improvement over the basic version of the kernel.</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The hardware run times (for the same image) are as shown below:</a:t>
            </a: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As we can see with the improved version of the kernel, we have improved the performance of the FPGA by </a:t>
            </a:r>
            <a:r>
              <a:rPr lang="en-US" sz="2000" i="1" dirty="0">
                <a:solidFill>
                  <a:srgbClr val="7030A0"/>
                </a:solidFill>
                <a:latin typeface="Times New Roman" panose="02020603050405020304" pitchFamily="18" charset="0"/>
                <a:cs typeface="Times New Roman" panose="02020603050405020304" pitchFamily="18" charset="0"/>
              </a:rPr>
              <a:t>20 times (approx.).</a:t>
            </a:r>
          </a:p>
        </p:txBody>
      </p:sp>
      <p:pic>
        <p:nvPicPr>
          <p:cNvPr id="5" name="Picture 4" descr="Table&#10;&#10;Description automatically generated with low confidence">
            <a:extLst>
              <a:ext uri="{FF2B5EF4-FFF2-40B4-BE49-F238E27FC236}">
                <a16:creationId xmlns:a16="http://schemas.microsoft.com/office/drawing/2014/main" id="{D204E9CF-6B20-DF46-BE63-CC6B5D1AE4B2}"/>
              </a:ext>
            </a:extLst>
          </p:cNvPr>
          <p:cNvPicPr>
            <a:picLocks noChangeAspect="1"/>
          </p:cNvPicPr>
          <p:nvPr/>
        </p:nvPicPr>
        <p:blipFill>
          <a:blip r:embed="rId2"/>
          <a:stretch>
            <a:fillRect/>
          </a:stretch>
        </p:blipFill>
        <p:spPr>
          <a:xfrm>
            <a:off x="1506217" y="3611880"/>
            <a:ext cx="8511543" cy="1780389"/>
          </a:xfrm>
          <a:prstGeom prst="rect">
            <a:avLst/>
          </a:prstGeom>
        </p:spPr>
      </p:pic>
    </p:spTree>
    <p:extLst>
      <p:ext uri="{BB962C8B-B14F-4D97-AF65-F5344CB8AC3E}">
        <p14:creationId xmlns:p14="http://schemas.microsoft.com/office/powerpoint/2010/main" val="296193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Block Design &amp; HW Utilization</a:t>
            </a:r>
            <a:endParaRPr lang="en-US" dirty="0"/>
          </a:p>
        </p:txBody>
      </p:sp>
      <p:pic>
        <p:nvPicPr>
          <p:cNvPr id="4" name="Content Placeholder 3">
            <a:extLst>
              <a:ext uri="{FF2B5EF4-FFF2-40B4-BE49-F238E27FC236}">
                <a16:creationId xmlns:a16="http://schemas.microsoft.com/office/drawing/2014/main" id="{A7888AD3-3D60-9E4B-8EB2-E5D173B63B34}"/>
              </a:ext>
            </a:extLst>
          </p:cNvPr>
          <p:cNvPicPr>
            <a:picLocks noGrp="1" noChangeAspect="1"/>
          </p:cNvPicPr>
          <p:nvPr>
            <p:ph idx="1"/>
          </p:nvPr>
        </p:nvPicPr>
        <p:blipFill>
          <a:blip r:embed="rId2"/>
          <a:stretch>
            <a:fillRect/>
          </a:stretch>
        </p:blipFill>
        <p:spPr>
          <a:xfrm>
            <a:off x="1590961" y="2119723"/>
            <a:ext cx="9010078" cy="2618554"/>
          </a:xfrm>
          <a:prstGeom prst="rect">
            <a:avLst/>
          </a:prstGeom>
        </p:spPr>
      </p:pic>
    </p:spTree>
    <p:extLst>
      <p:ext uri="{BB962C8B-B14F-4D97-AF65-F5344CB8AC3E}">
        <p14:creationId xmlns:p14="http://schemas.microsoft.com/office/powerpoint/2010/main" val="2595640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Kernel &amp; Post Synthesis Utilization</a:t>
            </a:r>
            <a:endParaRPr lang="en-US" dirty="0"/>
          </a:p>
        </p:txBody>
      </p:sp>
      <p:pic>
        <p:nvPicPr>
          <p:cNvPr id="6" name="Picture 5">
            <a:extLst>
              <a:ext uri="{FF2B5EF4-FFF2-40B4-BE49-F238E27FC236}">
                <a16:creationId xmlns:a16="http://schemas.microsoft.com/office/drawing/2014/main" id="{9615625A-1022-4344-8E60-564757C72DCC}"/>
              </a:ext>
            </a:extLst>
          </p:cNvPr>
          <p:cNvPicPr>
            <a:picLocks noChangeAspect="1"/>
          </p:cNvPicPr>
          <p:nvPr/>
        </p:nvPicPr>
        <p:blipFill>
          <a:blip r:embed="rId2"/>
          <a:stretch>
            <a:fillRect/>
          </a:stretch>
        </p:blipFill>
        <p:spPr>
          <a:xfrm>
            <a:off x="2852398" y="1690688"/>
            <a:ext cx="6071039" cy="2090030"/>
          </a:xfrm>
          <a:prstGeom prst="rect">
            <a:avLst/>
          </a:prstGeom>
        </p:spPr>
      </p:pic>
      <p:pic>
        <p:nvPicPr>
          <p:cNvPr id="7" name="Picture 6">
            <a:extLst>
              <a:ext uri="{FF2B5EF4-FFF2-40B4-BE49-F238E27FC236}">
                <a16:creationId xmlns:a16="http://schemas.microsoft.com/office/drawing/2014/main" id="{9C5C06F9-56F6-1042-AEFD-C3EFC9D3AEBC}"/>
              </a:ext>
            </a:extLst>
          </p:cNvPr>
          <p:cNvPicPr>
            <a:picLocks noChangeAspect="1"/>
          </p:cNvPicPr>
          <p:nvPr/>
        </p:nvPicPr>
        <p:blipFill>
          <a:blip r:embed="rId3"/>
          <a:stretch>
            <a:fillRect/>
          </a:stretch>
        </p:blipFill>
        <p:spPr>
          <a:xfrm>
            <a:off x="2652856" y="3910086"/>
            <a:ext cx="6470124" cy="2141358"/>
          </a:xfrm>
          <a:prstGeom prst="rect">
            <a:avLst/>
          </a:prstGeom>
        </p:spPr>
      </p:pic>
    </p:spTree>
    <p:extLst>
      <p:ext uri="{BB962C8B-B14F-4D97-AF65-F5344CB8AC3E}">
        <p14:creationId xmlns:p14="http://schemas.microsoft.com/office/powerpoint/2010/main" val="4106834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a:xfrm>
            <a:off x="1831563" y="2318530"/>
            <a:ext cx="3024216" cy="2220939"/>
          </a:xfrm>
        </p:spPr>
        <p:txBody>
          <a:bodyPr>
            <a:normAutofit/>
          </a:bodyPr>
          <a:lstStyle/>
          <a:p>
            <a:pPr algn="ctr"/>
            <a:r>
              <a:rPr lang="en-US" i="1" dirty="0">
                <a:latin typeface="Times New Roman" panose="02020603050405020304" pitchFamily="18" charset="0"/>
                <a:cs typeface="Times New Roman" panose="02020603050405020304" pitchFamily="18" charset="0"/>
              </a:rPr>
              <a:t>FPGA</a:t>
            </a:r>
            <a:br>
              <a:rPr lang="en-US" i="1"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Dye</a:t>
            </a:r>
            <a:br>
              <a:rPr lang="en-US" i="1"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Utilization</a:t>
            </a:r>
            <a:endParaRPr lang="en-US" dirty="0"/>
          </a:p>
        </p:txBody>
      </p:sp>
      <p:pic>
        <p:nvPicPr>
          <p:cNvPr id="4" name="Picture 3">
            <a:extLst>
              <a:ext uri="{FF2B5EF4-FFF2-40B4-BE49-F238E27FC236}">
                <a16:creationId xmlns:a16="http://schemas.microsoft.com/office/drawing/2014/main" id="{06118C24-588F-5142-B862-5FC690021685}"/>
              </a:ext>
            </a:extLst>
          </p:cNvPr>
          <p:cNvPicPr>
            <a:picLocks noChangeAspect="1"/>
          </p:cNvPicPr>
          <p:nvPr/>
        </p:nvPicPr>
        <p:blipFill>
          <a:blip r:embed="rId2"/>
          <a:stretch>
            <a:fillRect/>
          </a:stretch>
        </p:blipFill>
        <p:spPr>
          <a:xfrm>
            <a:off x="5652636" y="256604"/>
            <a:ext cx="6402730" cy="6344787"/>
          </a:xfrm>
          <a:prstGeom prst="rect">
            <a:avLst/>
          </a:prstGeom>
        </p:spPr>
      </p:pic>
    </p:spTree>
    <p:extLst>
      <p:ext uri="{BB962C8B-B14F-4D97-AF65-F5344CB8AC3E}">
        <p14:creationId xmlns:p14="http://schemas.microsoft.com/office/powerpoint/2010/main" val="224609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Roofline Analysis (Basic vs Improved)</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a:xfrm>
            <a:off x="838200" y="1825624"/>
            <a:ext cx="4729480" cy="4595495"/>
          </a:xfrm>
          <a:ln>
            <a:solidFill>
              <a:schemeClr val="accent1"/>
            </a:solidFill>
          </a:ln>
        </p:spPr>
        <p:txBody>
          <a:bodyPr>
            <a:normAutofit/>
          </a:bodyPr>
          <a:lstStyle/>
          <a:p>
            <a:r>
              <a:rPr lang="en-US" sz="1800" i="1" dirty="0">
                <a:latin typeface="Times New Roman" panose="02020603050405020304" pitchFamily="18" charset="0"/>
                <a:cs typeface="Times New Roman" panose="02020603050405020304" pitchFamily="18" charset="0"/>
              </a:rPr>
              <a:t>Total no of computations = (12 * N * M)</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Total memory transfers = (27 * N * M) bytes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Operational Intensity (O.I)	= 12 / 27</a:t>
            </a:r>
          </a:p>
          <a:p>
            <a:pPr marL="0" indent="0">
              <a:buNone/>
            </a:pPr>
            <a:r>
              <a:rPr lang="en-US" sz="1800" i="1" dirty="0">
                <a:latin typeface="Times New Roman" panose="02020603050405020304" pitchFamily="18" charset="0"/>
                <a:cs typeface="Times New Roman" panose="02020603050405020304" pitchFamily="18" charset="0"/>
              </a:rPr>
              <a:t>			= 0.44 </a:t>
            </a:r>
            <a:r>
              <a:rPr lang="en-US" sz="1800" i="1" dirty="0" err="1">
                <a:latin typeface="Times New Roman" panose="02020603050405020304" pitchFamily="18" charset="0"/>
                <a:cs typeface="Times New Roman" panose="02020603050405020304" pitchFamily="18" charset="0"/>
              </a:rPr>
              <a:t>Gops</a:t>
            </a:r>
            <a:r>
              <a:rPr lang="en-US" sz="1800" i="1" dirty="0">
                <a:latin typeface="Times New Roman" panose="02020603050405020304" pitchFamily="18" charset="0"/>
                <a:cs typeface="Times New Roman" panose="02020603050405020304" pitchFamily="18" charset="0"/>
              </a:rPr>
              <a:t>/bytes</a:t>
            </a:r>
          </a:p>
          <a:p>
            <a:r>
              <a:rPr lang="en-US" sz="1800" i="1" dirty="0">
                <a:latin typeface="Times New Roman" panose="02020603050405020304" pitchFamily="18" charset="0"/>
                <a:cs typeface="Times New Roman" panose="02020603050405020304" pitchFamily="18" charset="0"/>
              </a:rPr>
              <a:t>Peak DDR B/W = 16 Gbps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Attainable </a:t>
            </a:r>
            <a:r>
              <a:rPr lang="en-US" sz="1800" i="1" dirty="0" err="1">
                <a:latin typeface="Times New Roman" panose="02020603050405020304" pitchFamily="18" charset="0"/>
                <a:cs typeface="Times New Roman" panose="02020603050405020304" pitchFamily="18" charset="0"/>
              </a:rPr>
              <a:t>Gops</a:t>
            </a:r>
            <a:r>
              <a:rPr lang="en-US" sz="1800" i="1" dirty="0">
                <a:latin typeface="Times New Roman" panose="02020603050405020304" pitchFamily="18" charset="0"/>
                <a:cs typeface="Times New Roman" panose="02020603050405020304" pitchFamily="18" charset="0"/>
              </a:rPr>
              <a:t>	= (O.I) * (Peak DDR B/W)</a:t>
            </a:r>
          </a:p>
          <a:p>
            <a:pPr marL="0" indent="0">
              <a:buNone/>
            </a:pPr>
            <a:r>
              <a:rPr lang="en-US" sz="1800" i="1" dirty="0">
                <a:latin typeface="Times New Roman" panose="02020603050405020304" pitchFamily="18" charset="0"/>
                <a:cs typeface="Times New Roman" panose="02020603050405020304" pitchFamily="18" charset="0"/>
              </a:rPr>
              <a:t>		= 0.44 * 16</a:t>
            </a:r>
          </a:p>
          <a:p>
            <a:pPr marL="0" indent="0">
              <a:buNone/>
            </a:pPr>
            <a:r>
              <a:rPr lang="en-US" sz="1800" i="1" dirty="0">
                <a:latin typeface="Times New Roman" panose="02020603050405020304" pitchFamily="18" charset="0"/>
                <a:cs typeface="Times New Roman" panose="02020603050405020304" pitchFamily="18" charset="0"/>
              </a:rPr>
              <a:t>		= </a:t>
            </a:r>
            <a:r>
              <a:rPr lang="en-US" sz="1800" i="1" dirty="0">
                <a:solidFill>
                  <a:srgbClr val="7030A0"/>
                </a:solidFill>
                <a:latin typeface="Times New Roman" panose="02020603050405020304" pitchFamily="18" charset="0"/>
                <a:cs typeface="Times New Roman" panose="02020603050405020304" pitchFamily="18" charset="0"/>
              </a:rPr>
              <a:t>7.04 </a:t>
            </a:r>
            <a:r>
              <a:rPr lang="en-US" sz="1800" i="1" dirty="0" err="1">
                <a:solidFill>
                  <a:srgbClr val="7030A0"/>
                </a:solidFill>
                <a:latin typeface="Times New Roman" panose="02020603050405020304" pitchFamily="18" charset="0"/>
                <a:cs typeface="Times New Roman" panose="02020603050405020304" pitchFamily="18" charset="0"/>
              </a:rPr>
              <a:t>Gops</a:t>
            </a:r>
            <a:r>
              <a:rPr lang="en-US" sz="1800" i="1" dirty="0">
                <a:solidFill>
                  <a:srgbClr val="7030A0"/>
                </a:solidFill>
                <a:latin typeface="Times New Roman" panose="02020603050405020304" pitchFamily="18" charset="0"/>
                <a:cs typeface="Times New Roman" panose="02020603050405020304" pitchFamily="18" charset="0"/>
              </a:rPr>
              <a:t>/sec</a:t>
            </a:r>
          </a:p>
          <a:p>
            <a:endParaRPr lang="en-US" sz="1800" i="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B11C2782-734C-8240-B7B7-6BD38A65F381}"/>
              </a:ext>
            </a:extLst>
          </p:cNvPr>
          <p:cNvSpPr txBox="1">
            <a:spLocks/>
          </p:cNvSpPr>
          <p:nvPr/>
        </p:nvSpPr>
        <p:spPr>
          <a:xfrm>
            <a:off x="6502400" y="1825623"/>
            <a:ext cx="4851400" cy="4595495"/>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i="1" dirty="0">
                <a:latin typeface="Times New Roman" panose="02020603050405020304" pitchFamily="18" charset="0"/>
                <a:cs typeface="Times New Roman" panose="02020603050405020304" pitchFamily="18" charset="0"/>
              </a:rPr>
              <a:t>Total no of computations = (25 * N * M)</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Total memory transfers = (3 * N * M) bytes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Operational Intensity (O.I)	= 25 / 3</a:t>
            </a:r>
          </a:p>
          <a:p>
            <a:pPr marL="0" indent="0">
              <a:buNone/>
            </a:pPr>
            <a:r>
              <a:rPr lang="en-US" sz="1800" i="1" dirty="0">
                <a:latin typeface="Times New Roman" panose="02020603050405020304" pitchFamily="18" charset="0"/>
                <a:cs typeface="Times New Roman" panose="02020603050405020304" pitchFamily="18" charset="0"/>
              </a:rPr>
              <a:t>			= 8.33 </a:t>
            </a:r>
            <a:r>
              <a:rPr lang="en-US" sz="1800" i="1" dirty="0" err="1">
                <a:latin typeface="Times New Roman" panose="02020603050405020304" pitchFamily="18" charset="0"/>
                <a:cs typeface="Times New Roman" panose="02020603050405020304" pitchFamily="18" charset="0"/>
              </a:rPr>
              <a:t>Gops</a:t>
            </a:r>
            <a:r>
              <a:rPr lang="en-US" sz="1800" i="1" dirty="0">
                <a:latin typeface="Times New Roman" panose="02020603050405020304" pitchFamily="18" charset="0"/>
                <a:cs typeface="Times New Roman" panose="02020603050405020304" pitchFamily="18" charset="0"/>
              </a:rPr>
              <a:t>/bytes</a:t>
            </a:r>
          </a:p>
          <a:p>
            <a:r>
              <a:rPr lang="en-US" sz="1800" i="1" dirty="0">
                <a:latin typeface="Times New Roman" panose="02020603050405020304" pitchFamily="18" charset="0"/>
                <a:cs typeface="Times New Roman" panose="02020603050405020304" pitchFamily="18" charset="0"/>
              </a:rPr>
              <a:t>Peak DDR B/W = 16 Gbps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Attainable </a:t>
            </a:r>
            <a:r>
              <a:rPr lang="en-US" sz="1800" i="1" dirty="0" err="1">
                <a:latin typeface="Times New Roman" panose="02020603050405020304" pitchFamily="18" charset="0"/>
                <a:cs typeface="Times New Roman" panose="02020603050405020304" pitchFamily="18" charset="0"/>
              </a:rPr>
              <a:t>Gops</a:t>
            </a:r>
            <a:r>
              <a:rPr lang="en-US" sz="1800" i="1" dirty="0">
                <a:latin typeface="Times New Roman" panose="02020603050405020304" pitchFamily="18" charset="0"/>
                <a:cs typeface="Times New Roman" panose="02020603050405020304" pitchFamily="18" charset="0"/>
              </a:rPr>
              <a:t>	= (O.I) * (Peak DDR B/W)</a:t>
            </a:r>
          </a:p>
          <a:p>
            <a:pPr marL="0" indent="0">
              <a:buNone/>
            </a:pPr>
            <a:r>
              <a:rPr lang="en-US" sz="1800" i="1" dirty="0">
                <a:latin typeface="Times New Roman" panose="02020603050405020304" pitchFamily="18" charset="0"/>
                <a:cs typeface="Times New Roman" panose="02020603050405020304" pitchFamily="18" charset="0"/>
              </a:rPr>
              <a:t>		= 8.33 * 16</a:t>
            </a:r>
          </a:p>
          <a:p>
            <a:pPr marL="0" indent="0">
              <a:buNone/>
            </a:pPr>
            <a:r>
              <a:rPr lang="en-US" sz="1800" i="1" dirty="0">
                <a:latin typeface="Times New Roman" panose="02020603050405020304" pitchFamily="18" charset="0"/>
                <a:cs typeface="Times New Roman" panose="02020603050405020304" pitchFamily="18" charset="0"/>
              </a:rPr>
              <a:t>		= </a:t>
            </a:r>
            <a:r>
              <a:rPr lang="en-US" sz="1800" i="1" dirty="0">
                <a:solidFill>
                  <a:srgbClr val="7030A0"/>
                </a:solidFill>
                <a:latin typeface="Times New Roman" panose="02020603050405020304" pitchFamily="18" charset="0"/>
                <a:cs typeface="Times New Roman" panose="02020603050405020304" pitchFamily="18" charset="0"/>
              </a:rPr>
              <a:t>133.33 </a:t>
            </a:r>
            <a:r>
              <a:rPr lang="en-US" sz="1800" i="1" dirty="0" err="1">
                <a:solidFill>
                  <a:srgbClr val="7030A0"/>
                </a:solidFill>
                <a:latin typeface="Times New Roman" panose="02020603050405020304" pitchFamily="18" charset="0"/>
                <a:cs typeface="Times New Roman" panose="02020603050405020304" pitchFamily="18" charset="0"/>
              </a:rPr>
              <a:t>Gops</a:t>
            </a:r>
            <a:r>
              <a:rPr lang="en-US" sz="1800" i="1" dirty="0">
                <a:solidFill>
                  <a:srgbClr val="7030A0"/>
                </a:solidFill>
                <a:latin typeface="Times New Roman" panose="02020603050405020304" pitchFamily="18" charset="0"/>
                <a:cs typeface="Times New Roman" panose="02020603050405020304" pitchFamily="18" charset="0"/>
              </a:rPr>
              <a:t>/sec</a:t>
            </a:r>
          </a:p>
          <a:p>
            <a:pPr marL="0" indent="0">
              <a:buNone/>
            </a:pPr>
            <a:endParaRPr lang="en-US" sz="1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371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Roofline Analysis (contd.)</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a:xfrm>
            <a:off x="838200" y="1825624"/>
            <a:ext cx="10515600" cy="4595495"/>
          </a:xfrm>
        </p:spPr>
        <p:txBody>
          <a:bodyPr>
            <a:normAutofit/>
          </a:bodyPr>
          <a:lstStyle/>
          <a:p>
            <a:r>
              <a:rPr lang="en-US" sz="2000" i="1" dirty="0">
                <a:latin typeface="Times New Roman" panose="02020603050405020304" pitchFamily="18" charset="0"/>
                <a:cs typeface="Times New Roman" panose="02020603050405020304" pitchFamily="18" charset="0"/>
              </a:rPr>
              <a:t>The peak compute performance of the AWS F1 instance is = 6800 * 250Mhz = </a:t>
            </a:r>
            <a:r>
              <a:rPr lang="en-US" sz="2000" i="1" dirty="0">
                <a:solidFill>
                  <a:srgbClr val="7030A0"/>
                </a:solidFill>
                <a:latin typeface="Times New Roman" panose="02020603050405020304" pitchFamily="18" charset="0"/>
                <a:cs typeface="Times New Roman" panose="02020603050405020304" pitchFamily="18" charset="0"/>
              </a:rPr>
              <a:t>1700 </a:t>
            </a:r>
            <a:r>
              <a:rPr lang="en-US" sz="2000" i="1" dirty="0" err="1">
                <a:solidFill>
                  <a:srgbClr val="7030A0"/>
                </a:solidFill>
                <a:latin typeface="Times New Roman" panose="02020603050405020304" pitchFamily="18" charset="0"/>
                <a:cs typeface="Times New Roman" panose="02020603050405020304" pitchFamily="18" charset="0"/>
              </a:rPr>
              <a:t>Gops</a:t>
            </a:r>
            <a:r>
              <a:rPr lang="en-US" sz="2000" i="1" dirty="0">
                <a:solidFill>
                  <a:srgbClr val="7030A0"/>
                </a:solidFill>
                <a:latin typeface="Times New Roman" panose="02020603050405020304" pitchFamily="18" charset="0"/>
                <a:cs typeface="Times New Roman" panose="02020603050405020304" pitchFamily="18" charset="0"/>
              </a:rPr>
              <a:t>.</a:t>
            </a:r>
          </a:p>
          <a:p>
            <a:endParaRPr lang="en-US" sz="2000" i="1" dirty="0">
              <a:solidFill>
                <a:srgbClr val="7030A0"/>
              </a:solidFill>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9C1DB4E5-E363-B540-85CA-54A695813F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51600" y="2599053"/>
            <a:ext cx="4574165" cy="3608707"/>
          </a:xfrm>
          <a:prstGeom prst="rect">
            <a:avLst/>
          </a:prstGeom>
          <a:noFill/>
          <a:ln>
            <a:solidFill>
              <a:schemeClr val="tx1"/>
            </a:solidFill>
          </a:ln>
        </p:spPr>
      </p:pic>
      <p:sp>
        <p:nvSpPr>
          <p:cNvPr id="4" name="TextBox 3">
            <a:extLst>
              <a:ext uri="{FF2B5EF4-FFF2-40B4-BE49-F238E27FC236}">
                <a16:creationId xmlns:a16="http://schemas.microsoft.com/office/drawing/2014/main" id="{C92D7418-84B0-744A-9A82-952F303F09A6}"/>
              </a:ext>
            </a:extLst>
          </p:cNvPr>
          <p:cNvSpPr txBox="1"/>
          <p:nvPr/>
        </p:nvSpPr>
        <p:spPr>
          <a:xfrm>
            <a:off x="838200" y="2742246"/>
            <a:ext cx="4338320" cy="2308324"/>
          </a:xfrm>
          <a:prstGeom prst="rect">
            <a:avLst/>
          </a:prstGeom>
          <a:noFill/>
        </p:spPr>
        <p:txBody>
          <a:bodyPr wrap="square" rtlCol="0">
            <a:spAutoFit/>
          </a:bodyPr>
          <a:lstStyle/>
          <a:p>
            <a:pPr marL="285750" indent="-285750">
              <a:buFont typeface="Arial" panose="020B0604020202020204" pitchFamily="34" charset="0"/>
              <a:buChar char="•"/>
            </a:pPr>
            <a:r>
              <a:rPr lang="en-IN" i="1" dirty="0">
                <a:latin typeface="Times New Roman" panose="02020603050405020304" pitchFamily="18" charset="0"/>
                <a:cs typeface="Times New Roman" panose="02020603050405020304" pitchFamily="18" charset="0"/>
              </a:rPr>
              <a:t>Based on the theoretical roofline analysis, the attainable performance is improved by 133.33/7.04 = </a:t>
            </a:r>
            <a:r>
              <a:rPr lang="en-IN" b="1" i="1" dirty="0">
                <a:solidFill>
                  <a:srgbClr val="7030A0"/>
                </a:solidFill>
                <a:latin typeface="Times New Roman" panose="02020603050405020304" pitchFamily="18" charset="0"/>
                <a:cs typeface="Times New Roman" panose="02020603050405020304" pitchFamily="18" charset="0"/>
              </a:rPr>
              <a:t>18.93 times</a:t>
            </a:r>
          </a:p>
          <a:p>
            <a:endParaRPr lang="en-IN" b="1" i="1" dirty="0">
              <a:solidFill>
                <a:srgbClr val="7030A0"/>
              </a:solidFill>
              <a:latin typeface="Times New Roman" panose="02020603050405020304" pitchFamily="18" charset="0"/>
              <a:cs typeface="Times New Roman" panose="02020603050405020304" pitchFamily="18" charset="0"/>
            </a:endParaRPr>
          </a:p>
          <a:p>
            <a:endParaRPr lang="en-IN" b="1" i="1" dirty="0">
              <a:solidFill>
                <a:srgbClr val="7030A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i="1" dirty="0">
                <a:latin typeface="Times New Roman" panose="02020603050405020304" pitchFamily="18" charset="0"/>
                <a:cs typeface="Times New Roman" panose="02020603050405020304" pitchFamily="18" charset="0"/>
              </a:rPr>
              <a:t>As we can see from the experiment results, we are getting an improvement of 62.243/3.281 = </a:t>
            </a:r>
            <a:r>
              <a:rPr lang="en-IN" b="1" i="1" dirty="0">
                <a:solidFill>
                  <a:srgbClr val="7030A0"/>
                </a:solidFill>
                <a:latin typeface="Times New Roman" panose="02020603050405020304" pitchFamily="18" charset="0"/>
                <a:cs typeface="Times New Roman" panose="02020603050405020304" pitchFamily="18" charset="0"/>
              </a:rPr>
              <a:t>18.97 times </a:t>
            </a:r>
            <a:r>
              <a:rPr lang="en-IN" b="1" i="1" dirty="0">
                <a:solidFill>
                  <a:srgbClr val="7030A0"/>
                </a:solidFill>
                <a:latin typeface="Times New Roman" panose="02020603050405020304" pitchFamily="18" charset="0"/>
                <a:cs typeface="Times New Roman" panose="02020603050405020304" pitchFamily="18" charset="0"/>
                <a:sym typeface="Wingdings" pitchFamily="2" charset="2"/>
              </a:rPr>
              <a:t> </a:t>
            </a:r>
            <a:r>
              <a:rPr lang="en-US"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9192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8878-C4F9-AB4C-8714-83A15817EAA1}"/>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96B2B91-4EBB-B040-8144-A8B1868019EB}"/>
              </a:ext>
            </a:extLst>
          </p:cNvPr>
          <p:cNvSpPr>
            <a:spLocks noGrp="1"/>
          </p:cNvSpPr>
          <p:nvPr>
            <p:ph idx="1"/>
          </p:nvPr>
        </p:nvSpPr>
        <p:spPr/>
        <p:txBody>
          <a:bodyPr>
            <a:normAutofit lnSpcReduction="10000"/>
          </a:bodyPr>
          <a:lstStyle/>
          <a:p>
            <a:r>
              <a:rPr lang="en-US" sz="2000" i="1" dirty="0">
                <a:latin typeface="Times New Roman" panose="02020603050405020304" pitchFamily="18" charset="0"/>
                <a:cs typeface="Times New Roman" panose="02020603050405020304" pitchFamily="18" charset="0"/>
              </a:rPr>
              <a:t>Scanned document images have noise add the edges / corners.</a:t>
            </a:r>
          </a:p>
          <a:p>
            <a:pPr marL="0" indent="0">
              <a:buNone/>
            </a:pPr>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A popular technique called “Image Thresholding” is used to clear the images</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Digital is segmented based on the spatial illumination of the pixels.</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Fixed thresholding fails – if illumination varies spatially.</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Solution – Adaptive Thresholding (AT).</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One of the simple but efficient technique in  AT is by using “Integral Images”.</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158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Further Optimization Ideas</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We can improve the performance &amp; the run-times further by splitting the kernel into two different kernels.</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1</a:t>
            </a:r>
            <a:r>
              <a:rPr lang="en-US" sz="2000" i="1" baseline="30000" dirty="0">
                <a:latin typeface="Times New Roman" panose="02020603050405020304" pitchFamily="18" charset="0"/>
                <a:cs typeface="Times New Roman" panose="02020603050405020304" pitchFamily="18" charset="0"/>
              </a:rPr>
              <a:t>st</a:t>
            </a:r>
            <a:r>
              <a:rPr lang="en-US" sz="2000" i="1" dirty="0">
                <a:latin typeface="Times New Roman" panose="02020603050405020304" pitchFamily="18" charset="0"/>
                <a:cs typeface="Times New Roman" panose="02020603050405020304" pitchFamily="18" charset="0"/>
              </a:rPr>
              <a:t> kernel to compute the integral image and pipeline it to 2</a:t>
            </a:r>
            <a:r>
              <a:rPr lang="en-US" sz="2000" i="1" baseline="30000" dirty="0">
                <a:latin typeface="Times New Roman" panose="02020603050405020304" pitchFamily="18" charset="0"/>
                <a:cs typeface="Times New Roman" panose="02020603050405020304" pitchFamily="18" charset="0"/>
              </a:rPr>
              <a:t>nd</a:t>
            </a:r>
            <a:r>
              <a:rPr lang="en-US" sz="2000" i="1" dirty="0">
                <a:latin typeface="Times New Roman" panose="02020603050405020304" pitchFamily="18" charset="0"/>
                <a:cs typeface="Times New Roman" panose="02020603050405020304" pitchFamily="18" charset="0"/>
              </a:rPr>
              <a:t> kernel to compute the adaptive threshold.</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This approach would be very helpful in practical implementations of live streaming of videos where we need to process the frames continuously.</a:t>
            </a:r>
          </a:p>
          <a:p>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585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a:xfrm>
            <a:off x="3249667" y="2766218"/>
            <a:ext cx="5692666" cy="1325563"/>
          </a:xfrm>
        </p:spPr>
        <p:txBody>
          <a:bodyPr/>
          <a:lstStyle/>
          <a:p>
            <a:r>
              <a:rPr lang="en-US" i="1" dirty="0">
                <a:latin typeface="Times New Roman" panose="02020603050405020304" pitchFamily="18" charset="0"/>
                <a:cs typeface="Times New Roman" panose="02020603050405020304" pitchFamily="18" charset="0"/>
              </a:rPr>
              <a:t>Report Walk Through !!!</a:t>
            </a:r>
            <a:endParaRPr lang="en-US" dirty="0"/>
          </a:p>
        </p:txBody>
      </p:sp>
    </p:spTree>
    <p:extLst>
      <p:ext uri="{BB962C8B-B14F-4D97-AF65-F5344CB8AC3E}">
        <p14:creationId xmlns:p14="http://schemas.microsoft.com/office/powerpoint/2010/main" val="1821782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a:xfrm>
            <a:off x="3249666" y="2766218"/>
            <a:ext cx="6945367" cy="1325563"/>
          </a:xfrm>
        </p:spPr>
        <p:txBody>
          <a:bodyPr/>
          <a:lstStyle/>
          <a:p>
            <a:r>
              <a:rPr lang="en-US" i="1" dirty="0">
                <a:latin typeface="Times New Roman" panose="02020603050405020304" pitchFamily="18" charset="0"/>
                <a:cs typeface="Times New Roman" panose="02020603050405020304" pitchFamily="18" charset="0"/>
              </a:rPr>
              <a:t>Repo/Code Walk Through !!!</a:t>
            </a:r>
            <a:endParaRPr lang="en-US" dirty="0"/>
          </a:p>
        </p:txBody>
      </p:sp>
    </p:spTree>
    <p:extLst>
      <p:ext uri="{BB962C8B-B14F-4D97-AF65-F5344CB8AC3E}">
        <p14:creationId xmlns:p14="http://schemas.microsoft.com/office/powerpoint/2010/main" val="285662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a:xfrm>
            <a:off x="4445876" y="2766218"/>
            <a:ext cx="2447925" cy="1325563"/>
          </a:xfrm>
        </p:spPr>
        <p:txBody>
          <a:bodyPr/>
          <a:lstStyle/>
          <a:p>
            <a:r>
              <a:rPr lang="en-US" i="1">
                <a:latin typeface="Times New Roman" panose="02020603050405020304" pitchFamily="18" charset="0"/>
                <a:cs typeface="Times New Roman" panose="02020603050405020304" pitchFamily="18" charset="0"/>
              </a:rPr>
              <a:t>Demo !!!</a:t>
            </a:r>
            <a:endParaRPr lang="en-US" dirty="0"/>
          </a:p>
        </p:txBody>
      </p:sp>
    </p:spTree>
    <p:extLst>
      <p:ext uri="{BB962C8B-B14F-4D97-AF65-F5344CB8AC3E}">
        <p14:creationId xmlns:p14="http://schemas.microsoft.com/office/powerpoint/2010/main" val="1193157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BBF5A5-E9B6-1346-B642-BCCC4B313E16}"/>
              </a:ext>
            </a:extLst>
          </p:cNvPr>
          <p:cNvPicPr>
            <a:picLocks noChangeAspect="1"/>
          </p:cNvPicPr>
          <p:nvPr/>
        </p:nvPicPr>
        <p:blipFill>
          <a:blip r:embed="rId2"/>
          <a:stretch>
            <a:fillRect/>
          </a:stretch>
        </p:blipFill>
        <p:spPr>
          <a:xfrm>
            <a:off x="1914985" y="813048"/>
            <a:ext cx="4343400" cy="4185627"/>
          </a:xfrm>
          <a:prstGeom prst="rect">
            <a:avLst/>
          </a:prstGeom>
        </p:spPr>
      </p:pic>
      <p:sp>
        <p:nvSpPr>
          <p:cNvPr id="7" name="TextBox 6">
            <a:extLst>
              <a:ext uri="{FF2B5EF4-FFF2-40B4-BE49-F238E27FC236}">
                <a16:creationId xmlns:a16="http://schemas.microsoft.com/office/drawing/2014/main" id="{C3CEBA7C-CE19-4244-9E6A-E430B7595190}"/>
              </a:ext>
            </a:extLst>
          </p:cNvPr>
          <p:cNvSpPr txBox="1"/>
          <p:nvPr/>
        </p:nvSpPr>
        <p:spPr>
          <a:xfrm>
            <a:off x="7996971" y="4634362"/>
            <a:ext cx="2001520"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Questions ?</a:t>
            </a:r>
          </a:p>
        </p:txBody>
      </p:sp>
    </p:spTree>
    <p:extLst>
      <p:ext uri="{BB962C8B-B14F-4D97-AF65-F5344CB8AC3E}">
        <p14:creationId xmlns:p14="http://schemas.microsoft.com/office/powerpoint/2010/main" val="3265938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Question face topic oil pressure gauge and sending unit question the roush  garage clipart - ClipartBarn">
            <a:extLst>
              <a:ext uri="{FF2B5EF4-FFF2-40B4-BE49-F238E27FC236}">
                <a16:creationId xmlns:a16="http://schemas.microsoft.com/office/drawing/2014/main" id="{A3725295-3CFF-CF4F-969F-B1FA19527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462" y="1263354"/>
            <a:ext cx="5893381" cy="3587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68D4098-01AC-2440-9D48-29B74C2919AB}"/>
              </a:ext>
            </a:extLst>
          </p:cNvPr>
          <p:cNvSpPr txBox="1"/>
          <p:nvPr/>
        </p:nvSpPr>
        <p:spPr>
          <a:xfrm>
            <a:off x="7893269" y="4687836"/>
            <a:ext cx="2001520" cy="575542"/>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1456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467FB-BFC9-5C4D-89A7-9E3271AFFF17}"/>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Integral Image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08D070-B140-8D4B-815B-0DE79E83B182}"/>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An Integral Image is basically a summed-area table of the input image.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It can be used whenever we have a function from pixels to real numbers f(</a:t>
                </a:r>
                <a:r>
                  <a:rPr lang="en-US" sz="2000" i="1" dirty="0" err="1">
                    <a:latin typeface="Times New Roman" panose="02020603050405020304" pitchFamily="18" charset="0"/>
                    <a:cs typeface="Times New Roman" panose="02020603050405020304" pitchFamily="18" charset="0"/>
                  </a:rPr>
                  <a:t>x,y</a:t>
                </a:r>
                <a:r>
                  <a:rPr lang="en-US" sz="2000" i="1" dirty="0">
                    <a:latin typeface="Times New Roman" panose="02020603050405020304" pitchFamily="18" charset="0"/>
                    <a:cs typeface="Times New Roman" panose="02020603050405020304" pitchFamily="18" charset="0"/>
                  </a:rPr>
                  <a:t>) (e.g., pixel intensity).</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Is computed as follows:</a:t>
                </a:r>
              </a:p>
              <a:p>
                <a:pPr marL="0" indent="0">
                  <a:buNone/>
                </a:pPr>
                <a:endParaRPr lang="en-US" sz="2000" i="1" dirty="0">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r>
                      <a:rPr lang="en-US" sz="2000" i="1">
                        <a:latin typeface="Cambria Math" panose="02040503050406030204" pitchFamily="18" charset="0"/>
                      </a:rPr>
                      <m:t>𝐼</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𝑓</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𝐼</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−1, </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𝐼</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𝐼</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−1,</m:t>
                    </m:r>
                    <m:r>
                      <a:rPr lang="en-US" sz="2000" i="1">
                        <a:latin typeface="Cambria Math" panose="02040503050406030204" pitchFamily="18" charset="0"/>
                      </a:rPr>
                      <m:t>𝑦</m:t>
                    </m:r>
                    <m:r>
                      <a:rPr lang="en-US" sz="2000" i="1">
                        <a:latin typeface="Cambria Math" panose="02040503050406030204" pitchFamily="18" charset="0"/>
                      </a:rPr>
                      <m:t>−1)</m:t>
                    </m:r>
                  </m:oMath>
                </a14:m>
                <a:r>
                  <a:rPr lang="en-IN" sz="1200" dirty="0">
                    <a:effectLst/>
                  </a:rPr>
                  <a:t> </a:t>
                </a:r>
                <a:endParaRPr lang="en-US" sz="1200" i="1" dirty="0">
                  <a:latin typeface="Times New Roman" panose="02020603050405020304" pitchFamily="18" charset="0"/>
                  <a:cs typeface="Times New Roman" panose="02020603050405020304" pitchFamily="18" charset="0"/>
                </a:endParaRPr>
              </a:p>
              <a:p>
                <a:endParaRPr lang="en-US" sz="16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So we have:</a:t>
                </a:r>
              </a:p>
              <a:p>
                <a:endParaRPr lang="en-US" sz="2000" i="1" dirty="0">
                  <a:latin typeface="Times New Roman" panose="02020603050405020304" pitchFamily="18" charset="0"/>
                  <a:cs typeface="Times New Roman" panose="02020603050405020304" pitchFamily="18" charset="0"/>
                </a:endParaRPr>
              </a:p>
              <a:p>
                <a:pPr marL="0" indent="0">
                  <a:buNone/>
                </a:pPr>
                <a:r>
                  <a:rPr lang="en-US" sz="2000" dirty="0"/>
                  <a:t>		</a:t>
                </a:r>
                <a14:m>
                  <m:oMath xmlns:m="http://schemas.openxmlformats.org/officeDocument/2006/math">
                    <m:r>
                      <a:rPr lang="en-US" sz="2000" i="1" smtClean="0">
                        <a:latin typeface="Cambria Math" panose="02040503050406030204" pitchFamily="18" charset="0"/>
                      </a:rPr>
                      <m:t>𝑓</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b="0" i="1" smtClean="0">
                        <a:latin typeface="Cambria Math" panose="02040503050406030204" pitchFamily="18" charset="0"/>
                      </a:rPr>
                      <m:t>= </m:t>
                    </m:r>
                    <m:r>
                      <a:rPr lang="en-US" sz="2000" i="1" smtClean="0">
                        <a:latin typeface="Cambria Math" panose="02040503050406030204" pitchFamily="18" charset="0"/>
                      </a:rPr>
                      <m:t>𝐼</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b="0" i="1" smtClean="0">
                        <a:latin typeface="Cambria Math" panose="02040503050406030204" pitchFamily="18" charset="0"/>
                      </a:rPr>
                      <m:t> − </m:t>
                    </m:r>
                    <m:r>
                      <a:rPr lang="en-US" sz="2000" i="1">
                        <a:latin typeface="Cambria Math" panose="02040503050406030204" pitchFamily="18" charset="0"/>
                      </a:rPr>
                      <m:t>𝐼</m:t>
                    </m:r>
                    <m:d>
                      <m:dPr>
                        <m:ctrlPr>
                          <a:rPr lang="en-IN" sz="2000" i="1" smtClean="0">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−1, </m:t>
                        </m:r>
                        <m:r>
                          <a:rPr lang="en-US" sz="2000" i="1">
                            <a:latin typeface="Cambria Math" panose="02040503050406030204" pitchFamily="18" charset="0"/>
                          </a:rPr>
                          <m:t>𝑦</m:t>
                        </m:r>
                      </m:e>
                    </m:d>
                    <m:r>
                      <a:rPr lang="en-US" sz="2000" b="0" i="1" smtClean="0">
                        <a:latin typeface="Cambria Math" panose="02040503050406030204" pitchFamily="18" charset="0"/>
                      </a:rPr>
                      <m:t>−</m:t>
                    </m:r>
                    <m:r>
                      <a:rPr lang="en-US" sz="2000" i="1">
                        <a:latin typeface="Cambria Math" panose="02040503050406030204" pitchFamily="18" charset="0"/>
                      </a:rPr>
                      <m:t>𝐼</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−1</m:t>
                        </m:r>
                      </m:e>
                    </m:d>
                    <m:r>
                      <a:rPr lang="en-US" sz="2000" b="0" i="1" smtClean="0">
                        <a:latin typeface="Cambria Math" panose="02040503050406030204" pitchFamily="18" charset="0"/>
                      </a:rPr>
                      <m:t>+</m:t>
                    </m:r>
                    <m:r>
                      <a:rPr lang="en-US" sz="2000" i="1">
                        <a:latin typeface="Cambria Math" panose="02040503050406030204" pitchFamily="18" charset="0"/>
                      </a:rPr>
                      <m:t>𝐼</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−1,</m:t>
                    </m:r>
                    <m:r>
                      <a:rPr lang="en-US" sz="2000" i="1">
                        <a:latin typeface="Cambria Math" panose="02040503050406030204" pitchFamily="18" charset="0"/>
                      </a:rPr>
                      <m:t>𝑦</m:t>
                    </m:r>
                    <m:r>
                      <a:rPr lang="en-US" sz="2000" i="1">
                        <a:latin typeface="Cambria Math" panose="02040503050406030204" pitchFamily="18" charset="0"/>
                      </a:rPr>
                      <m:t>−1)</m:t>
                    </m:r>
                  </m:oMath>
                </a14:m>
                <a:r>
                  <a:rPr lang="en-IN" sz="1200" dirty="0">
                    <a:effectLst/>
                  </a:rPr>
                  <a:t> </a:t>
                </a:r>
                <a:endParaRPr lang="en-US" sz="12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1600" i="1"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908D070-B140-8D4B-815B-0DE79E83B182}"/>
                  </a:ext>
                </a:extLst>
              </p:cNvPr>
              <p:cNvSpPr>
                <a:spLocks noGrp="1" noRot="1" noChangeAspect="1" noMove="1" noResize="1" noEditPoints="1" noAdjustHandles="1" noChangeArrowheads="1" noChangeShapeType="1" noTextEdit="1"/>
              </p:cNvSpPr>
              <p:nvPr>
                <p:ph idx="1"/>
              </p:nvPr>
            </p:nvSpPr>
            <p:spPr>
              <a:blipFill>
                <a:blip r:embed="rId2"/>
                <a:stretch>
                  <a:fillRect l="-603" t="-1163" r="-241" b="-1163"/>
                </a:stretch>
              </a:blipFill>
            </p:spPr>
            <p:txBody>
              <a:bodyPr/>
              <a:lstStyle/>
              <a:p>
                <a:r>
                  <a:rPr lang="en-US">
                    <a:noFill/>
                  </a:rPr>
                  <a:t> </a:t>
                </a:r>
              </a:p>
            </p:txBody>
          </p:sp>
        </mc:Fallback>
      </mc:AlternateContent>
    </p:spTree>
    <p:extLst>
      <p:ext uri="{BB962C8B-B14F-4D97-AF65-F5344CB8AC3E}">
        <p14:creationId xmlns:p14="http://schemas.microsoft.com/office/powerpoint/2010/main" val="135098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B526-DB72-1447-AAA9-16EFD5AEC249}"/>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Integral Image (contd.)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64C945-833A-BB46-92FA-710E1ADD37EC}"/>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Once we have the integral image, the sum of the function for any rectangle with upper left corner </a:t>
                </a:r>
                <a14:m>
                  <m:oMath xmlns:m="http://schemas.openxmlformats.org/officeDocument/2006/math">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IN"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1</m:t>
                            </m:r>
                          </m:sub>
                        </m:sSub>
                      </m:e>
                    </m:d>
                  </m:oMath>
                </a14:m>
                <a:r>
                  <a:rPr lang="en-US" sz="2000" i="1" dirty="0">
                    <a:latin typeface="Times New Roman" panose="02020603050405020304" pitchFamily="18" charset="0"/>
                    <a:cs typeface="Times New Roman" panose="02020603050405020304" pitchFamily="18" charset="0"/>
                  </a:rPr>
                  <a:t> and lower right corner </a:t>
                </a:r>
                <a14:m>
                  <m:oMath xmlns:m="http://schemas.openxmlformats.org/officeDocument/2006/math">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IN"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2</m:t>
                            </m:r>
                          </m:sub>
                        </m:sSub>
                      </m:e>
                    </m:d>
                  </m:oMath>
                </a14:m>
                <a:r>
                  <a:rPr lang="en-US" sz="2000" i="1" dirty="0">
                    <a:latin typeface="Times New Roman" panose="02020603050405020304" pitchFamily="18" charset="0"/>
                    <a:cs typeface="Times New Roman" panose="02020603050405020304" pitchFamily="18" charset="0"/>
                  </a:rPr>
                  <a:t> can be computed in constant time using the following equation:</a:t>
                </a:r>
              </a:p>
              <a:p>
                <a:pPr marL="0" indent="0">
                  <a:buNone/>
                </a:pPr>
                <a:endParaRPr lang="en-US" sz="2000" i="1" dirty="0">
                  <a:latin typeface="Times New Roman" panose="02020603050405020304" pitchFamily="18" charset="0"/>
                  <a:cs typeface="Times New Roman" panose="02020603050405020304" pitchFamily="18" charset="0"/>
                </a:endParaRPr>
              </a:p>
              <a:p>
                <a:pPr marL="0" indent="0">
                  <a:buNone/>
                </a:pPr>
                <a:endParaRPr lang="en-US" sz="1600" i="1" dirty="0">
                  <a:latin typeface="Times New Roman" panose="02020603050405020304" pitchFamily="18" charset="0"/>
                  <a:cs typeface="Times New Roman" panose="02020603050405020304" pitchFamily="18" charset="0"/>
                </a:endParaRPr>
              </a:p>
              <a:p>
                <a:pPr marL="0" indent="0">
                  <a:buNone/>
                </a:pPr>
                <a:endParaRPr lang="en-US" sz="1600" i="1"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864C945-833A-BB46-92FA-710E1ADD37EC}"/>
                  </a:ext>
                </a:extLst>
              </p:cNvPr>
              <p:cNvSpPr>
                <a:spLocks noGrp="1" noRot="1" noChangeAspect="1" noMove="1" noResize="1" noEditPoints="1" noAdjustHandles="1" noChangeArrowheads="1" noChangeShapeType="1" noTextEdit="1"/>
              </p:cNvSpPr>
              <p:nvPr>
                <p:ph idx="1"/>
              </p:nvPr>
            </p:nvSpPr>
            <p:spPr>
              <a:blipFill>
                <a:blip r:embed="rId2"/>
                <a:stretch>
                  <a:fillRect l="-603" t="-116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8E73180-B038-BE44-A606-51917D850462}"/>
              </a:ext>
            </a:extLst>
          </p:cNvPr>
          <p:cNvPicPr>
            <a:picLocks noChangeAspect="1"/>
          </p:cNvPicPr>
          <p:nvPr/>
        </p:nvPicPr>
        <p:blipFill>
          <a:blip r:embed="rId3"/>
          <a:stretch>
            <a:fillRect/>
          </a:stretch>
        </p:blipFill>
        <p:spPr>
          <a:xfrm>
            <a:off x="1658620" y="3429000"/>
            <a:ext cx="8712200" cy="1155700"/>
          </a:xfrm>
          <a:prstGeom prst="rect">
            <a:avLst/>
          </a:prstGeom>
        </p:spPr>
      </p:pic>
    </p:spTree>
    <p:extLst>
      <p:ext uri="{BB962C8B-B14F-4D97-AF65-F5344CB8AC3E}">
        <p14:creationId xmlns:p14="http://schemas.microsoft.com/office/powerpoint/2010/main" val="2979667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5908-9109-5340-8644-1309296BA42D}"/>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Integral Image (contd.)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A0CDFF-5428-0F41-991C-4D3D64F0220D}"/>
                  </a:ext>
                </a:extLst>
              </p:cNvPr>
              <p:cNvSpPr>
                <a:spLocks noGrp="1"/>
              </p:cNvSpPr>
              <p:nvPr>
                <p:ph idx="1"/>
              </p:nvPr>
            </p:nvSpPr>
            <p:spPr/>
            <p:txBody>
              <a:bodyPr/>
              <a:lstStyle/>
              <a:p>
                <a:r>
                  <a:rPr lang="en-US" sz="2000" i="1" dirty="0">
                    <a:latin typeface="Times New Roman" panose="02020603050405020304" pitchFamily="18" charset="0"/>
                    <a:cs typeface="Times New Roman" panose="02020603050405020304" pitchFamily="18" charset="0"/>
                  </a:rPr>
                  <a:t>The figure below shows the computing sum of </a:t>
                </a:r>
                <a14:m>
                  <m:oMath xmlns:m="http://schemas.openxmlformats.org/officeDocument/2006/math">
                    <m:r>
                      <a:rPr lang="en-US" sz="2000" i="1">
                        <a:latin typeface="Cambria Math" panose="02040503050406030204" pitchFamily="18" charset="0"/>
                      </a:rPr>
                      <m:t>𝑓</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oMath>
                </a14:m>
                <a:r>
                  <a:rPr lang="en-US" sz="2000" i="1" dirty="0">
                    <a:latin typeface="Times New Roman" panose="02020603050405020304" pitchFamily="18" charset="0"/>
                    <a:cs typeface="Times New Roman" panose="02020603050405020304" pitchFamily="18" charset="0"/>
                  </a:rPr>
                  <a:t> over the area of the rectangle “D”, which is equivalent to area computed as: (A+B+C+D) – (A+B) – (A+C) + (A).</a:t>
                </a:r>
              </a:p>
              <a:p>
                <a:endParaRPr lang="en-US" sz="2000" i="1" dirty="0">
                  <a:latin typeface="Times New Roman" panose="02020603050405020304" pitchFamily="18" charset="0"/>
                  <a:cs typeface="Times New Roman" panose="02020603050405020304" pitchFamily="18" charset="0"/>
                </a:endParaRPr>
              </a:p>
              <a:p>
                <a:endParaRPr lang="en-IN" sz="2000" i="1" dirty="0">
                  <a:latin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3BA0CDFF-5428-0F41-991C-4D3D64F0220D}"/>
                  </a:ext>
                </a:extLst>
              </p:cNvPr>
              <p:cNvSpPr>
                <a:spLocks noGrp="1" noRot="1" noChangeAspect="1" noMove="1" noResize="1" noEditPoints="1" noAdjustHandles="1" noChangeArrowheads="1" noChangeShapeType="1" noTextEdit="1"/>
              </p:cNvSpPr>
              <p:nvPr>
                <p:ph idx="1"/>
              </p:nvPr>
            </p:nvSpPr>
            <p:spPr>
              <a:blipFill>
                <a:blip r:embed="rId2"/>
                <a:stretch>
                  <a:fillRect l="-603" t="-1163"/>
                </a:stretch>
              </a:blipFill>
            </p:spPr>
            <p:txBody>
              <a:bodyPr/>
              <a:lstStyle/>
              <a:p>
                <a:r>
                  <a:rPr lang="en-US">
                    <a:noFill/>
                  </a:rPr>
                  <a:t> </a:t>
                </a:r>
              </a:p>
            </p:txBody>
          </p:sp>
        </mc:Fallback>
      </mc:AlternateContent>
      <p:pic>
        <p:nvPicPr>
          <p:cNvPr id="4" name="Picture 3" descr="Diagram&#10;&#10;Description automatically generated with medium confidence">
            <a:extLst>
              <a:ext uri="{FF2B5EF4-FFF2-40B4-BE49-F238E27FC236}">
                <a16:creationId xmlns:a16="http://schemas.microsoft.com/office/drawing/2014/main" id="{C7D16ED9-C852-7348-BB25-2BF00C77C059}"/>
              </a:ext>
            </a:extLst>
          </p:cNvPr>
          <p:cNvPicPr>
            <a:picLocks noChangeAspect="1"/>
          </p:cNvPicPr>
          <p:nvPr/>
        </p:nvPicPr>
        <p:blipFill>
          <a:blip r:embed="rId3"/>
          <a:stretch>
            <a:fillRect/>
          </a:stretch>
        </p:blipFill>
        <p:spPr>
          <a:xfrm>
            <a:off x="3566160" y="2829560"/>
            <a:ext cx="4064000" cy="3048000"/>
          </a:xfrm>
          <a:prstGeom prst="rect">
            <a:avLst/>
          </a:prstGeom>
        </p:spPr>
      </p:pic>
    </p:spTree>
    <p:extLst>
      <p:ext uri="{BB962C8B-B14F-4D97-AF65-F5344CB8AC3E}">
        <p14:creationId xmlns:p14="http://schemas.microsoft.com/office/powerpoint/2010/main" val="111821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5908-9109-5340-8644-1309296BA42D}"/>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Integral Image (contd.)</a:t>
            </a:r>
            <a:endParaRPr lang="en-US" dirty="0"/>
          </a:p>
        </p:txBody>
      </p:sp>
      <p:sp>
        <p:nvSpPr>
          <p:cNvPr id="3" name="Content Placeholder 2">
            <a:extLst>
              <a:ext uri="{FF2B5EF4-FFF2-40B4-BE49-F238E27FC236}">
                <a16:creationId xmlns:a16="http://schemas.microsoft.com/office/drawing/2014/main" id="{3BA0CDFF-5428-0F41-991C-4D3D64F0220D}"/>
              </a:ext>
            </a:extLst>
          </p:cNvPr>
          <p:cNvSpPr>
            <a:spLocks noGrp="1"/>
          </p:cNvSpPr>
          <p:nvPr>
            <p:ph idx="1"/>
          </p:nvPr>
        </p:nvSpPr>
        <p:spPr/>
        <p:txBody>
          <a:bodyPr/>
          <a:lstStyle/>
          <a:p>
            <a:r>
              <a:rPr lang="en-US" sz="2000" i="1" dirty="0">
                <a:latin typeface="Times New Roman" panose="02020603050405020304" pitchFamily="18" charset="0"/>
                <a:cs typeface="Times New Roman" panose="02020603050405020304" pitchFamily="18" charset="0"/>
              </a:rPr>
              <a:t>A sample computation of the Integral Image for a 4x4 matrix is as shown below:</a:t>
            </a:r>
            <a:endParaRPr lang="en-IN"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pPr marL="0" indent="0">
              <a:buNone/>
            </a:pPr>
            <a:endParaRPr lang="en-IN" sz="2000" i="1" dirty="0">
              <a:latin typeface="Times New Roman" panose="02020603050405020304" pitchFamily="18"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8D7C55F5-EDA4-4447-8544-8A9475DB43C6}"/>
              </a:ext>
            </a:extLst>
          </p:cNvPr>
          <p:cNvPicPr>
            <a:picLocks noChangeAspect="1"/>
          </p:cNvPicPr>
          <p:nvPr/>
        </p:nvPicPr>
        <p:blipFill>
          <a:blip r:embed="rId2"/>
          <a:stretch>
            <a:fillRect/>
          </a:stretch>
        </p:blipFill>
        <p:spPr>
          <a:xfrm>
            <a:off x="3255010" y="2919730"/>
            <a:ext cx="4497070" cy="2329349"/>
          </a:xfrm>
          <a:prstGeom prst="rect">
            <a:avLst/>
          </a:prstGeom>
        </p:spPr>
      </p:pic>
    </p:spTree>
    <p:extLst>
      <p:ext uri="{BB962C8B-B14F-4D97-AF65-F5344CB8AC3E}">
        <p14:creationId xmlns:p14="http://schemas.microsoft.com/office/powerpoint/2010/main" val="258457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AC5A-4B51-4C42-9EB5-6F7D998D9C9A}"/>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Adaptive Thresholding Technique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2C0953-3AAC-8049-ABF7-89519F657991}"/>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Adaptive thresholding using Integral Images is a two-pass technique.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In the first pass we compute the integral image of the input image in linear time.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In the second pass we compute the average of a S x S window of pixels centered around each pixel, in constant time and perform threshold comparison.</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If the value of the current pixel is </a:t>
                </a:r>
                <a14:m>
                  <m:oMath xmlns:m="http://schemas.openxmlformats.org/officeDocument/2006/math">
                    <m:r>
                      <a:rPr lang="en-US" sz="2000" i="1">
                        <a:latin typeface="Cambria Math" panose="02040503050406030204" pitchFamily="18" charset="0"/>
                      </a:rPr>
                      <m:t>𝑇</m:t>
                    </m:r>
                    <m:r>
                      <a:rPr lang="en-US" sz="2000" i="1">
                        <a:latin typeface="Cambria Math" panose="02040503050406030204" pitchFamily="18" charset="0"/>
                      </a:rPr>
                      <m:t> %</m:t>
                    </m:r>
                  </m:oMath>
                </a14:m>
                <a:r>
                  <a:rPr lang="en-US" sz="2000" i="1" dirty="0">
                    <a:latin typeface="Times New Roman" panose="02020603050405020304" pitchFamily="18" charset="0"/>
                    <a:cs typeface="Times New Roman" panose="02020603050405020304" pitchFamily="18" charset="0"/>
                  </a:rPr>
                  <a:t> less than this average, set the pixel as ‘0’, otherwise set the pixel as ‘255’.</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For quality of thresholding choose T (as 15) and S (as 1/8</a:t>
                </a:r>
                <a:r>
                  <a:rPr lang="en-US" sz="2000" i="1" baseline="30000" dirty="0">
                    <a:latin typeface="Times New Roman" panose="02020603050405020304" pitchFamily="18" charset="0"/>
                    <a:cs typeface="Times New Roman" panose="02020603050405020304" pitchFamily="18" charset="0"/>
                  </a:rPr>
                  <a:t>th</a:t>
                </a:r>
                <a:r>
                  <a:rPr lang="en-US" sz="2000" i="1" dirty="0">
                    <a:latin typeface="Times New Roman" panose="02020603050405020304" pitchFamily="18" charset="0"/>
                    <a:cs typeface="Times New Roman" panose="02020603050405020304" pitchFamily="18" charset="0"/>
                  </a:rPr>
                  <a:t> of image size).</a:t>
                </a:r>
              </a:p>
            </p:txBody>
          </p:sp>
        </mc:Choice>
        <mc:Fallback xmlns="">
          <p:sp>
            <p:nvSpPr>
              <p:cNvPr id="3" name="Content Placeholder 2">
                <a:extLst>
                  <a:ext uri="{FF2B5EF4-FFF2-40B4-BE49-F238E27FC236}">
                    <a16:creationId xmlns:a16="http://schemas.microsoft.com/office/drawing/2014/main" id="{172C0953-3AAC-8049-ABF7-89519F657991}"/>
                  </a:ext>
                </a:extLst>
              </p:cNvPr>
              <p:cNvSpPr>
                <a:spLocks noGrp="1" noRot="1" noChangeAspect="1" noMove="1" noResize="1" noEditPoints="1" noAdjustHandles="1" noChangeArrowheads="1" noChangeShapeType="1" noTextEdit="1"/>
              </p:cNvSpPr>
              <p:nvPr>
                <p:ph idx="1"/>
              </p:nvPr>
            </p:nvSpPr>
            <p:spPr>
              <a:blipFill>
                <a:blip r:embed="rId2"/>
                <a:stretch>
                  <a:fillRect l="-603" t="-1163" r="-603"/>
                </a:stretch>
              </a:blipFill>
            </p:spPr>
            <p:txBody>
              <a:bodyPr/>
              <a:lstStyle/>
              <a:p>
                <a:r>
                  <a:rPr lang="en-US">
                    <a:noFill/>
                  </a:rPr>
                  <a:t> </a:t>
                </a:r>
              </a:p>
            </p:txBody>
          </p:sp>
        </mc:Fallback>
      </mc:AlternateContent>
    </p:spTree>
    <p:extLst>
      <p:ext uri="{BB962C8B-B14F-4D97-AF65-F5344CB8AC3E}">
        <p14:creationId xmlns:p14="http://schemas.microsoft.com/office/powerpoint/2010/main" val="6082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7FB8-261B-2F46-A353-C2FDEE4994CB}"/>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Host Implementation</a:t>
            </a:r>
          </a:p>
        </p:txBody>
      </p:sp>
      <p:sp>
        <p:nvSpPr>
          <p:cNvPr id="3" name="Content Placeholder 2">
            <a:extLst>
              <a:ext uri="{FF2B5EF4-FFF2-40B4-BE49-F238E27FC236}">
                <a16:creationId xmlns:a16="http://schemas.microsoft.com/office/drawing/2014/main" id="{4FB29F3B-8E08-6248-A08E-86DA11AF0F6D}"/>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Used OpenCV library for all the image management activities like – reading, image to matrix conversions, serializing the images, writing the images, etc.</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Computation of integral image is done using the OpenCV library function </a:t>
            </a:r>
            <a:r>
              <a:rPr lang="en-US" sz="2000" dirty="0">
                <a:latin typeface="Courier New" panose="02070309020205020404" pitchFamily="49" charset="0"/>
                <a:cs typeface="Courier New" panose="02070309020205020404" pitchFamily="49" charset="0"/>
              </a:rPr>
              <a:t>cv::integral()</a:t>
            </a:r>
            <a:r>
              <a:rPr lang="en-US" sz="2000" i="1" dirty="0">
                <a:latin typeface="Times New Roman" panose="02020603050405020304" pitchFamily="18" charset="0"/>
                <a:cs typeface="Times New Roman" panose="02020603050405020304" pitchFamily="18" charset="0"/>
              </a:rPr>
              <a:t>.</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The adaptive thresholding is performed on the integral image computed in previous step.</a:t>
            </a:r>
          </a:p>
          <a:p>
            <a:endParaRPr lang="en-US" sz="2000" i="1" dirty="0">
              <a:latin typeface="Times New Roman" panose="02020603050405020304" pitchFamily="18" charset="0"/>
              <a:cs typeface="Times New Roman" panose="02020603050405020304" pitchFamily="18" charset="0"/>
            </a:endParaRPr>
          </a:p>
          <a:p>
            <a:pPr marL="0" indent="0">
              <a:buNone/>
            </a:pPr>
            <a:r>
              <a:rPr lang="en-US" sz="1800" i="1" dirty="0">
                <a:latin typeface="Times New Roman" panose="02020603050405020304" pitchFamily="18" charset="0"/>
                <a:cs typeface="Times New Roman" panose="02020603050405020304" pitchFamily="18" charset="0"/>
              </a:rPr>
              <a:t>NOTE: OpenCV library will pad the image with an additional row and column while computing the Integral Image. Hence the adaptive thresholding algorithm should consider this additional row and column in its computations.</a:t>
            </a:r>
          </a:p>
        </p:txBody>
      </p:sp>
    </p:spTree>
    <p:extLst>
      <p:ext uri="{BB962C8B-B14F-4D97-AF65-F5344CB8AC3E}">
        <p14:creationId xmlns:p14="http://schemas.microsoft.com/office/powerpoint/2010/main" val="66292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9459-6A22-7149-BB95-57072441F6C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Basic Version</a:t>
            </a:r>
            <a:endParaRPr lang="en-US" dirty="0"/>
          </a:p>
        </p:txBody>
      </p:sp>
      <p:sp>
        <p:nvSpPr>
          <p:cNvPr id="3" name="Content Placeholder 2">
            <a:extLst>
              <a:ext uri="{FF2B5EF4-FFF2-40B4-BE49-F238E27FC236}">
                <a16:creationId xmlns:a16="http://schemas.microsoft.com/office/drawing/2014/main" id="{4263ABAA-1DF1-3E49-AD62-FE533511DFEF}"/>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Initially we tried to temporarily store the integral image inside the FPGA block memory.</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HW creation failed - saying that we have over utilized the BRAM blocks in FPGA.</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Then we slightly modified this approach, by storing the integral image in the DDR ram, after the first pass and then reading it from there in the second pass to compute the adaptive thresholding image.</a:t>
            </a:r>
          </a:p>
          <a:p>
            <a:pPr marL="0" indent="0">
              <a:buNone/>
            </a:pPr>
            <a:endParaRPr lang="en-US" sz="2000" i="1" dirty="0">
              <a:latin typeface="Times New Roman" panose="02020603050405020304" pitchFamily="18" charset="0"/>
              <a:cs typeface="Times New Roman" panose="02020603050405020304" pitchFamily="18" charset="0"/>
            </a:endParaRPr>
          </a:p>
          <a:p>
            <a:pPr marL="0" indent="0">
              <a:buNone/>
            </a:pPr>
            <a:endParaRPr lang="en-US" sz="2000"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5AB5C76-68AA-414B-9AAB-B87BBF41931D}"/>
              </a:ext>
            </a:extLst>
          </p:cNvPr>
          <p:cNvPicPr>
            <a:picLocks noChangeAspect="1"/>
          </p:cNvPicPr>
          <p:nvPr/>
        </p:nvPicPr>
        <p:blipFill>
          <a:blip r:embed="rId2"/>
          <a:stretch>
            <a:fillRect/>
          </a:stretch>
        </p:blipFill>
        <p:spPr>
          <a:xfrm>
            <a:off x="2763202" y="4279458"/>
            <a:ext cx="6665595" cy="1897505"/>
          </a:xfrm>
          <a:prstGeom prst="rect">
            <a:avLst/>
          </a:prstGeom>
        </p:spPr>
      </p:pic>
    </p:spTree>
    <p:extLst>
      <p:ext uri="{BB962C8B-B14F-4D97-AF65-F5344CB8AC3E}">
        <p14:creationId xmlns:p14="http://schemas.microsoft.com/office/powerpoint/2010/main" val="32452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1264</Words>
  <Application>Microsoft Macintosh PowerPoint</Application>
  <PresentationFormat>Widescreen</PresentationFormat>
  <Paragraphs>145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Courier New</vt:lpstr>
      <vt:lpstr>Times New Roman</vt:lpstr>
      <vt:lpstr>Office Theme</vt:lpstr>
      <vt:lpstr>Adaptive Thresholding using Integral Images</vt:lpstr>
      <vt:lpstr>Introduction</vt:lpstr>
      <vt:lpstr>Integral Image</vt:lpstr>
      <vt:lpstr>Integral Image (contd.)</vt:lpstr>
      <vt:lpstr>Integral Image (contd.)</vt:lpstr>
      <vt:lpstr>Integral Image (contd.)</vt:lpstr>
      <vt:lpstr>Adaptive Thresholding Technique</vt:lpstr>
      <vt:lpstr>Host Implementation</vt:lpstr>
      <vt:lpstr>FPGA Basic Version</vt:lpstr>
      <vt:lpstr>FPGA Basic Version</vt:lpstr>
      <vt:lpstr>FPGA Improved Version</vt:lpstr>
      <vt:lpstr>FPGA Improved Version (contd.)</vt:lpstr>
      <vt:lpstr>FPGA Improved Version (contd.)</vt:lpstr>
      <vt:lpstr>FPGA Improved Version (contd.)</vt:lpstr>
      <vt:lpstr>Block Design &amp; HW Utilization</vt:lpstr>
      <vt:lpstr>Kernel &amp; Post Synthesis Utilization</vt:lpstr>
      <vt:lpstr>FPGA Dye Utilization</vt:lpstr>
      <vt:lpstr>Roofline Analysis (Basic vs Improved)</vt:lpstr>
      <vt:lpstr>Roofline Analysis (contd.)</vt:lpstr>
      <vt:lpstr>Further Optimization Ideas</vt:lpstr>
      <vt:lpstr>Report Walk Through !!!</vt:lpstr>
      <vt:lpstr>Repo/Code Walk Through !!!</vt:lpstr>
      <vt:lpstr>Demo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Saripalli</dc:creator>
  <cp:lastModifiedBy>Aditya Saripalli</cp:lastModifiedBy>
  <cp:revision>27</cp:revision>
  <dcterms:created xsi:type="dcterms:W3CDTF">2021-12-09T14:50:51Z</dcterms:created>
  <dcterms:modified xsi:type="dcterms:W3CDTF">2021-12-10T04:54:44Z</dcterms:modified>
</cp:coreProperties>
</file>