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4"/>
  </p:notesMasterIdLst>
  <p:sldIdLst>
    <p:sldId id="272" r:id="rId2"/>
    <p:sldId id="274" r:id="rId3"/>
    <p:sldId id="275" r:id="rId4"/>
    <p:sldId id="276" r:id="rId5"/>
    <p:sldId id="277" r:id="rId6"/>
    <p:sldId id="279" r:id="rId7"/>
    <p:sldId id="280" r:id="rId8"/>
    <p:sldId id="281" r:id="rId9"/>
    <p:sldId id="278" r:id="rId10"/>
    <p:sldId id="282" r:id="rId11"/>
    <p:sldId id="283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Gangadharan" initials="DG" lastIdx="1" clrIdx="0">
    <p:extLst>
      <p:ext uri="{19B8F6BF-5375-455C-9EA6-DF929625EA0E}">
        <p15:presenceInfo xmlns:p15="http://schemas.microsoft.com/office/powerpoint/2012/main" userId="d4adaaab489a7f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912D-8E72-49D4-B549-67511B7C9267}" type="datetime1">
              <a:rPr lang="en-US" smtClean="0"/>
              <a:t>8/12/2020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1687-46EC-47AF-BF43-C7C9A3403E0F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7158-976E-4ABB-A30E-5688B092AF91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C0A3C-16B8-43A2-B7F6-B4E548296C17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F12C-F8E9-42D3-9206-D39B4F0BCD9F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BF6D-2FB0-4CDB-A33F-62227B388542}" type="datetime1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F125-CD97-4E97-A568-26E05619AADB}" type="datetime1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5E16-9DEC-4A00-AC33-692D655A5747}" type="datetime1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7BB7-BABC-482E-8F4D-31626AB6B4AC}" type="datetime1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1504-27E7-4A78-8FD7-80564F354CAD}" type="datetime1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FC53-D590-426E-8A32-36528336458C}" type="datetime1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0896AF5E-81E4-4BF6-AC65-E32D91D62375}" type="datetime1">
              <a:rPr lang="en-US" smtClean="0"/>
              <a:t>8/12/2020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danger-toxic-panel-attention-3061159/" TargetMode="External"/><Relationship Id="rId3" Type="http://schemas.openxmlformats.org/officeDocument/2006/relationships/hyperlink" Target="https://www.pexels.com/photo/red-mercedes-benz-suv-moving-on-road-3972759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photos/aeroplane-fly-flying-landing-4347341/" TargetMode="External"/><Relationship Id="rId5" Type="http://schemas.openxmlformats.org/officeDocument/2006/relationships/image" Target="../media/image5.jpg"/><Relationship Id="rId10" Type="http://schemas.openxmlformats.org/officeDocument/2006/relationships/hyperlink" Target="https://www.flickr.com/photos/tolbxela/16008698917" TargetMode="External"/><Relationship Id="rId4" Type="http://schemas.openxmlformats.org/officeDocument/2006/relationships/image" Target="../media/image4.jpeg"/><Relationship Id="rId9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List_of_accidents_and_incidents_involving_the_Boeing_737" TargetMode="External"/><Relationship Id="rId5" Type="http://schemas.openxmlformats.org/officeDocument/2006/relationships/image" Target="../media/image9.jpeg"/><Relationship Id="rId4" Type="http://schemas.openxmlformats.org/officeDocument/2006/relationships/hyperlink" Target="https://commons.wikimedia.org/wiki/File:Car_Crash_7-1-18_2246_(42450607644).jp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accidents_and_incidents_involving_the_Boeing_73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eedpix.com/photo/1100165/mobile-gaming-android-gaming-smartphone-games-mortal-kombat-android-blackberry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ickr.com/photos/tolbxela/16008698917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Real-Time Systems</a:t>
            </a:r>
            <a:br>
              <a:rPr lang="en-US" dirty="0"/>
            </a:br>
            <a:r>
              <a:rPr lang="en-US" dirty="0"/>
              <a:t>Lecture 1- Introduction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200" y="3810000"/>
            <a:ext cx="10472928" cy="1171136"/>
          </a:xfrm>
        </p:spPr>
        <p:txBody>
          <a:bodyPr/>
          <a:lstStyle/>
          <a:p>
            <a:pPr algn="ctr"/>
            <a:r>
              <a:rPr lang="en-US" dirty="0"/>
              <a:t>Deepak Gangadharan</a:t>
            </a:r>
          </a:p>
          <a:p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2286128-B794-45E1-BEDE-26BE7E59B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5" y="5194266"/>
            <a:ext cx="1809750" cy="93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5E19-C395-484B-871F-2BAC8ED7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8813"/>
            <a:ext cx="10972800" cy="1143000"/>
          </a:xfrm>
        </p:spPr>
        <p:txBody>
          <a:bodyPr>
            <a:normAutofit/>
          </a:bodyPr>
          <a:lstStyle/>
          <a:p>
            <a:r>
              <a:rPr lang="en-IN" sz="3600" dirty="0"/>
              <a:t>Digital Controller (Integral to RTS)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441D5-44C7-4D54-8F75-0FE2899B6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47825"/>
            <a:ext cx="5842000" cy="4676775"/>
          </a:xfrm>
        </p:spPr>
        <p:txBody>
          <a:bodyPr/>
          <a:lstStyle/>
          <a:p>
            <a:r>
              <a:rPr lang="en-IN" dirty="0"/>
              <a:t>Reference input, Sensor measurements are typically </a:t>
            </a:r>
            <a:r>
              <a:rPr lang="en-IN" dirty="0" err="1"/>
              <a:t>analog</a:t>
            </a:r>
            <a:endParaRPr lang="en-IN" dirty="0"/>
          </a:p>
          <a:p>
            <a:r>
              <a:rPr lang="en-IN" dirty="0"/>
              <a:t>Controller performs A/D conversion, applies a control law and performs computation and D/A conversion of the control output</a:t>
            </a:r>
          </a:p>
          <a:p>
            <a:r>
              <a:rPr lang="en-IN" dirty="0"/>
              <a:t>The </a:t>
            </a:r>
            <a:r>
              <a:rPr lang="en-IN" dirty="0" err="1"/>
              <a:t>analog</a:t>
            </a:r>
            <a:r>
              <a:rPr lang="en-IN" dirty="0"/>
              <a:t> control output controls the actuator, which in turn changes the state of the plant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43515-8914-4EB2-A35A-654D5D9F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Real-Time Systems (Monsoon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63F4B-E604-4B4F-A312-F39B0753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53E0290-B427-4468-86B0-3ACC89143A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2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5E19-C395-484B-871F-2BAC8ED7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8813"/>
            <a:ext cx="10972800" cy="1143000"/>
          </a:xfrm>
        </p:spPr>
        <p:txBody>
          <a:bodyPr>
            <a:normAutofit/>
          </a:bodyPr>
          <a:lstStyle/>
          <a:p>
            <a:r>
              <a:rPr lang="en-IN" sz="3600" dirty="0"/>
              <a:t>Digital Controller (Integral to RTS)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441D5-44C7-4D54-8F75-0FE2899B6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47825"/>
            <a:ext cx="5842000" cy="4676775"/>
          </a:xfrm>
        </p:spPr>
        <p:txBody>
          <a:bodyPr/>
          <a:lstStyle/>
          <a:p>
            <a:r>
              <a:rPr lang="en-IN" dirty="0"/>
              <a:t>Faster sampling better approximates the </a:t>
            </a:r>
            <a:r>
              <a:rPr lang="en-IN" dirty="0" err="1"/>
              <a:t>analog</a:t>
            </a:r>
            <a:r>
              <a:rPr lang="en-IN" dirty="0"/>
              <a:t> signal, but increases the computation demand on the controller</a:t>
            </a:r>
          </a:p>
          <a:p>
            <a:r>
              <a:rPr lang="en-IN" dirty="0"/>
              <a:t>Faster the sampling better the response</a:t>
            </a:r>
          </a:p>
          <a:p>
            <a:r>
              <a:rPr lang="en-IN" dirty="0"/>
              <a:t>Slower the sampling may result in late response and lesser stability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43515-8914-4EB2-A35A-654D5D9F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Real-Time Systems (Monsoon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63F4B-E604-4B4F-A312-F39B0753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53E0290-B427-4468-86B0-3ACC89143A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477E2A-93C6-461A-9F58-654D925AE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0" y="2294976"/>
            <a:ext cx="2572425" cy="2697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5ADA1A-8E03-4BFA-9582-0CA5E924B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5892" y="2249336"/>
            <a:ext cx="2618775" cy="27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2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44ADCF-20C1-41D9-A1CC-5C5420E48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456" y="3025336"/>
            <a:ext cx="10472928" cy="1752600"/>
          </a:xfrm>
        </p:spPr>
        <p:txBody>
          <a:bodyPr/>
          <a:lstStyle/>
          <a:p>
            <a:pPr algn="ctr"/>
            <a:r>
              <a:rPr lang="en-IN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8107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5E19-C395-484B-871F-2BAC8ED7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8813"/>
            <a:ext cx="10972800" cy="1143000"/>
          </a:xfrm>
        </p:spPr>
        <p:txBody>
          <a:bodyPr>
            <a:normAutofit/>
          </a:bodyPr>
          <a:lstStyle/>
          <a:p>
            <a:r>
              <a:rPr lang="en-IN" sz="3600" dirty="0"/>
              <a:t>What is an Embedded System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43515-8914-4EB2-A35A-654D5D9F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Real-Time Systems (Monsoon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63F4B-E604-4B4F-A312-F39B0753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53E0290-B427-4468-86B0-3ACC89143A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16" name="Content Placeholder 15" descr="A group of items on a tabletop&#10;&#10;Description automatically generated">
            <a:extLst>
              <a:ext uri="{FF2B5EF4-FFF2-40B4-BE49-F238E27FC236}">
                <a16:creationId xmlns:a16="http://schemas.microsoft.com/office/drawing/2014/main" id="{7CBF59B5-B67B-4985-8FD9-BF627BEB5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485" y="2189575"/>
            <a:ext cx="5869532" cy="3497262"/>
          </a:xfrm>
        </p:spPr>
      </p:pic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47C3DA4A-C765-4F2D-A437-E2EBAC9C40DE}"/>
              </a:ext>
            </a:extLst>
          </p:cNvPr>
          <p:cNvSpPr/>
          <p:nvPr/>
        </p:nvSpPr>
        <p:spPr>
          <a:xfrm>
            <a:off x="8172449" y="1968373"/>
            <a:ext cx="3514725" cy="1475867"/>
          </a:xfrm>
          <a:prstGeom prst="wedgeRoundRectCallout">
            <a:avLst>
              <a:gd name="adj1" fmla="val -55564"/>
              <a:gd name="adj2" fmla="val 78260"/>
              <a:gd name="adj3" fmla="val 16667"/>
            </a:avLst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5EC861-ED27-4FE5-8E7E-3EB6AB51791E}"/>
              </a:ext>
            </a:extLst>
          </p:cNvPr>
          <p:cNvSpPr txBox="1"/>
          <p:nvPr/>
        </p:nvSpPr>
        <p:spPr>
          <a:xfrm>
            <a:off x="8297857" y="2102588"/>
            <a:ext cx="3206199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A computer system that has a</a:t>
            </a:r>
          </a:p>
          <a:p>
            <a:r>
              <a:rPr lang="en-IN" dirty="0"/>
              <a:t>dedicated function within a </a:t>
            </a:r>
            <a:br>
              <a:rPr lang="en-IN" dirty="0"/>
            </a:br>
            <a:r>
              <a:rPr lang="en-IN" dirty="0"/>
              <a:t>larger electrical/mechanical </a:t>
            </a:r>
            <a:br>
              <a:rPr lang="en-IN" dirty="0"/>
            </a:br>
            <a:r>
              <a:rPr lang="en-IN" dirty="0"/>
              <a:t>system - Wikipedia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5FBED5-CCB6-4F62-9FE7-17C8A75FE0DD}"/>
              </a:ext>
            </a:extLst>
          </p:cNvPr>
          <p:cNvSpPr/>
          <p:nvPr/>
        </p:nvSpPr>
        <p:spPr>
          <a:xfrm>
            <a:off x="1938332" y="5302116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3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800" dirty="0">
                <a:latin typeface="Calibri" panose="020F0502020204030204" pitchFamily="34" charset="0"/>
              </a:rPr>
              <a:t>Source:   https://www.embedded.fm/blog/2016/12/6/an-introduction-to-the-tricky-parts-of-embedded-systems-1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66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5E19-C395-484B-871F-2BAC8ED7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8813"/>
            <a:ext cx="10972800" cy="1143000"/>
          </a:xfrm>
        </p:spPr>
        <p:txBody>
          <a:bodyPr>
            <a:normAutofit/>
          </a:bodyPr>
          <a:lstStyle/>
          <a:p>
            <a:r>
              <a:rPr lang="en-IN" sz="3600" dirty="0"/>
              <a:t>What is a Real-Time System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441D5-44C7-4D54-8F75-0FE2899B6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0065"/>
            <a:ext cx="11196320" cy="922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A system whose correctness is not just adherence to functional correctness, but also timeliness of results.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43515-8914-4EB2-A35A-654D5D9F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Real-Time Systems (Monsoon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63F4B-E604-4B4F-A312-F39B0753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53E0290-B427-4468-86B0-3ACC89143A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CDF8721-0D89-470B-BB07-3B6CE6331683}"/>
              </a:ext>
            </a:extLst>
          </p:cNvPr>
          <p:cNvSpPr/>
          <p:nvPr/>
        </p:nvSpPr>
        <p:spPr>
          <a:xfrm>
            <a:off x="650240" y="5595035"/>
            <a:ext cx="4013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dirty="0"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https://www.pexels.com/photo/red-mercedes-benz-suv-moving-on-road-3972759/</a:t>
            </a:r>
            <a:endParaRPr lang="en-IN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A person driving a car going down the road&#10;&#10;Description automatically generated">
            <a:extLst>
              <a:ext uri="{FF2B5EF4-FFF2-40B4-BE49-F238E27FC236}">
                <a16:creationId xmlns:a16="http://schemas.microsoft.com/office/drawing/2014/main" id="{C6841DF8-6750-4384-A843-DD73FC9CA3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2956560"/>
            <a:ext cx="3944620" cy="2629747"/>
          </a:xfrm>
          <a:prstGeom prst="rect">
            <a:avLst/>
          </a:prstGeom>
        </p:spPr>
      </p:pic>
      <p:pic>
        <p:nvPicPr>
          <p:cNvPr id="11" name="Picture 10" descr="A close up of a road&#10;&#10;Description automatically generated">
            <a:extLst>
              <a:ext uri="{FF2B5EF4-FFF2-40B4-BE49-F238E27FC236}">
                <a16:creationId xmlns:a16="http://schemas.microsoft.com/office/drawing/2014/main" id="{BF43798A-EC97-4853-8BC9-206FF7A8D4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720" y="2956560"/>
            <a:ext cx="3951806" cy="262974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2404EF9-73C4-472E-A065-E9F4509CE733}"/>
              </a:ext>
            </a:extLst>
          </p:cNvPr>
          <p:cNvSpPr/>
          <p:nvPr/>
        </p:nvSpPr>
        <p:spPr>
          <a:xfrm>
            <a:off x="4899660" y="5595034"/>
            <a:ext cx="603504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dirty="0"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https://pixabay.com/photos/aeroplane-fly-flying-landing-4347341/</a:t>
            </a:r>
            <a:endParaRPr lang="en-IN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D2392BA4-0388-44CE-BFBA-3A3FE2409DA3}"/>
              </a:ext>
            </a:extLst>
          </p:cNvPr>
          <p:cNvSpPr/>
          <p:nvPr/>
        </p:nvSpPr>
        <p:spPr>
          <a:xfrm>
            <a:off x="2062696" y="2947833"/>
            <a:ext cx="4439269" cy="2097500"/>
          </a:xfrm>
          <a:prstGeom prst="wedgeRectCallout">
            <a:avLst/>
          </a:prstGeom>
          <a:solidFill>
            <a:schemeClr val="tx1"/>
          </a:solidFill>
          <a:ln w="635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A1D3E5-FE4A-4C9A-B918-7FD227B34B81}"/>
              </a:ext>
            </a:extLst>
          </p:cNvPr>
          <p:cNvSpPr txBox="1"/>
          <p:nvPr/>
        </p:nvSpPr>
        <p:spPr>
          <a:xfrm>
            <a:off x="2254209" y="4310506"/>
            <a:ext cx="4006225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Any violation of required timing</a:t>
            </a:r>
          </a:p>
          <a:p>
            <a:r>
              <a:rPr lang="en-IN" dirty="0">
                <a:solidFill>
                  <a:srgbClr val="FF0000"/>
                </a:solidFill>
              </a:rPr>
              <a:t>can lead to undesirable consequences</a:t>
            </a:r>
          </a:p>
        </p:txBody>
      </p:sp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1439CD2C-B553-4A27-BA27-602A7C69CD3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634738" y="2984556"/>
            <a:ext cx="1285241" cy="1285241"/>
          </a:xfrm>
          <a:prstGeom prst="rect">
            <a:avLst/>
          </a:prstGeom>
        </p:spPr>
      </p:pic>
      <p:pic>
        <p:nvPicPr>
          <p:cNvPr id="24" name="Picture 23" descr="A close up of electronics&#10;&#10;Description automatically generated">
            <a:extLst>
              <a:ext uri="{FF2B5EF4-FFF2-40B4-BE49-F238E27FC236}">
                <a16:creationId xmlns:a16="http://schemas.microsoft.com/office/drawing/2014/main" id="{C79A7C8C-FA2B-4B21-B8AC-87C7825BA0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179" y="2947832"/>
            <a:ext cx="3568445" cy="264720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6EE5045-9A08-4264-B858-47A9BD47BC65}"/>
              </a:ext>
            </a:extLst>
          </p:cNvPr>
          <p:cNvSpPr/>
          <p:nvPr/>
        </p:nvSpPr>
        <p:spPr>
          <a:xfrm>
            <a:off x="8970119" y="5562356"/>
            <a:ext cx="24785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00" dirty="0">
                <a:latin typeface="Calibri" panose="020F0502020204030204" pitchFamily="34" charset="0"/>
                <a:cs typeface="Calibri" panose="020F050202020403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https://www.flickr.com/photos/tolbxela/16008698917</a:t>
            </a:r>
            <a:endParaRPr lang="en-IN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6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5E19-C395-484B-871F-2BAC8ED7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8813"/>
            <a:ext cx="10972800" cy="1143000"/>
          </a:xfrm>
        </p:spPr>
        <p:txBody>
          <a:bodyPr>
            <a:normAutofit/>
          </a:bodyPr>
          <a:lstStyle/>
          <a:p>
            <a:r>
              <a:rPr lang="en-IN" sz="3600" dirty="0"/>
              <a:t>Embedded vs Real-Time System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441D5-44C7-4D54-8F75-0FE2899B6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47825"/>
            <a:ext cx="5648960" cy="467677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Embedded, but not Real-Time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Blood pressure meter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Washing machine, Refrigerator</a:t>
            </a:r>
          </a:p>
          <a:p>
            <a:endParaRPr lang="en-IN" dirty="0"/>
          </a:p>
          <a:p>
            <a:r>
              <a:rPr lang="en-IN" dirty="0"/>
              <a:t>Real-Time, but not Embedded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Stock trading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Skype</a:t>
            </a:r>
          </a:p>
          <a:p>
            <a:endParaRPr lang="en-IN" dirty="0"/>
          </a:p>
          <a:p>
            <a:r>
              <a:rPr lang="en-IN" dirty="0"/>
              <a:t>Real-Time Embedded System (RTES)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Flight control, Drone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Nuclear reactor control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Mobile phone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43515-8914-4EB2-A35A-654D5D9F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Real-Time Systems (Monsoon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63F4B-E604-4B4F-A312-F39B0753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53E0290-B427-4468-86B0-3ACC89143A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EB7841B-C102-4D60-932D-85C6AC7D3D32}"/>
              </a:ext>
            </a:extLst>
          </p:cNvPr>
          <p:cNvSpPr/>
          <p:nvPr/>
        </p:nvSpPr>
        <p:spPr>
          <a:xfrm>
            <a:off x="8737600" y="2462212"/>
            <a:ext cx="3241040" cy="3048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116CF3-5360-43AC-96BA-927FE35D4BB0}"/>
              </a:ext>
            </a:extLst>
          </p:cNvPr>
          <p:cNvSpPr/>
          <p:nvPr/>
        </p:nvSpPr>
        <p:spPr>
          <a:xfrm>
            <a:off x="6858000" y="2493963"/>
            <a:ext cx="3241040" cy="3048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837F6-5EBA-4429-83DE-4260CC014C57}"/>
              </a:ext>
            </a:extLst>
          </p:cNvPr>
          <p:cNvSpPr txBox="1"/>
          <p:nvPr/>
        </p:nvSpPr>
        <p:spPr>
          <a:xfrm>
            <a:off x="10358120" y="3789680"/>
            <a:ext cx="1301959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Embedded</a:t>
            </a:r>
          </a:p>
          <a:p>
            <a:r>
              <a:rPr lang="en-IN" dirty="0"/>
              <a:t>Systems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8A624-667E-4D20-9F7A-43D9EA427E85}"/>
              </a:ext>
            </a:extLst>
          </p:cNvPr>
          <p:cNvSpPr txBox="1"/>
          <p:nvPr/>
        </p:nvSpPr>
        <p:spPr>
          <a:xfrm>
            <a:off x="7177301" y="3789679"/>
            <a:ext cx="1231427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Real-Time</a:t>
            </a:r>
          </a:p>
          <a:p>
            <a:r>
              <a:rPr lang="en-IN" dirty="0"/>
              <a:t>Systems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05803F-6990-436B-B7B6-6D3D4BC745BB}"/>
              </a:ext>
            </a:extLst>
          </p:cNvPr>
          <p:cNvSpPr txBox="1"/>
          <p:nvPr/>
        </p:nvSpPr>
        <p:spPr>
          <a:xfrm>
            <a:off x="9047065" y="3928178"/>
            <a:ext cx="74251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RTES</a:t>
            </a:r>
          </a:p>
        </p:txBody>
      </p:sp>
    </p:spTree>
    <p:extLst>
      <p:ext uri="{BB962C8B-B14F-4D97-AF65-F5344CB8AC3E}">
        <p14:creationId xmlns:p14="http://schemas.microsoft.com/office/powerpoint/2010/main" val="168193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5E19-C395-484B-871F-2BAC8ED7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8813"/>
            <a:ext cx="10972800" cy="1143000"/>
          </a:xfrm>
        </p:spPr>
        <p:txBody>
          <a:bodyPr>
            <a:normAutofit/>
          </a:bodyPr>
          <a:lstStyle/>
          <a:p>
            <a:r>
              <a:rPr lang="en-IN" sz="3600" dirty="0"/>
              <a:t>Classes of Real-Time Systems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441D5-44C7-4D54-8F75-0FE2899B6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47825"/>
            <a:ext cx="6847840" cy="4676775"/>
          </a:xfrm>
        </p:spPr>
        <p:txBody>
          <a:bodyPr/>
          <a:lstStyle/>
          <a:p>
            <a:r>
              <a:rPr lang="en-IN" dirty="0"/>
              <a:t>Hard real-time (Safety Critical Systems)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Imperative that responses to inputs come within a safe deadline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Wrong/late responses can endanger human life or lead to other catastrophic consequences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Validation techniques are very conservative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43515-8914-4EB2-A35A-654D5D9F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Real-Time Systems (Monsoon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63F4B-E604-4B4F-A312-F39B0753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53E0290-B427-4468-86B0-3ACC89143A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11" name="Picture 10" descr="A car parked on the side of a road&#10;&#10;Description automatically generated">
            <a:extLst>
              <a:ext uri="{FF2B5EF4-FFF2-40B4-BE49-F238E27FC236}">
                <a16:creationId xmlns:a16="http://schemas.microsoft.com/office/drawing/2014/main" id="{7BB5F75F-B443-432F-B007-651A248CA6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320" y="1336062"/>
            <a:ext cx="3159760" cy="21065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6893F5-974A-49A0-96AE-9E8EFA81FAC9}"/>
              </a:ext>
            </a:extLst>
          </p:cNvPr>
          <p:cNvSpPr/>
          <p:nvPr/>
        </p:nvSpPr>
        <p:spPr>
          <a:xfrm>
            <a:off x="7609840" y="347209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800" dirty="0"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https://commons.wikimedia.org/wiki/File:Car_Crash_7-1-18_2246_(42450607644).jpg</a:t>
            </a:r>
            <a:endParaRPr lang="en-IN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 descr="A picture containing outdoor, snow, plane, parked&#10;&#10;Description automatically generated">
            <a:extLst>
              <a:ext uri="{FF2B5EF4-FFF2-40B4-BE49-F238E27FC236}">
                <a16:creationId xmlns:a16="http://schemas.microsoft.com/office/drawing/2014/main" id="{1DDE173F-0D5F-4E0A-B608-9E415B0D21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320" y="3841205"/>
            <a:ext cx="3159760" cy="227766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F25A6E9-5C12-4FFF-A81B-DD99AF6090E0}"/>
              </a:ext>
            </a:extLst>
          </p:cNvPr>
          <p:cNvSpPr/>
          <p:nvPr/>
        </p:nvSpPr>
        <p:spPr>
          <a:xfrm>
            <a:off x="7609840" y="6109156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800" dirty="0"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https://en.wikipedia.org/wiki/List_of_accidents_and_incidents_involving_the_Boeing_737</a:t>
            </a:r>
            <a:endParaRPr lang="en-IN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98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5E19-C395-484B-871F-2BAC8ED7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8813"/>
            <a:ext cx="10972800" cy="1143000"/>
          </a:xfrm>
        </p:spPr>
        <p:txBody>
          <a:bodyPr>
            <a:normAutofit/>
          </a:bodyPr>
          <a:lstStyle/>
          <a:p>
            <a:r>
              <a:rPr lang="en-IN" sz="3600" dirty="0"/>
              <a:t>Classes of Real-Time Systems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441D5-44C7-4D54-8F75-0FE2899B6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47825"/>
            <a:ext cx="10972800" cy="2126519"/>
          </a:xfrm>
        </p:spPr>
        <p:txBody>
          <a:bodyPr>
            <a:normAutofit/>
          </a:bodyPr>
          <a:lstStyle/>
          <a:p>
            <a:r>
              <a:rPr lang="en-IN" dirty="0"/>
              <a:t>Hard real-time (Business Critical Systems)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Imperative that responses to inputs come within a safe deadline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Wrong/late decisions can lead to huge financial losses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43515-8914-4EB2-A35A-654D5D9F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Real-Time Systems (Monsoon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63F4B-E604-4B4F-A312-F39B0753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53E0290-B427-4468-86B0-3ACC89143A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F25A6E9-5C12-4FFF-A81B-DD99AF6090E0}"/>
              </a:ext>
            </a:extLst>
          </p:cNvPr>
          <p:cNvSpPr/>
          <p:nvPr/>
        </p:nvSpPr>
        <p:spPr>
          <a:xfrm>
            <a:off x="7609840" y="6109156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800" dirty="0"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https://en.wikipedia.org/wiki/List_of_accidents_and_incidents_involving_the_Boeing_737</a:t>
            </a:r>
            <a:endParaRPr lang="en-IN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D474A8-43A7-461C-980D-350A029E3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702" y="3822350"/>
            <a:ext cx="9015076" cy="22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5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5E19-C395-484B-871F-2BAC8ED7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8813"/>
            <a:ext cx="10972800" cy="1143000"/>
          </a:xfrm>
        </p:spPr>
        <p:txBody>
          <a:bodyPr>
            <a:normAutofit/>
          </a:bodyPr>
          <a:lstStyle/>
          <a:p>
            <a:r>
              <a:rPr lang="en-IN" sz="3600" dirty="0"/>
              <a:t>Classes of Real-Time Systems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441D5-44C7-4D54-8F75-0FE2899B6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47825"/>
            <a:ext cx="10972800" cy="2126519"/>
          </a:xfrm>
        </p:spPr>
        <p:txBody>
          <a:bodyPr>
            <a:normAutofit/>
          </a:bodyPr>
          <a:lstStyle/>
          <a:p>
            <a:r>
              <a:rPr lang="en-IN" dirty="0"/>
              <a:t>Soft real-time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Deadlines are important, but still will function correctly with occasional deadline misses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Usefulness of the data decreases as the response moves further away from the deadline – </a:t>
            </a:r>
            <a:r>
              <a:rPr lang="en-IN" b="1" dirty="0"/>
              <a:t>User satisfaction</a:t>
            </a:r>
            <a:r>
              <a:rPr lang="en-IN" dirty="0"/>
              <a:t> or </a:t>
            </a:r>
            <a:r>
              <a:rPr lang="en-IN" b="1" dirty="0"/>
              <a:t>Quality of Service</a:t>
            </a:r>
            <a:r>
              <a:rPr lang="en-IN" dirty="0"/>
              <a:t> affected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43515-8914-4EB2-A35A-654D5D9F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Real-Time Systems (Monsoon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63F4B-E604-4B4F-A312-F39B0753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53E0290-B427-4468-86B0-3ACC89143A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9" name="Picture 8" descr="A close up of a computer screen&#10;&#10;Description automatically generated">
            <a:extLst>
              <a:ext uri="{FF2B5EF4-FFF2-40B4-BE49-F238E27FC236}">
                <a16:creationId xmlns:a16="http://schemas.microsoft.com/office/drawing/2014/main" id="{FFB2C6FE-2FCE-4ACA-87D1-976BC76A8E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080" y="3774344"/>
            <a:ext cx="3474720" cy="195453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BEC7232-972F-4E8F-8E8B-6DB0D549A4F8}"/>
              </a:ext>
            </a:extLst>
          </p:cNvPr>
          <p:cNvSpPr/>
          <p:nvPr/>
        </p:nvSpPr>
        <p:spPr>
          <a:xfrm>
            <a:off x="3495040" y="5793141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800" dirty="0"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https://www.needpix.com/photo/1100165/mobile-gaming-android-gaming-smartphone-games-mortal-kombat-android-blackberry</a:t>
            </a:r>
            <a:endParaRPr lang="en-IN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85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5E19-C395-484B-871F-2BAC8ED7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8813"/>
            <a:ext cx="10972800" cy="1143000"/>
          </a:xfrm>
        </p:spPr>
        <p:txBody>
          <a:bodyPr>
            <a:normAutofit/>
          </a:bodyPr>
          <a:lstStyle/>
          <a:p>
            <a:r>
              <a:rPr lang="en-IN" sz="3600" dirty="0"/>
              <a:t>Classes of Real-Time Systems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441D5-44C7-4D54-8F75-0FE2899B6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47826"/>
            <a:ext cx="10972800" cy="1672460"/>
          </a:xfrm>
        </p:spPr>
        <p:txBody>
          <a:bodyPr>
            <a:normAutofit/>
          </a:bodyPr>
          <a:lstStyle/>
          <a:p>
            <a:r>
              <a:rPr lang="en-IN" dirty="0"/>
              <a:t>Firm real-time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Successive deadline misses must be adequately spaced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There is no benefit from late delivery of service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43515-8914-4EB2-A35A-654D5D9F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Real-Time Systems (Monsoon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63F4B-E604-4B4F-A312-F39B0753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53E0290-B427-4468-86B0-3ACC89143A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12" name="Picture 11" descr="A close up of electronics&#10;&#10;Description automatically generated">
            <a:extLst>
              <a:ext uri="{FF2B5EF4-FFF2-40B4-BE49-F238E27FC236}">
                <a16:creationId xmlns:a16="http://schemas.microsoft.com/office/drawing/2014/main" id="{8C7CEEC8-2176-401C-ACDD-FDCCE84FE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835" y="3242689"/>
            <a:ext cx="3609085" cy="267735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74723D7-8DB0-4EA0-B47E-CED606C711B9}"/>
              </a:ext>
            </a:extLst>
          </p:cNvPr>
          <p:cNvSpPr/>
          <p:nvPr/>
        </p:nvSpPr>
        <p:spPr>
          <a:xfrm>
            <a:off x="4367639" y="5907796"/>
            <a:ext cx="24785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00" dirty="0"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https://www.flickr.com/photos/tolbxela/16008698917</a:t>
            </a:r>
            <a:endParaRPr lang="en-IN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92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5E19-C395-484B-871F-2BAC8ED7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8813"/>
            <a:ext cx="10972800" cy="1143000"/>
          </a:xfrm>
        </p:spPr>
        <p:txBody>
          <a:bodyPr>
            <a:normAutofit/>
          </a:bodyPr>
          <a:lstStyle/>
          <a:p>
            <a:r>
              <a:rPr lang="en-IN" sz="3600" dirty="0"/>
              <a:t>Digital Controller (Integral to RTS)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441D5-44C7-4D54-8F75-0FE2899B6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47825"/>
            <a:ext cx="5842000" cy="4676775"/>
          </a:xfrm>
        </p:spPr>
        <p:txBody>
          <a:bodyPr/>
          <a:lstStyle/>
          <a:p>
            <a:r>
              <a:rPr lang="en-IN" dirty="0"/>
              <a:t>Reference input, Sensor measurements are typically </a:t>
            </a:r>
            <a:r>
              <a:rPr lang="en-IN" dirty="0" err="1"/>
              <a:t>analog</a:t>
            </a:r>
            <a:endParaRPr lang="en-IN" dirty="0"/>
          </a:p>
          <a:p>
            <a:r>
              <a:rPr lang="en-IN" dirty="0"/>
              <a:t>Controller performs A/D conversion, applies a control law and performs computation and D/A conversion of the control output</a:t>
            </a:r>
          </a:p>
          <a:p>
            <a:r>
              <a:rPr lang="en-IN" dirty="0"/>
              <a:t>The </a:t>
            </a:r>
            <a:r>
              <a:rPr lang="en-IN" dirty="0" err="1"/>
              <a:t>analog</a:t>
            </a:r>
            <a:r>
              <a:rPr lang="en-IN" dirty="0"/>
              <a:t> control output controls the actuator, which in turn changes the state of the plant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43515-8914-4EB2-A35A-654D5D9F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Real-Time Systems (Monsoon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63F4B-E604-4B4F-A312-F39B0753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53E0290-B427-4468-86B0-3ACC89143A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DA8857-52BD-44E9-9401-CFDBB4C91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480" y="1924819"/>
            <a:ext cx="4899311" cy="25151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604BF5-198B-422B-9EA9-DC7B1DE67393}"/>
              </a:ext>
            </a:extLst>
          </p:cNvPr>
          <p:cNvSpPr/>
          <p:nvPr/>
        </p:nvSpPr>
        <p:spPr>
          <a:xfrm>
            <a:off x="6654800" y="1686560"/>
            <a:ext cx="5344160" cy="29464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6DEB145B-0ACE-4323-8AE4-BEC10C17E24D}"/>
              </a:ext>
            </a:extLst>
          </p:cNvPr>
          <p:cNvSpPr/>
          <p:nvPr/>
        </p:nvSpPr>
        <p:spPr>
          <a:xfrm rot="10800000">
            <a:off x="8859520" y="5080000"/>
            <a:ext cx="2032000" cy="944880"/>
          </a:xfrm>
          <a:prstGeom prst="wedgeRoundRectCallout">
            <a:avLst>
              <a:gd name="adj1" fmla="val -34266"/>
              <a:gd name="adj2" fmla="val 215761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5087B-EAB0-40A0-85AE-F979F18014B0}"/>
              </a:ext>
            </a:extLst>
          </p:cNvPr>
          <p:cNvSpPr txBox="1"/>
          <p:nvPr/>
        </p:nvSpPr>
        <p:spPr>
          <a:xfrm>
            <a:off x="8985340" y="5241440"/>
            <a:ext cx="178035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Periodic Digital</a:t>
            </a:r>
          </a:p>
          <a:p>
            <a:pPr algn="ctr"/>
            <a:r>
              <a:rPr lang="en-IN" dirty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161803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405</TotalTime>
  <Words>623</Words>
  <Application>Microsoft Office PowerPoint</Application>
  <PresentationFormat>Widescreen</PresentationFormat>
  <Paragraphs>90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Century Gothic</vt:lpstr>
      <vt:lpstr>Palatino Linotype</vt:lpstr>
      <vt:lpstr>Times New Roman</vt:lpstr>
      <vt:lpstr>Wingdings</vt:lpstr>
      <vt:lpstr>Wingdings 2</vt:lpstr>
      <vt:lpstr>Presentation on brainstorming</vt:lpstr>
      <vt:lpstr>Real-Time Systems Lecture 1- Introduction</vt:lpstr>
      <vt:lpstr>What is an Embedded System?</vt:lpstr>
      <vt:lpstr>What is a Real-Time System?</vt:lpstr>
      <vt:lpstr>Embedded vs Real-Time System</vt:lpstr>
      <vt:lpstr>Classes of Real-Time Systems</vt:lpstr>
      <vt:lpstr>Classes of Real-Time Systems</vt:lpstr>
      <vt:lpstr>Classes of Real-Time Systems</vt:lpstr>
      <vt:lpstr>Classes of Real-Time Systems</vt:lpstr>
      <vt:lpstr>Digital Controller (Integral to RTS)</vt:lpstr>
      <vt:lpstr>Digital Controller (Integral to RTS)</vt:lpstr>
      <vt:lpstr>Digital Controller (Integral to RTS)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Systems Lecture 1- Introduction</dc:title>
  <dc:creator>Deepak Gangadharan</dc:creator>
  <cp:lastModifiedBy>Deepak Gangadharan</cp:lastModifiedBy>
  <cp:revision>23</cp:revision>
  <dcterms:created xsi:type="dcterms:W3CDTF">2020-08-12T00:41:28Z</dcterms:created>
  <dcterms:modified xsi:type="dcterms:W3CDTF">2020-08-12T07:29:12Z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