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272" r:id="rId2"/>
    <p:sldId id="288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5" r:id="rId13"/>
    <p:sldId id="308" r:id="rId14"/>
    <p:sldId id="307" r:id="rId15"/>
    <p:sldId id="30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8/25/2020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.ewi.tudelft.nl/mitra/teaching/rts/2019/files/lect02-online-scheduling.pdf" TargetMode="Externa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ewi.tudelft.nl/mitra/teaching/rts/2019/files/lect02-online-scheduling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Lecture 3- Modeling Real-Time 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2E22-00E0-4595-9E94-0172DA97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Dependencies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8B198-E130-4C69-B807-9FDE44394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b="1" dirty="0"/>
                  <a:t>Data dependency</a:t>
                </a:r>
                <a:r>
                  <a:rPr lang="en-IN" dirty="0"/>
                  <a:t> – Not captured by precedence graph because data dependent tasks need not execute in any particular order</a:t>
                </a:r>
              </a:p>
              <a:p>
                <a:pPr lvl="1"/>
                <a:r>
                  <a:rPr lang="en-IN" dirty="0"/>
                  <a:t>Parameter of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is the volume of data shared or sent</a:t>
                </a:r>
              </a:p>
              <a:p>
                <a:r>
                  <a:rPr lang="en-IN" b="1" dirty="0"/>
                  <a:t>Temporal Dependency</a:t>
                </a:r>
                <a:r>
                  <a:rPr lang="en-IN" dirty="0"/>
                  <a:t> – Some jobs may have constraints on the temporal distance (difference in completion times) between them</a:t>
                </a:r>
              </a:p>
              <a:p>
                <a:r>
                  <a:rPr lang="en-IN" b="1" dirty="0"/>
                  <a:t>AND/OR Precedence</a:t>
                </a:r>
                <a:endParaRPr lang="en-IN" dirty="0"/>
              </a:p>
              <a:p>
                <a:pPr lvl="1"/>
                <a:r>
                  <a:rPr lang="en-IN" dirty="0"/>
                  <a:t>All the immediate predecessors must finish completion before the job can start execution – called AND jobs</a:t>
                </a:r>
              </a:p>
              <a:p>
                <a:pPr lvl="1"/>
                <a:r>
                  <a:rPr lang="en-IN" dirty="0"/>
                  <a:t>OR jobs can start execution at or after release time and once one or some of its predecessors have completed</a:t>
                </a:r>
              </a:p>
              <a:p>
                <a:r>
                  <a:rPr lang="en-IN" b="1" dirty="0"/>
                  <a:t>Conditional Branches</a:t>
                </a:r>
                <a:r>
                  <a:rPr lang="en-IN" dirty="0"/>
                  <a:t> – Conditional execution of branches</a:t>
                </a:r>
              </a:p>
              <a:p>
                <a:pPr lvl="1"/>
                <a:r>
                  <a:rPr lang="en-IN" dirty="0"/>
                  <a:t>Consists of </a:t>
                </a:r>
                <a:r>
                  <a:rPr lang="en-IN" i="1" dirty="0"/>
                  <a:t>branch jobs</a:t>
                </a:r>
                <a:r>
                  <a:rPr lang="en-IN" dirty="0"/>
                  <a:t> and </a:t>
                </a:r>
                <a:r>
                  <a:rPr lang="en-IN" i="1" dirty="0"/>
                  <a:t>join jobs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8B198-E130-4C69-B807-9FDE44394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1944" b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E20B8-A2DD-4D81-B046-9CF53990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7288-111A-465E-872B-9E51966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2FCFFA9-B681-45B1-BBB1-89F1140BF2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3476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3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D69AF0D-45AD-460A-981D-D4CA0B2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3081020"/>
            <a:ext cx="6156960" cy="6959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600" dirty="0"/>
              <a:t>Resource </a:t>
            </a:r>
            <a:r>
              <a:rPr lang="en-IN" sz="3600" dirty="0" err="1"/>
              <a:t>Modeling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919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EEA8-834C-4652-BC66-C51F41E8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8CDA2-C590-4455-B8A6-F52E1A824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Provides configuration of resources</a:t>
                </a:r>
              </a:p>
              <a:p>
                <a:r>
                  <a:rPr lang="en-IN" dirty="0"/>
                  <a:t>Each vertex represents a processor or another resource</a:t>
                </a:r>
              </a:p>
              <a:p>
                <a:r>
                  <a:rPr lang="en-IN" dirty="0"/>
                  <a:t>Attributes of the vertex – parameters of the resource such as </a:t>
                </a:r>
                <a:r>
                  <a:rPr lang="en-IN" i="1" dirty="0"/>
                  <a:t>resource type</a:t>
                </a:r>
                <a:r>
                  <a:rPr lang="en-IN" dirty="0"/>
                  <a:t>, </a:t>
                </a:r>
                <a:r>
                  <a:rPr lang="en-IN" i="1" dirty="0"/>
                  <a:t>number of available units</a:t>
                </a:r>
                <a:r>
                  <a:rPr lang="en-IN" dirty="0"/>
                  <a:t>, etc.</a:t>
                </a:r>
              </a:p>
              <a:p>
                <a:r>
                  <a:rPr lang="en-IN" dirty="0"/>
                  <a:t>Two types of edges in resource graph</a:t>
                </a:r>
              </a:p>
              <a:p>
                <a:pPr lvl="1"/>
                <a:r>
                  <a:rPr lang="en-IN" i="1" dirty="0"/>
                  <a:t>is-a-part-of</a:t>
                </a:r>
                <a:r>
                  <a:rPr lang="en-IN" dirty="0"/>
                  <a:t> edge : This edge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is a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i="1" dirty="0"/>
              </a:p>
              <a:p>
                <a:pPr lvl="1"/>
                <a:r>
                  <a:rPr lang="en-IN" i="1" dirty="0"/>
                  <a:t>accessibility edges</a:t>
                </a:r>
                <a:r>
                  <a:rPr lang="en-IN" dirty="0"/>
                  <a:t> : Connectivity between components</a:t>
                </a:r>
                <a:endParaRPr lang="en-IN" i="1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8CDA2-C590-4455-B8A6-F52E1A824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2ABF-6ACD-4B4D-A603-DBD18657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30E76-1009-4909-A4ED-7EA6BA93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5C681A1-FCFE-4E38-B67E-F242CDFC6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3476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D69AF0D-45AD-460A-981D-D4CA0B2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2600960"/>
            <a:ext cx="6156960" cy="117602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600" dirty="0"/>
              <a:t>Scheduling and Resource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52413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CE01-4261-433D-A7A8-67ADD0B8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8FC8-9AC5-4BED-9E16-D4815646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Jobs scheduled using scheduling algorithms</a:t>
            </a:r>
          </a:p>
          <a:p>
            <a:r>
              <a:rPr lang="en-IN" dirty="0"/>
              <a:t>Jobs allocated resources using resource access-control protocols</a:t>
            </a:r>
          </a:p>
          <a:p>
            <a:r>
              <a:rPr lang="en-IN" dirty="0">
                <a:solidFill>
                  <a:srgbClr val="FF0000"/>
                </a:solidFill>
              </a:rPr>
              <a:t>Scheduler implements both the above algorithms</a:t>
            </a:r>
          </a:p>
          <a:p>
            <a:r>
              <a:rPr lang="en-IN" dirty="0">
                <a:solidFill>
                  <a:srgbClr val="FF0000"/>
                </a:solidFill>
              </a:rPr>
              <a:t>Scheduler assigns jobs to processors or other resources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dirty="0"/>
              <a:t>Schedule: </a:t>
            </a:r>
            <a:r>
              <a:rPr lang="en-IN" dirty="0"/>
              <a:t>Assignment of jobs in the system on the available processors</a:t>
            </a:r>
          </a:p>
          <a:p>
            <a:endParaRPr lang="en-IN" dirty="0"/>
          </a:p>
          <a:p>
            <a:r>
              <a:rPr lang="en-IN" b="1" dirty="0"/>
              <a:t>Valid schedules: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Every processor is assigned to at most one job at any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Every job is assigned at most one processor at any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 job is scheduled only after release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As per scheduling algorithm, the total amount of processor time assigned to a job is its maximum or actual execution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Satisfies all the precedence and resource usage constraints</a:t>
            </a:r>
          </a:p>
          <a:p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D4F9-A93E-4A4F-ADC4-7AEAC945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1B58-5488-4EDB-A6E6-95218935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A78C02-714E-454D-8C3F-E5B3554D9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E758-F8A5-46DA-823B-3FF5C5D0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Feasibility and Optimality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5843-63A8-4D9B-A8D6-492B74CB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valid schedule is a </a:t>
            </a:r>
            <a:r>
              <a:rPr lang="en-IN" i="1" dirty="0"/>
              <a:t>feasible schedule</a:t>
            </a:r>
            <a:r>
              <a:rPr lang="en-IN" dirty="0"/>
              <a:t> if every job is finished by deadline or meets its timing constraints</a:t>
            </a:r>
          </a:p>
          <a:p>
            <a:r>
              <a:rPr lang="en-IN" b="1" dirty="0" err="1"/>
              <a:t>Schedulability</a:t>
            </a:r>
            <a:r>
              <a:rPr lang="en-IN" dirty="0"/>
              <a:t>: A set of jobs is schedulable according to a scheduling algorithm if it always produces a feasible schedule</a:t>
            </a:r>
          </a:p>
          <a:p>
            <a:r>
              <a:rPr lang="en-IN" b="1" dirty="0"/>
              <a:t>Optimality of a Scheduler</a:t>
            </a:r>
            <a:r>
              <a:rPr lang="en-IN" dirty="0"/>
              <a:t>: A scheduling algorithm is </a:t>
            </a:r>
            <a:r>
              <a:rPr lang="en-IN" b="1" dirty="0"/>
              <a:t>optimal</a:t>
            </a:r>
            <a:r>
              <a:rPr lang="en-IN" dirty="0"/>
              <a:t> if it always produces a feasible schedule of the jobs if there exists a feasible schedule</a:t>
            </a:r>
          </a:p>
          <a:p>
            <a:r>
              <a:rPr lang="en-IN" dirty="0"/>
              <a:t>Scheduler may work on performance measures such as tardiness, lateness, response time, and miss, loss and </a:t>
            </a:r>
            <a:r>
              <a:rPr lang="en-IN"/>
              <a:t>invalid rates.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181B5-2E15-462B-95EE-B0974C68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3334-D290-4AF0-A865-38F5E15A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 err="1"/>
              <a:t>Modeling</a:t>
            </a:r>
            <a:r>
              <a:rPr lang="en-IN" sz="3600" dirty="0"/>
              <a:t> Real-Time System - Recap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F4A99-D5AA-4302-9057-A97B438C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204" y="1636170"/>
            <a:ext cx="7447156" cy="4845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3CEC91-2259-4970-94BF-79991C9A1758}"/>
              </a:ext>
            </a:extLst>
          </p:cNvPr>
          <p:cNvSpPr/>
          <p:nvPr/>
        </p:nvSpPr>
        <p:spPr>
          <a:xfrm>
            <a:off x="2133600" y="1636170"/>
            <a:ext cx="7559040" cy="484587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1F2C7D50-5920-491E-ACC2-1B2C1D9CC8F3}"/>
              </a:ext>
            </a:extLst>
          </p:cNvPr>
          <p:cNvSpPr/>
          <p:nvPr/>
        </p:nvSpPr>
        <p:spPr>
          <a:xfrm>
            <a:off x="9926320" y="1778000"/>
            <a:ext cx="1818640" cy="1056640"/>
          </a:xfrm>
          <a:prstGeom prst="wedgeRoundRectCallout">
            <a:avLst>
              <a:gd name="adj1" fmla="val -107984"/>
              <a:gd name="adj2" fmla="val 673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Application/</a:t>
            </a:r>
            <a:br>
              <a:rPr lang="en-IN" dirty="0"/>
            </a:br>
            <a:r>
              <a:rPr lang="en-IN" dirty="0"/>
              <a:t>Workload </a:t>
            </a:r>
            <a:r>
              <a:rPr lang="en-IN" dirty="0" err="1"/>
              <a:t>modeled</a:t>
            </a:r>
            <a:r>
              <a:rPr lang="en-IN" dirty="0"/>
              <a:t> as task graph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8B7A1AC5-897D-4E2C-87F3-A4034FF54FC0}"/>
              </a:ext>
            </a:extLst>
          </p:cNvPr>
          <p:cNvSpPr/>
          <p:nvPr/>
        </p:nvSpPr>
        <p:spPr>
          <a:xfrm>
            <a:off x="9926320" y="5267960"/>
            <a:ext cx="1818640" cy="1056640"/>
          </a:xfrm>
          <a:prstGeom prst="wedgeRoundRectCallout">
            <a:avLst>
              <a:gd name="adj1" fmla="val -107984"/>
              <a:gd name="adj2" fmla="val 67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Resource Model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F9209E3-AF0C-4020-8D68-5DC23D890987}"/>
              </a:ext>
            </a:extLst>
          </p:cNvPr>
          <p:cNvSpPr/>
          <p:nvPr/>
        </p:nvSpPr>
        <p:spPr>
          <a:xfrm>
            <a:off x="9926320" y="3286760"/>
            <a:ext cx="1818640" cy="1056640"/>
          </a:xfrm>
          <a:prstGeom prst="wedgeRoundRectCallout">
            <a:avLst>
              <a:gd name="adj1" fmla="val -107984"/>
              <a:gd name="adj2" fmla="val 673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Scheduling and Resource Access control algorithms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5D7804-34D6-4112-ADB2-6B29EABE4026}"/>
              </a:ext>
            </a:extLst>
          </p:cNvPr>
          <p:cNvSpPr/>
          <p:nvPr/>
        </p:nvSpPr>
        <p:spPr>
          <a:xfrm>
            <a:off x="9588182" y="1600741"/>
            <a:ext cx="2494915" cy="1411158"/>
          </a:xfrm>
          <a:prstGeom prst="ellipse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An Example – Inverted Pendulum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1D5-44C7-4D54-8F75-0FE2899B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647" y="2114686"/>
            <a:ext cx="2377440" cy="50981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A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60DA7-928A-4968-B370-F9D33D33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14" y="3012474"/>
            <a:ext cx="4563978" cy="2592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5C55DD-B66C-4E5C-8FFC-08F56C791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25" y="2887257"/>
            <a:ext cx="3711084" cy="27077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44F0B4-6985-4B04-AD7D-6B491E6729FD}"/>
              </a:ext>
            </a:extLst>
          </p:cNvPr>
          <p:cNvSpPr txBox="1">
            <a:spLocks/>
          </p:cNvSpPr>
          <p:nvPr/>
        </p:nvSpPr>
        <p:spPr>
          <a:xfrm>
            <a:off x="7395483" y="2121975"/>
            <a:ext cx="2377440" cy="5098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IN" dirty="0"/>
              <a:t>Actual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BFE36-084D-4814-AC00-B78133D7382C}"/>
              </a:ext>
            </a:extLst>
          </p:cNvPr>
          <p:cNvSpPr txBox="1"/>
          <p:nvPr/>
        </p:nvSpPr>
        <p:spPr>
          <a:xfrm>
            <a:off x="1405807" y="5975667"/>
            <a:ext cx="5527475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5"/>
              </a:rPr>
              <a:t>http://www.st.ewi.tudelft.nl/mitra/teaching/rts/2019/files/lect02-online-scheduling.pdf</a:t>
            </a:r>
            <a:endParaRPr lang="en-IN" sz="1000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DE2082E-5216-49F1-8870-592A82919877}"/>
              </a:ext>
            </a:extLst>
          </p:cNvPr>
          <p:cNvSpPr/>
          <p:nvPr/>
        </p:nvSpPr>
        <p:spPr>
          <a:xfrm>
            <a:off x="4466252" y="1915269"/>
            <a:ext cx="2649896" cy="1418466"/>
          </a:xfrm>
          <a:prstGeom prst="wedgeRoundRect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should be adequately </a:t>
            </a:r>
            <a:r>
              <a:rPr lang="en-IN" b="1" dirty="0">
                <a:solidFill>
                  <a:srgbClr val="FF0000"/>
                </a:solidFill>
              </a:rPr>
              <a:t>expressive</a:t>
            </a:r>
            <a:r>
              <a:rPr lang="en-IN" dirty="0"/>
              <a:t> and </a:t>
            </a:r>
            <a:r>
              <a:rPr lang="en-IN" b="1" dirty="0">
                <a:solidFill>
                  <a:srgbClr val="FF0000"/>
                </a:solidFill>
              </a:rPr>
              <a:t>tractable</a:t>
            </a:r>
          </a:p>
        </p:txBody>
      </p:sp>
    </p:spTree>
    <p:extLst>
      <p:ext uri="{BB962C8B-B14F-4D97-AF65-F5344CB8AC3E}">
        <p14:creationId xmlns:p14="http://schemas.microsoft.com/office/powerpoint/2010/main" val="43475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What is good </a:t>
            </a:r>
            <a:r>
              <a:rPr lang="en-IN" sz="3600" dirty="0" err="1"/>
              <a:t>modeling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BBFE36-084D-4814-AC00-B78133D7382C}"/>
              </a:ext>
            </a:extLst>
          </p:cNvPr>
          <p:cNvSpPr txBox="1"/>
          <p:nvPr/>
        </p:nvSpPr>
        <p:spPr>
          <a:xfrm>
            <a:off x="1405807" y="5975667"/>
            <a:ext cx="5527475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3"/>
              </a:rPr>
              <a:t>http://www.st.ewi.tudelft.nl/mitra/teaching/rts/2019/files/lect02-online-scheduling.pdf</a:t>
            </a:r>
            <a:endParaRPr lang="en-IN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E3146-2154-45CC-986D-8FD878B73799}"/>
              </a:ext>
            </a:extLst>
          </p:cNvPr>
          <p:cNvSpPr/>
          <p:nvPr/>
        </p:nvSpPr>
        <p:spPr>
          <a:xfrm>
            <a:off x="1483359" y="3972559"/>
            <a:ext cx="1950716" cy="1361437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  <a:effectLst>
            <a:glow rad="2286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3D47C4-D77C-4B7A-9B40-99D31DF27CD9}"/>
              </a:ext>
            </a:extLst>
          </p:cNvPr>
          <p:cNvCxnSpPr>
            <a:cxnSpLocks/>
          </p:cNvCxnSpPr>
          <p:nvPr/>
        </p:nvCxnSpPr>
        <p:spPr>
          <a:xfrm flipV="1">
            <a:off x="1483360" y="2082800"/>
            <a:ext cx="0" cy="325120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A4AA36-23F7-4670-B0EC-2F47189EB0C1}"/>
              </a:ext>
            </a:extLst>
          </p:cNvPr>
          <p:cNvCxnSpPr>
            <a:cxnSpLocks/>
          </p:cNvCxnSpPr>
          <p:nvPr/>
        </p:nvCxnSpPr>
        <p:spPr>
          <a:xfrm>
            <a:off x="1483360" y="5334000"/>
            <a:ext cx="5449922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997E759-EEBE-4040-ACBA-849C445E9077}"/>
              </a:ext>
            </a:extLst>
          </p:cNvPr>
          <p:cNvSpPr/>
          <p:nvPr/>
        </p:nvSpPr>
        <p:spPr>
          <a:xfrm>
            <a:off x="4439919" y="2238884"/>
            <a:ext cx="1950717" cy="1398388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  <a:effectLst>
            <a:glow rad="101600">
              <a:schemeClr val="accent3">
                <a:lumMod val="20000"/>
                <a:lumOff val="80000"/>
                <a:alpha val="6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554567-EFAA-4B25-9CF9-099C9499966E}"/>
              </a:ext>
            </a:extLst>
          </p:cNvPr>
          <p:cNvSpPr txBox="1"/>
          <p:nvPr/>
        </p:nvSpPr>
        <p:spPr>
          <a:xfrm>
            <a:off x="26205" y="2274789"/>
            <a:ext cx="15071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Intractability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BD0BBD-DA21-4535-88A7-BA32F146B79F}"/>
              </a:ext>
            </a:extLst>
          </p:cNvPr>
          <p:cNvSpPr txBox="1"/>
          <p:nvPr/>
        </p:nvSpPr>
        <p:spPr>
          <a:xfrm>
            <a:off x="5233007" y="5354438"/>
            <a:ext cx="17259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Expressiveness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2B64AFC-0A20-4A35-96D4-D799CAC6991E}"/>
              </a:ext>
            </a:extLst>
          </p:cNvPr>
          <p:cNvSpPr/>
          <p:nvPr/>
        </p:nvSpPr>
        <p:spPr>
          <a:xfrm>
            <a:off x="1619250" y="2275840"/>
            <a:ext cx="4100830" cy="2944136"/>
          </a:xfrm>
          <a:custGeom>
            <a:avLst/>
            <a:gdLst>
              <a:gd name="connsiteX0" fmla="*/ 0 w 4064000"/>
              <a:gd name="connsiteY0" fmla="*/ 2895600 h 2895600"/>
              <a:gd name="connsiteX1" fmla="*/ 1828800 w 4064000"/>
              <a:gd name="connsiteY1" fmla="*/ 2153920 h 2895600"/>
              <a:gd name="connsiteX2" fmla="*/ 4064000 w 4064000"/>
              <a:gd name="connsiteY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0" h="2895600">
                <a:moveTo>
                  <a:pt x="0" y="2895600"/>
                </a:moveTo>
                <a:cubicBezTo>
                  <a:pt x="575733" y="2766060"/>
                  <a:pt x="1151467" y="2636520"/>
                  <a:pt x="1828800" y="2153920"/>
                </a:cubicBezTo>
                <a:cubicBezTo>
                  <a:pt x="2506133" y="1671320"/>
                  <a:pt x="3285066" y="835660"/>
                  <a:pt x="4064000" y="0"/>
                </a:cubicBezTo>
              </a:path>
            </a:pathLst>
          </a:custGeom>
          <a:noFill/>
          <a:ln w="28575">
            <a:solidFill>
              <a:srgbClr val="FF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6848C-96CF-4E31-956E-13C0915F00D1}"/>
              </a:ext>
            </a:extLst>
          </p:cNvPr>
          <p:cNvSpPr/>
          <p:nvPr/>
        </p:nvSpPr>
        <p:spPr>
          <a:xfrm>
            <a:off x="2940516" y="2880251"/>
            <a:ext cx="2129324" cy="2003108"/>
          </a:xfrm>
          <a:prstGeom prst="ellipse">
            <a:avLst/>
          </a:prstGeom>
          <a:solidFill>
            <a:schemeClr val="accent3">
              <a:lumMod val="75000"/>
              <a:alpha val="44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2060"/>
                </a:solidFill>
              </a:rPr>
              <a:t>Good </a:t>
            </a: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F06A40-A445-4230-98D4-AFF12FE6FF00}"/>
              </a:ext>
            </a:extLst>
          </p:cNvPr>
          <p:cNvSpPr txBox="1"/>
          <p:nvPr/>
        </p:nvSpPr>
        <p:spPr>
          <a:xfrm>
            <a:off x="1460561" y="3983017"/>
            <a:ext cx="165942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Far from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reality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A19ED-1143-4893-A787-91ABD00515D0}"/>
              </a:ext>
            </a:extLst>
          </p:cNvPr>
          <p:cNvSpPr txBox="1"/>
          <p:nvPr/>
        </p:nvSpPr>
        <p:spPr>
          <a:xfrm>
            <a:off x="4760061" y="2205302"/>
            <a:ext cx="163057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Too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Complex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E7205A-B33A-472A-B5C3-0BA911C228B7}"/>
              </a:ext>
            </a:extLst>
          </p:cNvPr>
          <p:cNvSpPr/>
          <p:nvPr/>
        </p:nvSpPr>
        <p:spPr>
          <a:xfrm>
            <a:off x="8327841" y="2557661"/>
            <a:ext cx="348777" cy="439630"/>
          </a:xfrm>
          <a:prstGeom prst="rect">
            <a:avLst/>
          </a:prstGeom>
          <a:pattFill prst="pct60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CA5F77-C988-4A86-A51F-0D4483D533F9}"/>
              </a:ext>
            </a:extLst>
          </p:cNvPr>
          <p:cNvCxnSpPr>
            <a:cxnSpLocks/>
          </p:cNvCxnSpPr>
          <p:nvPr/>
        </p:nvCxnSpPr>
        <p:spPr>
          <a:xfrm flipV="1">
            <a:off x="8321040" y="2011672"/>
            <a:ext cx="0" cy="100584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BB17C0-F4B8-4B5E-AF10-C5EA58E34664}"/>
              </a:ext>
            </a:extLst>
          </p:cNvPr>
          <p:cNvCxnSpPr>
            <a:cxnSpLocks/>
          </p:cNvCxnSpPr>
          <p:nvPr/>
        </p:nvCxnSpPr>
        <p:spPr>
          <a:xfrm>
            <a:off x="8321040" y="3017520"/>
            <a:ext cx="326136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55D0FA-EBB1-485A-A00F-B5B17A73E9F9}"/>
              </a:ext>
            </a:extLst>
          </p:cNvPr>
          <p:cNvCxnSpPr>
            <a:cxnSpLocks/>
          </p:cNvCxnSpPr>
          <p:nvPr/>
        </p:nvCxnSpPr>
        <p:spPr>
          <a:xfrm flipV="1">
            <a:off x="8321040" y="4876910"/>
            <a:ext cx="0" cy="100584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312A11-B7A3-48C3-8955-25EF3B9A9756}"/>
              </a:ext>
            </a:extLst>
          </p:cNvPr>
          <p:cNvCxnSpPr>
            <a:cxnSpLocks/>
          </p:cNvCxnSpPr>
          <p:nvPr/>
        </p:nvCxnSpPr>
        <p:spPr>
          <a:xfrm>
            <a:off x="8321040" y="5882758"/>
            <a:ext cx="326136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DD35931-5F18-48BC-878D-26F7E0B5015B}"/>
              </a:ext>
            </a:extLst>
          </p:cNvPr>
          <p:cNvSpPr/>
          <p:nvPr/>
        </p:nvSpPr>
        <p:spPr>
          <a:xfrm>
            <a:off x="8696916" y="2557661"/>
            <a:ext cx="741724" cy="439630"/>
          </a:xfrm>
          <a:prstGeom prst="rect">
            <a:avLst/>
          </a:prstGeom>
          <a:pattFill prst="lgConfetti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2AA09-A7A1-434D-A9DD-61FF81BA066B}"/>
              </a:ext>
            </a:extLst>
          </p:cNvPr>
          <p:cNvSpPr/>
          <p:nvPr/>
        </p:nvSpPr>
        <p:spPr>
          <a:xfrm>
            <a:off x="9458938" y="2557661"/>
            <a:ext cx="508022" cy="439630"/>
          </a:xfrm>
          <a:prstGeom prst="rect">
            <a:avLst/>
          </a:prstGeom>
          <a:pattFill prst="dkHorz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CC161C5C-086E-45E2-A5A3-B73E139AB2EF}"/>
              </a:ext>
            </a:extLst>
          </p:cNvPr>
          <p:cNvSpPr/>
          <p:nvPr/>
        </p:nvSpPr>
        <p:spPr>
          <a:xfrm>
            <a:off x="8404845" y="1920205"/>
            <a:ext cx="741722" cy="518149"/>
          </a:xfrm>
          <a:prstGeom prst="wedgeRoundRectCallou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 input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3C464708-ECB2-4846-938F-76D0233217F3}"/>
              </a:ext>
            </a:extLst>
          </p:cNvPr>
          <p:cNvSpPr/>
          <p:nvPr/>
        </p:nvSpPr>
        <p:spPr>
          <a:xfrm>
            <a:off x="8619057" y="3180694"/>
            <a:ext cx="1026224" cy="527706"/>
          </a:xfrm>
          <a:prstGeom prst="wedgeRoundRectCallout">
            <a:avLst>
              <a:gd name="adj1" fmla="val -12614"/>
              <a:gd name="adj2" fmla="val -92405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Compute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302DBE37-83C1-4C4A-99AA-B0846CF44909}"/>
              </a:ext>
            </a:extLst>
          </p:cNvPr>
          <p:cNvSpPr/>
          <p:nvPr/>
        </p:nvSpPr>
        <p:spPr>
          <a:xfrm>
            <a:off x="9458938" y="1920191"/>
            <a:ext cx="863638" cy="518149"/>
          </a:xfrm>
          <a:prstGeom prst="wedgeRoundRectCallo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Write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B687D7-D003-4F33-80AC-EFE7342C9266}"/>
              </a:ext>
            </a:extLst>
          </p:cNvPr>
          <p:cNvSpPr/>
          <p:nvPr/>
        </p:nvSpPr>
        <p:spPr>
          <a:xfrm>
            <a:off x="8342165" y="5411678"/>
            <a:ext cx="1614633" cy="450641"/>
          </a:xfrm>
          <a:prstGeom prst="rect">
            <a:avLst/>
          </a:prstGeom>
          <a:pattFill prst="dashHorz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DB8CE2-B547-4DA7-BCC4-F103E5429153}"/>
              </a:ext>
            </a:extLst>
          </p:cNvPr>
          <p:cNvSpPr txBox="1"/>
          <p:nvPr/>
        </p:nvSpPr>
        <p:spPr>
          <a:xfrm>
            <a:off x="8502229" y="5072057"/>
            <a:ext cx="1162498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Control task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0890D43-B02E-43A7-8359-5D1FEDA634B8}"/>
              </a:ext>
            </a:extLst>
          </p:cNvPr>
          <p:cNvSpPr/>
          <p:nvPr/>
        </p:nvSpPr>
        <p:spPr>
          <a:xfrm rot="5400000">
            <a:off x="9736940" y="4058161"/>
            <a:ext cx="670650" cy="36301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B0852322-DE80-4736-AE1D-D2A487DA8A0D}"/>
              </a:ext>
            </a:extLst>
          </p:cNvPr>
          <p:cNvSpPr/>
          <p:nvPr/>
        </p:nvSpPr>
        <p:spPr>
          <a:xfrm>
            <a:off x="10106601" y="4724407"/>
            <a:ext cx="1249675" cy="495569"/>
          </a:xfrm>
          <a:prstGeom prst="wedgeRoundRectCallout">
            <a:avLst>
              <a:gd name="adj1" fmla="val -57418"/>
              <a:gd name="adj2" fmla="val 11170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Any details abstracted?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1A3B76-7A8C-40A2-8DCC-9B47ABE0DDC0}"/>
              </a:ext>
            </a:extLst>
          </p:cNvPr>
          <p:cNvSpPr txBox="1"/>
          <p:nvPr/>
        </p:nvSpPr>
        <p:spPr>
          <a:xfrm>
            <a:off x="10141291" y="3983016"/>
            <a:ext cx="14943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Alternate Model</a:t>
            </a:r>
          </a:p>
        </p:txBody>
      </p:sp>
    </p:spTree>
    <p:extLst>
      <p:ext uri="{BB962C8B-B14F-4D97-AF65-F5344CB8AC3E}">
        <p14:creationId xmlns:p14="http://schemas.microsoft.com/office/powerpoint/2010/main" val="37573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D69AF0D-45AD-460A-981D-D4CA0B2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3081020"/>
            <a:ext cx="6156960" cy="6959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600" dirty="0"/>
              <a:t>Application/Task </a:t>
            </a:r>
            <a:r>
              <a:rPr lang="en-IN" sz="3600" dirty="0" err="1"/>
              <a:t>Modeling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952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5E19-C395-484B-871F-2BAC8ED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8813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Relationship between deadline and period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3515-8914-4EB2-A35A-654D5D9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3F4B-E604-4B4F-A312-F39B07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3E0290-B427-4468-86B0-3ACC89143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120D5-BFBB-447D-8A91-9DBAA9B1A335}"/>
              </a:ext>
            </a:extLst>
          </p:cNvPr>
          <p:cNvCxnSpPr>
            <a:cxnSpLocks/>
          </p:cNvCxnSpPr>
          <p:nvPr/>
        </p:nvCxnSpPr>
        <p:spPr>
          <a:xfrm>
            <a:off x="546100" y="3027680"/>
            <a:ext cx="938022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21C76E-CD8B-4F3E-9456-C07B7037FAF7}"/>
              </a:ext>
            </a:extLst>
          </p:cNvPr>
          <p:cNvSpPr txBox="1"/>
          <p:nvPr/>
        </p:nvSpPr>
        <p:spPr>
          <a:xfrm>
            <a:off x="589280" y="2011556"/>
            <a:ext cx="95199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Implicit deadline: Deadline is equal to period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3FC8-F8BD-4309-B8A6-E5C2E5249FCD}"/>
              </a:ext>
            </a:extLst>
          </p:cNvPr>
          <p:cNvCxnSpPr/>
          <p:nvPr/>
        </p:nvCxnSpPr>
        <p:spPr>
          <a:xfrm flipV="1">
            <a:off x="894080" y="242824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40E1A7-A57D-4028-B090-6F3A68E21482}"/>
              </a:ext>
            </a:extLst>
          </p:cNvPr>
          <p:cNvCxnSpPr/>
          <p:nvPr/>
        </p:nvCxnSpPr>
        <p:spPr>
          <a:xfrm flipV="1">
            <a:off x="3891280" y="242824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E40F97-910F-4489-B443-7A0CF87466C4}"/>
              </a:ext>
            </a:extLst>
          </p:cNvPr>
          <p:cNvCxnSpPr/>
          <p:nvPr/>
        </p:nvCxnSpPr>
        <p:spPr>
          <a:xfrm flipV="1">
            <a:off x="6878320" y="244348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4ED7D0-DBCE-435C-8CB9-337DC7639578}"/>
              </a:ext>
            </a:extLst>
          </p:cNvPr>
          <p:cNvCxnSpPr/>
          <p:nvPr/>
        </p:nvCxnSpPr>
        <p:spPr>
          <a:xfrm>
            <a:off x="894080" y="2727960"/>
            <a:ext cx="2997200" cy="0"/>
          </a:xfrm>
          <a:prstGeom prst="line">
            <a:avLst/>
          </a:prstGeom>
          <a:ln w="15875">
            <a:solidFill>
              <a:srgbClr val="C0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6C4D64-47F5-4596-B44F-411339FD364D}"/>
              </a:ext>
            </a:extLst>
          </p:cNvPr>
          <p:cNvCxnSpPr/>
          <p:nvPr/>
        </p:nvCxnSpPr>
        <p:spPr>
          <a:xfrm>
            <a:off x="3891280" y="2727960"/>
            <a:ext cx="2997200" cy="0"/>
          </a:xfrm>
          <a:prstGeom prst="line">
            <a:avLst/>
          </a:prstGeom>
          <a:ln w="15875">
            <a:solidFill>
              <a:srgbClr val="C0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F75073-9838-4671-9F9C-96D386091FE2}"/>
              </a:ext>
            </a:extLst>
          </p:cNvPr>
          <p:cNvCxnSpPr>
            <a:cxnSpLocks/>
          </p:cNvCxnSpPr>
          <p:nvPr/>
        </p:nvCxnSpPr>
        <p:spPr>
          <a:xfrm>
            <a:off x="3901440" y="2631440"/>
            <a:ext cx="0" cy="41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1ABDF8-833B-46F7-A2DF-5C5FB7D77422}"/>
              </a:ext>
            </a:extLst>
          </p:cNvPr>
          <p:cNvCxnSpPr>
            <a:cxnSpLocks/>
          </p:cNvCxnSpPr>
          <p:nvPr/>
        </p:nvCxnSpPr>
        <p:spPr>
          <a:xfrm>
            <a:off x="6888480" y="2631440"/>
            <a:ext cx="0" cy="41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767F41-23C5-457C-B4CD-50339EDDD611}"/>
              </a:ext>
            </a:extLst>
          </p:cNvPr>
          <p:cNvSpPr txBox="1"/>
          <p:nvPr/>
        </p:nvSpPr>
        <p:spPr>
          <a:xfrm>
            <a:off x="629920" y="3404717"/>
            <a:ext cx="95199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Constrained deadline: Deadline is less than or equal to period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5B2546-3622-45F9-BC8E-0FF01BF90F5D}"/>
              </a:ext>
            </a:extLst>
          </p:cNvPr>
          <p:cNvCxnSpPr>
            <a:cxnSpLocks/>
          </p:cNvCxnSpPr>
          <p:nvPr/>
        </p:nvCxnSpPr>
        <p:spPr>
          <a:xfrm>
            <a:off x="546100" y="4419600"/>
            <a:ext cx="938022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7D363C-F5B8-4AA3-8AAB-37AF4334B288}"/>
              </a:ext>
            </a:extLst>
          </p:cNvPr>
          <p:cNvCxnSpPr/>
          <p:nvPr/>
        </p:nvCxnSpPr>
        <p:spPr>
          <a:xfrm flipV="1">
            <a:off x="894080" y="382016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876717-440C-473A-B436-9220CDC3F43C}"/>
              </a:ext>
            </a:extLst>
          </p:cNvPr>
          <p:cNvCxnSpPr/>
          <p:nvPr/>
        </p:nvCxnSpPr>
        <p:spPr>
          <a:xfrm flipV="1">
            <a:off x="3891280" y="382016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A3F575-274F-4D1D-9949-26E3C453D7F6}"/>
              </a:ext>
            </a:extLst>
          </p:cNvPr>
          <p:cNvCxnSpPr/>
          <p:nvPr/>
        </p:nvCxnSpPr>
        <p:spPr>
          <a:xfrm flipV="1">
            <a:off x="6878320" y="383540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E7200FB-F1CF-4638-B3E7-97771B130868}"/>
              </a:ext>
            </a:extLst>
          </p:cNvPr>
          <p:cNvCxnSpPr>
            <a:cxnSpLocks/>
          </p:cNvCxnSpPr>
          <p:nvPr/>
        </p:nvCxnSpPr>
        <p:spPr>
          <a:xfrm>
            <a:off x="894080" y="4119880"/>
            <a:ext cx="1778000" cy="0"/>
          </a:xfrm>
          <a:prstGeom prst="line">
            <a:avLst/>
          </a:prstGeom>
          <a:ln w="15875">
            <a:solidFill>
              <a:srgbClr val="C0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DF3ABC-76CF-4D86-9A57-AF937A8D3BFC}"/>
              </a:ext>
            </a:extLst>
          </p:cNvPr>
          <p:cNvCxnSpPr>
            <a:cxnSpLocks/>
          </p:cNvCxnSpPr>
          <p:nvPr/>
        </p:nvCxnSpPr>
        <p:spPr>
          <a:xfrm>
            <a:off x="2672080" y="4025900"/>
            <a:ext cx="0" cy="41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785A38-CCB3-4202-A594-A1C5654BDD5B}"/>
              </a:ext>
            </a:extLst>
          </p:cNvPr>
          <p:cNvCxnSpPr>
            <a:cxnSpLocks/>
          </p:cNvCxnSpPr>
          <p:nvPr/>
        </p:nvCxnSpPr>
        <p:spPr>
          <a:xfrm>
            <a:off x="5689600" y="4008120"/>
            <a:ext cx="0" cy="41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2BAB97-A9BC-4CE6-B3C4-15CA85BA63CD}"/>
              </a:ext>
            </a:extLst>
          </p:cNvPr>
          <p:cNvCxnSpPr>
            <a:cxnSpLocks/>
          </p:cNvCxnSpPr>
          <p:nvPr/>
        </p:nvCxnSpPr>
        <p:spPr>
          <a:xfrm>
            <a:off x="3901440" y="4119880"/>
            <a:ext cx="1778000" cy="0"/>
          </a:xfrm>
          <a:prstGeom prst="line">
            <a:avLst/>
          </a:prstGeom>
          <a:ln w="15875">
            <a:solidFill>
              <a:srgbClr val="C0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B129236-0027-44A0-9B58-7F207F383D50}"/>
              </a:ext>
            </a:extLst>
          </p:cNvPr>
          <p:cNvSpPr txBox="1"/>
          <p:nvPr/>
        </p:nvSpPr>
        <p:spPr>
          <a:xfrm>
            <a:off x="629920" y="4917439"/>
            <a:ext cx="95199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Arbitrary deadline: Deadline can be smaller, equal or greater than period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AFD538-D602-48A3-AFAD-9EB8B59D3DA2}"/>
              </a:ext>
            </a:extLst>
          </p:cNvPr>
          <p:cNvCxnSpPr>
            <a:cxnSpLocks/>
          </p:cNvCxnSpPr>
          <p:nvPr/>
        </p:nvCxnSpPr>
        <p:spPr>
          <a:xfrm>
            <a:off x="546100" y="5933440"/>
            <a:ext cx="938022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A220A5-0003-4A8C-9A1F-0449B8E29ABB}"/>
              </a:ext>
            </a:extLst>
          </p:cNvPr>
          <p:cNvCxnSpPr/>
          <p:nvPr/>
        </p:nvCxnSpPr>
        <p:spPr>
          <a:xfrm flipV="1">
            <a:off x="894080" y="533400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B01A19-0820-447D-92B9-30533ACD2FC6}"/>
              </a:ext>
            </a:extLst>
          </p:cNvPr>
          <p:cNvCxnSpPr/>
          <p:nvPr/>
        </p:nvCxnSpPr>
        <p:spPr>
          <a:xfrm flipV="1">
            <a:off x="3891280" y="533400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232717-82A6-49B1-A07C-4FEB61E4F181}"/>
              </a:ext>
            </a:extLst>
          </p:cNvPr>
          <p:cNvCxnSpPr/>
          <p:nvPr/>
        </p:nvCxnSpPr>
        <p:spPr>
          <a:xfrm flipV="1">
            <a:off x="6878320" y="534924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65E14BD-9AD4-45BF-BBF2-07FDAF04EB18}"/>
              </a:ext>
            </a:extLst>
          </p:cNvPr>
          <p:cNvCxnSpPr>
            <a:cxnSpLocks/>
          </p:cNvCxnSpPr>
          <p:nvPr/>
        </p:nvCxnSpPr>
        <p:spPr>
          <a:xfrm>
            <a:off x="873760" y="5715000"/>
            <a:ext cx="3667760" cy="0"/>
          </a:xfrm>
          <a:prstGeom prst="line">
            <a:avLst/>
          </a:prstGeom>
          <a:ln w="15875">
            <a:solidFill>
              <a:srgbClr val="C0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CAB6F1-1AC8-49C4-ABD9-2ED0295777D8}"/>
              </a:ext>
            </a:extLst>
          </p:cNvPr>
          <p:cNvCxnSpPr>
            <a:cxnSpLocks/>
          </p:cNvCxnSpPr>
          <p:nvPr/>
        </p:nvCxnSpPr>
        <p:spPr>
          <a:xfrm>
            <a:off x="4561840" y="5519420"/>
            <a:ext cx="0" cy="41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92C3501-9A58-41D4-BECD-BACB05467EF4}"/>
              </a:ext>
            </a:extLst>
          </p:cNvPr>
          <p:cNvCxnSpPr>
            <a:cxnSpLocks/>
          </p:cNvCxnSpPr>
          <p:nvPr/>
        </p:nvCxnSpPr>
        <p:spPr>
          <a:xfrm>
            <a:off x="7589520" y="5537200"/>
            <a:ext cx="0" cy="41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F2AB71-B4A4-4224-9ECC-2C2C92CE730B}"/>
              </a:ext>
            </a:extLst>
          </p:cNvPr>
          <p:cNvCxnSpPr>
            <a:cxnSpLocks/>
          </p:cNvCxnSpPr>
          <p:nvPr/>
        </p:nvCxnSpPr>
        <p:spPr>
          <a:xfrm>
            <a:off x="3901440" y="5598160"/>
            <a:ext cx="3667760" cy="0"/>
          </a:xfrm>
          <a:prstGeom prst="line">
            <a:avLst/>
          </a:prstGeom>
          <a:ln w="15875">
            <a:solidFill>
              <a:srgbClr val="C0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7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7F8A-52FB-430E-B3E3-712E4AE3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Periodic Task Model – </a:t>
            </a:r>
            <a:r>
              <a:rPr lang="en-IN" dirty="0" err="1"/>
              <a:t>Hyperperiod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8A969-3567-4FD1-86C4-3F697C01E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195579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Each computation or data transmission is </a:t>
                </a:r>
                <a:r>
                  <a:rPr lang="en-IN" dirty="0" err="1"/>
                  <a:t>modeled</a:t>
                </a:r>
                <a:r>
                  <a:rPr lang="en-IN" dirty="0"/>
                  <a:t> as a periodic task</a:t>
                </a:r>
              </a:p>
              <a:p>
                <a:r>
                  <a:rPr lang="en-IN" dirty="0"/>
                  <a:t>Each periodic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a sequence of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 err="1"/>
                  <a:t>Hyperperiod</a:t>
                </a:r>
                <a:r>
                  <a:rPr lang="en-IN" dirty="0"/>
                  <a:t> (H) – Time after which the release patterns of a periodic task set repeat</a:t>
                </a:r>
              </a:p>
              <a:p>
                <a:r>
                  <a:rPr lang="en-IN" dirty="0"/>
                  <a:t>H = LCM(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)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=1,2,..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8A969-3567-4FD1-86C4-3F697C01E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1955798"/>
              </a:xfrm>
              <a:blipFill>
                <a:blip r:embed="rId2"/>
                <a:stretch>
                  <a:fillRect l="-556" t="-5938" r="-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9E904-297D-4E22-9EF1-AA240D98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D3468-3E8A-46ED-B1C7-0DD9D273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8AA673F-B5EB-4FAF-B944-160150EA7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34760"/>
            <a:ext cx="971550" cy="5007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7DEFEB-1C07-4D4F-8A6B-7DCE901FDCBB}"/>
              </a:ext>
            </a:extLst>
          </p:cNvPr>
          <p:cNvCxnSpPr>
            <a:cxnSpLocks/>
          </p:cNvCxnSpPr>
          <p:nvPr/>
        </p:nvCxnSpPr>
        <p:spPr>
          <a:xfrm>
            <a:off x="1115060" y="4765040"/>
            <a:ext cx="938022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05D50B-CAB4-425A-A431-635518163950}"/>
              </a:ext>
            </a:extLst>
          </p:cNvPr>
          <p:cNvCxnSpPr/>
          <p:nvPr/>
        </p:nvCxnSpPr>
        <p:spPr>
          <a:xfrm flipV="1">
            <a:off x="1463040" y="416560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F67236-B0C0-437D-A751-DFDEC4EEC14B}"/>
              </a:ext>
            </a:extLst>
          </p:cNvPr>
          <p:cNvCxnSpPr/>
          <p:nvPr/>
        </p:nvCxnSpPr>
        <p:spPr>
          <a:xfrm flipV="1">
            <a:off x="3291840" y="416560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9E039-1678-46DA-B579-881D64B63755}"/>
              </a:ext>
            </a:extLst>
          </p:cNvPr>
          <p:cNvCxnSpPr/>
          <p:nvPr/>
        </p:nvCxnSpPr>
        <p:spPr>
          <a:xfrm flipV="1">
            <a:off x="5175250" y="4160520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EAFFC2-72D8-435D-B8EE-42F79C9C6156}"/>
              </a:ext>
            </a:extLst>
          </p:cNvPr>
          <p:cNvCxnSpPr>
            <a:cxnSpLocks/>
          </p:cNvCxnSpPr>
          <p:nvPr/>
        </p:nvCxnSpPr>
        <p:spPr>
          <a:xfrm>
            <a:off x="1115060" y="5842000"/>
            <a:ext cx="938022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D29D61-4DED-4EEE-BD22-C56D325DB3F0}"/>
              </a:ext>
            </a:extLst>
          </p:cNvPr>
          <p:cNvCxnSpPr/>
          <p:nvPr/>
        </p:nvCxnSpPr>
        <p:spPr>
          <a:xfrm flipV="1">
            <a:off x="1463040" y="5242560"/>
            <a:ext cx="0" cy="5994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024327-1C31-4EBA-AA80-0667BD89B556}"/>
              </a:ext>
            </a:extLst>
          </p:cNvPr>
          <p:cNvCxnSpPr/>
          <p:nvPr/>
        </p:nvCxnSpPr>
        <p:spPr>
          <a:xfrm flipV="1">
            <a:off x="2915920" y="5242560"/>
            <a:ext cx="0" cy="5994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BC0A17-BD14-459A-A458-9EFBD056C617}"/>
              </a:ext>
            </a:extLst>
          </p:cNvPr>
          <p:cNvCxnSpPr/>
          <p:nvPr/>
        </p:nvCxnSpPr>
        <p:spPr>
          <a:xfrm flipV="1">
            <a:off x="4328160" y="5242560"/>
            <a:ext cx="0" cy="5994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A702D4-C619-4A29-BE68-67748249992F}"/>
              </a:ext>
            </a:extLst>
          </p:cNvPr>
          <p:cNvCxnSpPr/>
          <p:nvPr/>
        </p:nvCxnSpPr>
        <p:spPr>
          <a:xfrm flipV="1">
            <a:off x="5720080" y="5242560"/>
            <a:ext cx="0" cy="5994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32EFDA-DFDF-474E-A5D4-349067302BA4}"/>
              </a:ext>
            </a:extLst>
          </p:cNvPr>
          <p:cNvCxnSpPr/>
          <p:nvPr/>
        </p:nvCxnSpPr>
        <p:spPr>
          <a:xfrm flipV="1">
            <a:off x="7081520" y="5242560"/>
            <a:ext cx="0" cy="5994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E67E38-9404-4BB9-8B80-146878632546}"/>
              </a:ext>
            </a:extLst>
          </p:cNvPr>
          <p:cNvCxnSpPr/>
          <p:nvPr/>
        </p:nvCxnSpPr>
        <p:spPr>
          <a:xfrm flipV="1">
            <a:off x="7081520" y="4163645"/>
            <a:ext cx="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D5EAB-857D-4B0E-A2ED-3398D88BA564}"/>
              </a:ext>
            </a:extLst>
          </p:cNvPr>
          <p:cNvSpPr txBox="1"/>
          <p:nvPr/>
        </p:nvSpPr>
        <p:spPr>
          <a:xfrm>
            <a:off x="88978" y="4165600"/>
            <a:ext cx="12000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Task 1</a:t>
            </a:r>
          </a:p>
          <a:p>
            <a:r>
              <a:rPr lang="en-IN" dirty="0"/>
              <a:t>Period = 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6FC24-4257-4C5D-9F26-A5010929DBB2}"/>
              </a:ext>
            </a:extLst>
          </p:cNvPr>
          <p:cNvSpPr txBox="1"/>
          <p:nvPr/>
        </p:nvSpPr>
        <p:spPr>
          <a:xfrm>
            <a:off x="82032" y="5242560"/>
            <a:ext cx="12000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Task 2</a:t>
            </a:r>
          </a:p>
          <a:p>
            <a:r>
              <a:rPr lang="en-IN" dirty="0"/>
              <a:t>Period = 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C092B3-74B6-45F8-992F-48CB33AD3AE6}"/>
              </a:ext>
            </a:extLst>
          </p:cNvPr>
          <p:cNvCxnSpPr/>
          <p:nvPr/>
        </p:nvCxnSpPr>
        <p:spPr>
          <a:xfrm>
            <a:off x="1463040" y="4130040"/>
            <a:ext cx="5618480" cy="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68A81F-D2AC-4BD9-998E-BD0E95EA4C33}"/>
              </a:ext>
            </a:extLst>
          </p:cNvPr>
          <p:cNvSpPr txBox="1"/>
          <p:nvPr/>
        </p:nvSpPr>
        <p:spPr>
          <a:xfrm>
            <a:off x="3802770" y="3822943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H = 24</a:t>
            </a:r>
          </a:p>
        </p:txBody>
      </p:sp>
    </p:spTree>
    <p:extLst>
      <p:ext uri="{BB962C8B-B14F-4D97-AF65-F5344CB8AC3E}">
        <p14:creationId xmlns:p14="http://schemas.microsoft.com/office/powerpoint/2010/main" val="280652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D88E-611F-49CA-849E-95939238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anchor="b">
            <a:normAutofit/>
          </a:bodyPr>
          <a:lstStyle/>
          <a:p>
            <a:r>
              <a:rPr lang="en-IN" dirty="0"/>
              <a:t>Precedence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00AE-A6A1-4FCB-A592-05FC58EC12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920085"/>
                <a:ext cx="5384800" cy="4434840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IN" sz="2400" dirty="0"/>
                  <a:t>Determines the order of execution of tasks/jobs</a:t>
                </a:r>
              </a:p>
              <a:p>
                <a:r>
                  <a:rPr lang="en-IN" sz="2400" dirty="0"/>
                  <a:t>Precedence constraints specified using a </a:t>
                </a:r>
                <a:r>
                  <a:rPr lang="en-IN" sz="2400" i="1" dirty="0"/>
                  <a:t>partial-order relation </a:t>
                </a:r>
                <a:r>
                  <a:rPr lang="en-IN" sz="2400" dirty="0"/>
                  <a:t>&lt;, called precedence relation over the job set</a:t>
                </a:r>
              </a:p>
              <a:p>
                <a:r>
                  <a:rPr lang="en-IN" sz="24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is a predecessor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2400" dirty="0"/>
              </a:p>
              <a:p>
                <a:r>
                  <a:rPr lang="en-IN" sz="2400" dirty="0"/>
                  <a:t>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 with predecessors is ready for execution at or after release time and after all the predecessors have completed execution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00AE-A6A1-4FCB-A592-05FC58EC1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920085"/>
                <a:ext cx="5384800" cy="4434840"/>
              </a:xfrm>
              <a:blipFill>
                <a:blip r:embed="rId2"/>
                <a:stretch>
                  <a:fillRect l="-1131" t="-1099" r="-2376" b="-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BDB1-D33C-4CB4-9621-2057EDB1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Real-Time Systems (Monsoon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DF81E-A71A-473D-81A2-3B40DA4A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01CF334-2D5C-4859-84A6-CA7E6E43FAE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AC0E44A-AD67-4CA9-9DC2-2DB35C8640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0640" y="1991359"/>
                <a:ext cx="5384800" cy="190484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400" dirty="0"/>
                  <a:t>Represented using a directed graph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,&lt;)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Each vertex is a job in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Called a precedence graph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AC0E44A-AD67-4CA9-9DC2-2DB35C864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40" y="1991359"/>
                <a:ext cx="5384800" cy="1904845"/>
              </a:xfrm>
              <a:prstGeom prst="rect">
                <a:avLst/>
              </a:prstGeom>
              <a:blipFill>
                <a:blip r:embed="rId3"/>
                <a:stretch>
                  <a:fillRect l="-1130" t="-2556" r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3D034FB-146D-46A6-BA97-830C036344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3476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8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98BD-621F-4FCA-86BC-01E9041F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C29B-EE78-4A13-BCA0-CE2EA8F50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892800" cy="43181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IN" dirty="0"/>
              <a:t>A general way to represent an application</a:t>
            </a:r>
          </a:p>
          <a:p>
            <a:endParaRPr lang="en-IN" dirty="0"/>
          </a:p>
          <a:p>
            <a:r>
              <a:rPr lang="en-IN" dirty="0"/>
              <a:t>Vertices represent jobs and edges represent dependencies among jobs</a:t>
            </a:r>
          </a:p>
          <a:p>
            <a:endParaRPr lang="en-IN" dirty="0"/>
          </a:p>
          <a:p>
            <a:r>
              <a:rPr lang="en-IN" dirty="0"/>
              <a:t>If all edges are precedence edges, then the graph is a </a:t>
            </a:r>
            <a:r>
              <a:rPr lang="en-IN" b="1" dirty="0"/>
              <a:t>precedence graph</a:t>
            </a:r>
          </a:p>
          <a:p>
            <a:endParaRPr lang="en-IN" b="1" dirty="0"/>
          </a:p>
          <a:p>
            <a:r>
              <a:rPr lang="en-IN" dirty="0"/>
              <a:t>The numbers in brackets above each job give the </a:t>
            </a:r>
            <a:r>
              <a:rPr lang="en-IN" b="1" dirty="0"/>
              <a:t>release time</a:t>
            </a:r>
            <a:r>
              <a:rPr lang="en-IN" dirty="0"/>
              <a:t> and </a:t>
            </a:r>
            <a:r>
              <a:rPr lang="en-IN" b="1" dirty="0"/>
              <a:t>absolute deadline</a:t>
            </a:r>
          </a:p>
          <a:p>
            <a:endParaRPr lang="en-IN" b="1" dirty="0"/>
          </a:p>
          <a:p>
            <a:r>
              <a:rPr lang="en-IN" dirty="0"/>
              <a:t>A task graph can contain different types of edges representing different types of dependencies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E75D-9833-481D-A445-D6500AC7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DD26-6344-46C8-BA24-2A63DC3F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4F785-F8A1-4CFB-B457-502CF423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20" y="3021360"/>
            <a:ext cx="4856480" cy="251017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0D1137F-67F5-4210-AFE8-E0816EAD92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34760"/>
            <a:ext cx="971550" cy="5007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49BA9-FBD9-4081-A6BA-C8E4A77586CE}"/>
              </a:ext>
            </a:extLst>
          </p:cNvPr>
          <p:cNvCxnSpPr/>
          <p:nvPr/>
        </p:nvCxnSpPr>
        <p:spPr>
          <a:xfrm flipV="1">
            <a:off x="6969760" y="2052320"/>
            <a:ext cx="2143760" cy="94488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29866E-F7F3-406F-9BAD-641B695AFF3D}"/>
              </a:ext>
            </a:extLst>
          </p:cNvPr>
          <p:cNvCxnSpPr>
            <a:cxnSpLocks/>
          </p:cNvCxnSpPr>
          <p:nvPr/>
        </p:nvCxnSpPr>
        <p:spPr>
          <a:xfrm flipV="1">
            <a:off x="7945120" y="2052320"/>
            <a:ext cx="1188720" cy="96904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00A4A2-8E0D-4440-B3B1-0F24C410ED01}"/>
              </a:ext>
            </a:extLst>
          </p:cNvPr>
          <p:cNvCxnSpPr/>
          <p:nvPr/>
        </p:nvCxnSpPr>
        <p:spPr>
          <a:xfrm flipV="1">
            <a:off x="8971280" y="2028160"/>
            <a:ext cx="172720" cy="96904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689806-4CE3-4A18-9F46-5D5A13E8A85A}"/>
              </a:ext>
            </a:extLst>
          </p:cNvPr>
          <p:cNvCxnSpPr/>
          <p:nvPr/>
        </p:nvCxnSpPr>
        <p:spPr>
          <a:xfrm flipH="1" flipV="1">
            <a:off x="9154160" y="2028160"/>
            <a:ext cx="843280" cy="96904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9ACAF5-CFD2-44F6-A355-164D4311C0ED}"/>
              </a:ext>
            </a:extLst>
          </p:cNvPr>
          <p:cNvCxnSpPr/>
          <p:nvPr/>
        </p:nvCxnSpPr>
        <p:spPr>
          <a:xfrm flipH="1" flipV="1">
            <a:off x="9154160" y="2028160"/>
            <a:ext cx="1798320" cy="96904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D2DAF8-BD51-47D5-856E-4F50D17FC8F6}"/>
              </a:ext>
            </a:extLst>
          </p:cNvPr>
          <p:cNvSpPr txBox="1"/>
          <p:nvPr/>
        </p:nvSpPr>
        <p:spPr>
          <a:xfrm>
            <a:off x="7538720" y="1346933"/>
            <a:ext cx="3769815" cy="6463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Independent jobs with </a:t>
            </a:r>
          </a:p>
          <a:p>
            <a:r>
              <a:rPr lang="en-IN" dirty="0"/>
              <a:t>period = 2 and relative deadline = 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C279EF-F829-44FE-BCEF-14E4C0B8CAB3}"/>
              </a:ext>
            </a:extLst>
          </p:cNvPr>
          <p:cNvCxnSpPr/>
          <p:nvPr/>
        </p:nvCxnSpPr>
        <p:spPr>
          <a:xfrm>
            <a:off x="6969760" y="3840480"/>
            <a:ext cx="2087880" cy="2032000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D9478F-76FB-4827-A8B7-D8A70FABF8E8}"/>
              </a:ext>
            </a:extLst>
          </p:cNvPr>
          <p:cNvCxnSpPr/>
          <p:nvPr/>
        </p:nvCxnSpPr>
        <p:spPr>
          <a:xfrm>
            <a:off x="7945120" y="3836641"/>
            <a:ext cx="1112520" cy="2045999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23918B-8D35-4DFD-AA2C-811F525D3F12}"/>
              </a:ext>
            </a:extLst>
          </p:cNvPr>
          <p:cNvCxnSpPr/>
          <p:nvPr/>
        </p:nvCxnSpPr>
        <p:spPr>
          <a:xfrm>
            <a:off x="8971280" y="3836641"/>
            <a:ext cx="86360" cy="2035839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225479-71CA-4B7B-9681-FD6055D9897F}"/>
              </a:ext>
            </a:extLst>
          </p:cNvPr>
          <p:cNvCxnSpPr>
            <a:cxnSpLocks/>
          </p:cNvCxnSpPr>
          <p:nvPr/>
        </p:nvCxnSpPr>
        <p:spPr>
          <a:xfrm flipH="1">
            <a:off x="9057640" y="3732546"/>
            <a:ext cx="937260" cy="2150094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A7C387-D609-454B-A5ED-3E7E3974EF9F}"/>
              </a:ext>
            </a:extLst>
          </p:cNvPr>
          <p:cNvCxnSpPr/>
          <p:nvPr/>
        </p:nvCxnSpPr>
        <p:spPr>
          <a:xfrm flipH="1">
            <a:off x="9057640" y="3836641"/>
            <a:ext cx="1894840" cy="2035839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3F6F43-FD62-4E0C-BE87-AB17A4F38352}"/>
              </a:ext>
            </a:extLst>
          </p:cNvPr>
          <p:cNvSpPr txBox="1"/>
          <p:nvPr/>
        </p:nvSpPr>
        <p:spPr>
          <a:xfrm>
            <a:off x="7411493" y="5915074"/>
            <a:ext cx="3769815" cy="6463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Dependent jobs with </a:t>
            </a:r>
          </a:p>
          <a:p>
            <a:r>
              <a:rPr lang="en-IN" dirty="0"/>
              <a:t>period = 3 and relative deadline = 3</a:t>
            </a:r>
          </a:p>
        </p:txBody>
      </p:sp>
    </p:spTree>
    <p:extLst>
      <p:ext uri="{BB962C8B-B14F-4D97-AF65-F5344CB8AC3E}">
        <p14:creationId xmlns:p14="http://schemas.microsoft.com/office/powerpoint/2010/main" val="355050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879</Words>
  <Application>Microsoft Office PowerPoint</Application>
  <PresentationFormat>Widescreen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Cambria Math</vt:lpstr>
      <vt:lpstr>Century Gothic</vt:lpstr>
      <vt:lpstr>Palatino Linotype</vt:lpstr>
      <vt:lpstr>Times New Roman</vt:lpstr>
      <vt:lpstr>Wingdings</vt:lpstr>
      <vt:lpstr>Wingdings 2</vt:lpstr>
      <vt:lpstr>Presentation on brainstorming</vt:lpstr>
      <vt:lpstr>Lecture 3- Modeling Real-Time Systems</vt:lpstr>
      <vt:lpstr>Modeling Real-Time System - Recap</vt:lpstr>
      <vt:lpstr>An Example – Inverted Pendulum</vt:lpstr>
      <vt:lpstr>What is good modeling?</vt:lpstr>
      <vt:lpstr>Application/Task Modeling</vt:lpstr>
      <vt:lpstr>Relationship between deadline and period </vt:lpstr>
      <vt:lpstr>Periodic Task Model – Hyperperiod</vt:lpstr>
      <vt:lpstr>Precedence Constraints</vt:lpstr>
      <vt:lpstr>Task Graph</vt:lpstr>
      <vt:lpstr>Types of Dependencies</vt:lpstr>
      <vt:lpstr>Resource Modeling</vt:lpstr>
      <vt:lpstr>Resource Graph</vt:lpstr>
      <vt:lpstr>Scheduling and Resource Access Control</vt:lpstr>
      <vt:lpstr>Scheduling</vt:lpstr>
      <vt:lpstr>Feasibility and Optimality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13</cp:revision>
  <dcterms:created xsi:type="dcterms:W3CDTF">2020-08-26T05:01:04Z</dcterms:created>
  <dcterms:modified xsi:type="dcterms:W3CDTF">2020-08-26T06:35:40Z</dcterms:modified>
</cp:coreProperties>
</file>