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72" r:id="rId2"/>
    <p:sldId id="309" r:id="rId3"/>
    <p:sldId id="310" r:id="rId4"/>
    <p:sldId id="311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10/21/2020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Lecture 15: Scheduling Aperiodic and Sporadic Jobs (Chapter 7)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Priority Queues maintained by OS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2857"/>
            <a:ext cx="5924550" cy="4596493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ym typeface="Wingdings" panose="05000000000000000000" pitchFamily="2" charset="2"/>
              </a:rPr>
              <a:t>Periodic tasks are scheduled using some priority-driven algorithm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Ready</a:t>
            </a:r>
            <a:r>
              <a:rPr lang="en-IN" dirty="0">
                <a:sym typeface="Wingdings" panose="05000000000000000000" pitchFamily="2" charset="2"/>
              </a:rPr>
              <a:t> periodic jobs are placed in the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periodic task queue</a:t>
            </a:r>
            <a:r>
              <a:rPr lang="en-IN" dirty="0">
                <a:sym typeface="Wingdings" panose="05000000000000000000" pitchFamily="2" charset="2"/>
              </a:rPr>
              <a:t>, ordered by their priorities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Each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accepted sporadic job</a:t>
            </a:r>
            <a:r>
              <a:rPr lang="en-IN" dirty="0">
                <a:sym typeface="Wingdings" panose="05000000000000000000" pitchFamily="2" charset="2"/>
              </a:rPr>
              <a:t> is assigned a priority and is placed in a priority queue, which may or may not be the same as the periodic task queue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Each new aperiodic job is placed in the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aperiodic job queue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New sporadic jobs are inserted into a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waiting queue</a:t>
            </a:r>
            <a:r>
              <a:rPr lang="en-IN" dirty="0">
                <a:sym typeface="Wingdings" panose="05000000000000000000" pitchFamily="2" charset="2"/>
              </a:rPr>
              <a:t> and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waits for acceptance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93483-3B81-46A3-B9E9-D23D342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49" y="2181622"/>
            <a:ext cx="5090993" cy="33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Problem Solutions Considered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2857"/>
            <a:ext cx="5924550" cy="4596493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Acceptance tests</a:t>
            </a:r>
            <a:r>
              <a:rPr lang="en-IN" dirty="0">
                <a:sym typeface="Wingdings" panose="05000000000000000000" pitchFamily="2" charset="2"/>
              </a:rPr>
              <a:t> for newly </a:t>
            </a:r>
            <a:r>
              <a:rPr lang="en-IN">
                <a:sym typeface="Wingdings" panose="05000000000000000000" pitchFamily="2" charset="2"/>
              </a:rPr>
              <a:t>arrived sporadic </a:t>
            </a:r>
            <a:r>
              <a:rPr lang="en-IN" dirty="0">
                <a:sym typeface="Wingdings" panose="05000000000000000000" pitchFamily="2" charset="2"/>
              </a:rPr>
              <a:t>jobs and how to schedule the accepted sporadic jobs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Acceptance test</a:t>
            </a:r>
            <a:r>
              <a:rPr lang="en-IN" dirty="0">
                <a:sym typeface="Wingdings" panose="05000000000000000000" pitchFamily="2" charset="2"/>
              </a:rPr>
              <a:t> makes sure that the periodic tasks and previously accepted sporadic jobs  do not miss deadlines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How to schedule aperiodic tasks as soon as possible without causing periodic tasks and accepted sporadic jobs to miss their deadlines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An aperiodic job scheduling algorithm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optimal</a:t>
            </a:r>
            <a:r>
              <a:rPr lang="en-IN" dirty="0">
                <a:sym typeface="Wingdings" panose="05000000000000000000" pitchFamily="2" charset="2"/>
              </a:rPr>
              <a:t> if it either minimizes the response time of aperiodic job at the head of the queue or the average response time of all the aperiodic jobs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Scheduling algorithm for sporadic jobs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optimal</a:t>
            </a:r>
            <a:r>
              <a:rPr lang="en-IN" dirty="0">
                <a:sym typeface="Wingdings" panose="05000000000000000000" pitchFamily="2" charset="2"/>
              </a:rPr>
              <a:t> if it accepts each sporadic job and schedules it on time </a:t>
            </a:r>
            <a:r>
              <a:rPr lang="en-IN" dirty="0" err="1">
                <a:sym typeface="Wingdings" panose="05000000000000000000" pitchFamily="2" charset="2"/>
              </a:rPr>
              <a:t>iff</a:t>
            </a:r>
            <a:r>
              <a:rPr lang="en-IN" dirty="0">
                <a:sym typeface="Wingdings" panose="05000000000000000000" pitchFamily="2" charset="2"/>
              </a:rPr>
              <a:t> the new job can be correctly scheduled to complete in time by some means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93483-3B81-46A3-B9E9-D23D342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49" y="2181622"/>
            <a:ext cx="5090993" cy="33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Aperiodic Scheduling: Commonly used Approaches</a:t>
            </a:r>
            <a:endParaRPr lang="en-IN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32857"/>
                <a:ext cx="6389913" cy="4528457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Background Execution</a:t>
                </a:r>
              </a:p>
              <a:p>
                <a:pPr lvl="1"/>
                <a:r>
                  <a:rPr lang="en-IN" sz="2000" dirty="0">
                    <a:sym typeface="Wingdings" panose="05000000000000000000" pitchFamily="2" charset="2"/>
                  </a:rPr>
                  <a:t>Aperiodic jobs are scheduled and executed only when there is no periodic or sporadic jobs ready for execution</a:t>
                </a:r>
              </a:p>
              <a:p>
                <a:pPr lvl="1"/>
                <a:r>
                  <a:rPr lang="en-IN" sz="2000" dirty="0">
                    <a:sym typeface="Wingdings" panose="05000000000000000000" pitchFamily="2" charset="2"/>
                  </a:rPr>
                  <a:t>Always produces correct schedule and easy to implement</a:t>
                </a:r>
              </a:p>
              <a:p>
                <a:pPr lvl="1"/>
                <a:r>
                  <a:rPr lang="en-IN" sz="2000" dirty="0">
                    <a:sym typeface="Wingdings" panose="05000000000000000000" pitchFamily="2" charset="2"/>
                  </a:rPr>
                  <a:t>Execution of aperiodic jobs may be delayed and response times prolonged unnecessarily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3,1</m:t>
                        </m:r>
                      </m:e>
                    </m:d>
                  </m:oMath>
                </a14:m>
                <a:r>
                  <a:rPr lang="en-IN" sz="200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e>
                    </m:d>
                  </m:oMath>
                </a14:m>
                <a:endParaRPr lang="en-I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32857"/>
                <a:ext cx="6389913" cy="4528457"/>
              </a:xfrm>
              <a:blipFill>
                <a:blip r:embed="rId2"/>
                <a:stretch>
                  <a:fillRect l="-1145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AC15E-2015-407F-B27E-990646AF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513" y="2163892"/>
            <a:ext cx="4921187" cy="27782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C8D31-4FBC-4F94-9BAE-AC144160CEFD}"/>
              </a:ext>
            </a:extLst>
          </p:cNvPr>
          <p:cNvCxnSpPr/>
          <p:nvPr/>
        </p:nvCxnSpPr>
        <p:spPr>
          <a:xfrm>
            <a:off x="9786258" y="4921456"/>
            <a:ext cx="0" cy="52251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BA75B4-2029-44CD-AB7F-EC7E87524917}"/>
              </a:ext>
            </a:extLst>
          </p:cNvPr>
          <p:cNvSpPr txBox="1"/>
          <p:nvPr/>
        </p:nvSpPr>
        <p:spPr>
          <a:xfrm>
            <a:off x="8662392" y="5444363"/>
            <a:ext cx="224773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Response time = 7.7</a:t>
            </a:r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5164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14215</TotalTime>
  <Words>297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Lecture 15: Scheduling Aperiodic and Sporadic Jobs (Chapter 7)</vt:lpstr>
      <vt:lpstr>Priority Queues maintained by OS</vt:lpstr>
      <vt:lpstr>Problem Solutions Considered</vt:lpstr>
      <vt:lpstr>Aperiodic Scheduling: Commonly used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378</cp:revision>
  <dcterms:created xsi:type="dcterms:W3CDTF">2020-08-26T05:01:04Z</dcterms:created>
  <dcterms:modified xsi:type="dcterms:W3CDTF">2020-10-21T00:44:20Z</dcterms:modified>
</cp:coreProperties>
</file>