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
  </p:notesMasterIdLst>
  <p:sldIdLst>
    <p:sldId id="272" r:id="rId2"/>
    <p:sldId id="311" r:id="rId3"/>
    <p:sldId id="313" r:id="rId4"/>
    <p:sldId id="314" r:id="rId5"/>
    <p:sldId id="312" r:id="rId6"/>
    <p:sldId id="315" r:id="rId7"/>
    <p:sldId id="316" r:id="rId8"/>
    <p:sldId id="317" r:id="rId9"/>
    <p:sldId id="318" r:id="rId10"/>
    <p:sldId id="319" r:id="rId11"/>
    <p:sldId id="320"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Gangadharan" initials="DG" lastIdx="1" clrIdx="0">
    <p:extLst>
      <p:ext uri="{19B8F6BF-5375-455C-9EA6-DF929625EA0E}">
        <p15:presenceInfo xmlns:p15="http://schemas.microsoft.com/office/powerpoint/2012/main" userId="d4adaaab489a7f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4C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59" d="100"/>
          <a:sy n="59" d="100"/>
        </p:scale>
        <p:origin x="84" y="2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EF0912D-8E72-49D4-B549-67511B7C9267}" type="datetime1">
              <a:rPr lang="en-US" smtClean="0"/>
              <a:t>10/21/2020</a:t>
            </a:fld>
            <a:endParaRPr lang="en-US"/>
          </a:p>
        </p:txBody>
      </p:sp>
      <p:sp>
        <p:nvSpPr>
          <p:cNvPr id="19" name="Footer Placeholder 18"/>
          <p:cNvSpPr>
            <a:spLocks noGrp="1"/>
          </p:cNvSpPr>
          <p:nvPr>
            <p:ph type="ftr" sz="quarter" idx="11"/>
          </p:nvPr>
        </p:nvSpPr>
        <p:spPr/>
        <p:txBody>
          <a:bodyPr/>
          <a:lstStyle/>
          <a:p>
            <a:r>
              <a:rPr lang="en-US"/>
              <a:t>Real-Time Systems (Monsoon 2020)</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E31687-46EC-47AF-BF43-C7C9A3403E0F}" type="datetime1">
              <a:rPr lang="en-US" smtClean="0"/>
              <a:t>10/21/2020</a:t>
            </a:fld>
            <a:endParaRPr lang="en-US"/>
          </a:p>
        </p:txBody>
      </p:sp>
      <p:sp>
        <p:nvSpPr>
          <p:cNvPr id="5" name="Footer Placeholder 4"/>
          <p:cNvSpPr>
            <a:spLocks noGrp="1"/>
          </p:cNvSpPr>
          <p:nvPr>
            <p:ph type="ftr" sz="quarter" idx="11"/>
          </p:nvPr>
        </p:nvSpPr>
        <p:spPr/>
        <p:txBody>
          <a:bodyPr/>
          <a:lstStyle/>
          <a:p>
            <a:r>
              <a:rPr lang="en-US"/>
              <a:t>Real-Time Systems (Monsoon 2020)</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237158-976E-4ABB-A30E-5688B092AF91}" type="datetime1">
              <a:rPr lang="en-US" smtClean="0"/>
              <a:t>10/21/2020</a:t>
            </a:fld>
            <a:endParaRPr lang="en-US"/>
          </a:p>
        </p:txBody>
      </p:sp>
      <p:sp>
        <p:nvSpPr>
          <p:cNvPr id="5" name="Footer Placeholder 4"/>
          <p:cNvSpPr>
            <a:spLocks noGrp="1"/>
          </p:cNvSpPr>
          <p:nvPr>
            <p:ph type="ftr" sz="quarter" idx="11"/>
          </p:nvPr>
        </p:nvSpPr>
        <p:spPr/>
        <p:txBody>
          <a:bodyPr/>
          <a:lstStyle/>
          <a:p>
            <a:r>
              <a:rPr lang="en-US"/>
              <a:t>Real-Time Systems (Monsoon 2020)</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8C0A3C-16B8-43A2-B7F6-B4E548296C17}" type="datetime1">
              <a:rPr lang="en-US" smtClean="0"/>
              <a:t>10/21/2020</a:t>
            </a:fld>
            <a:endParaRPr lang="en-US"/>
          </a:p>
        </p:txBody>
      </p:sp>
      <p:sp>
        <p:nvSpPr>
          <p:cNvPr id="5" name="Footer Placeholder 4"/>
          <p:cNvSpPr>
            <a:spLocks noGrp="1"/>
          </p:cNvSpPr>
          <p:nvPr>
            <p:ph type="ftr" sz="quarter" idx="11"/>
          </p:nvPr>
        </p:nvSpPr>
        <p:spPr/>
        <p:txBody>
          <a:bodyPr/>
          <a:lstStyle/>
          <a:p>
            <a:r>
              <a:rPr lang="en-US"/>
              <a:t>Real-Time Systems (Monsoon 2020)</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6DBF12C-F8E9-42D3-9206-D39B4F0BCD9F}" type="datetime1">
              <a:rPr lang="en-US" smtClean="0"/>
              <a:t>10/21/2020</a:t>
            </a:fld>
            <a:endParaRPr lang="en-US"/>
          </a:p>
        </p:txBody>
      </p:sp>
      <p:sp>
        <p:nvSpPr>
          <p:cNvPr id="5" name="Footer Placeholder 4"/>
          <p:cNvSpPr>
            <a:spLocks noGrp="1"/>
          </p:cNvSpPr>
          <p:nvPr>
            <p:ph type="ftr" sz="quarter" idx="11"/>
          </p:nvPr>
        </p:nvSpPr>
        <p:spPr/>
        <p:txBody>
          <a:bodyPr/>
          <a:lstStyle/>
          <a:p>
            <a:r>
              <a:rPr lang="en-US"/>
              <a:t>Real-Time Systems (Monsoon 2020)</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3FBF6D-2FB0-4CDB-A33F-62227B388542}" type="datetime1">
              <a:rPr lang="en-US" smtClean="0"/>
              <a:t>10/21/2020</a:t>
            </a:fld>
            <a:endParaRPr lang="en-US"/>
          </a:p>
        </p:txBody>
      </p:sp>
      <p:sp>
        <p:nvSpPr>
          <p:cNvPr id="6" name="Footer Placeholder 5"/>
          <p:cNvSpPr>
            <a:spLocks noGrp="1"/>
          </p:cNvSpPr>
          <p:nvPr>
            <p:ph type="ftr" sz="quarter" idx="11"/>
          </p:nvPr>
        </p:nvSpPr>
        <p:spPr/>
        <p:txBody>
          <a:bodyPr/>
          <a:lstStyle/>
          <a:p>
            <a:r>
              <a:rPr lang="en-US"/>
              <a:t>Real-Time Systems (Monsoon 2020)</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20EF125-CD97-4E97-A568-26E05619AADB}" type="datetime1">
              <a:rPr lang="en-US" smtClean="0"/>
              <a:t>10/21/2020</a:t>
            </a:fld>
            <a:endParaRPr lang="en-US"/>
          </a:p>
        </p:txBody>
      </p:sp>
      <p:sp>
        <p:nvSpPr>
          <p:cNvPr id="8" name="Footer Placeholder 7"/>
          <p:cNvSpPr>
            <a:spLocks noGrp="1"/>
          </p:cNvSpPr>
          <p:nvPr>
            <p:ph type="ftr" sz="quarter" idx="11"/>
          </p:nvPr>
        </p:nvSpPr>
        <p:spPr/>
        <p:txBody>
          <a:bodyPr/>
          <a:lstStyle/>
          <a:p>
            <a:r>
              <a:rPr lang="en-US"/>
              <a:t>Real-Time Systems (Monsoon 2020)</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CA05E16-9DEC-4A00-AC33-692D655A5747}" type="datetime1">
              <a:rPr lang="en-US" smtClean="0"/>
              <a:t>10/21/2020</a:t>
            </a:fld>
            <a:endParaRPr lang="en-US"/>
          </a:p>
        </p:txBody>
      </p:sp>
      <p:sp>
        <p:nvSpPr>
          <p:cNvPr id="4" name="Footer Placeholder 3"/>
          <p:cNvSpPr>
            <a:spLocks noGrp="1"/>
          </p:cNvSpPr>
          <p:nvPr>
            <p:ph type="ftr" sz="quarter" idx="11"/>
          </p:nvPr>
        </p:nvSpPr>
        <p:spPr/>
        <p:txBody>
          <a:bodyPr/>
          <a:lstStyle/>
          <a:p>
            <a:r>
              <a:rPr lang="en-US"/>
              <a:t>Real-Time Systems (Monsoon 2020)</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77BB7-BABC-482E-8F4D-31626AB6B4AC}" type="datetime1">
              <a:rPr lang="en-US" smtClean="0"/>
              <a:t>10/21/2020</a:t>
            </a:fld>
            <a:endParaRPr lang="en-US"/>
          </a:p>
        </p:txBody>
      </p:sp>
      <p:sp>
        <p:nvSpPr>
          <p:cNvPr id="3" name="Footer Placeholder 2"/>
          <p:cNvSpPr>
            <a:spLocks noGrp="1"/>
          </p:cNvSpPr>
          <p:nvPr>
            <p:ph type="ftr" sz="quarter" idx="11"/>
          </p:nvPr>
        </p:nvSpPr>
        <p:spPr/>
        <p:txBody>
          <a:bodyPr/>
          <a:lstStyle/>
          <a:p>
            <a:r>
              <a:rPr lang="en-US"/>
              <a:t>Real-Time Systems (Monsoon 2020)</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83A1504-27E7-4A78-8FD7-80564F354CAD}" type="datetime1">
              <a:rPr lang="en-US" smtClean="0"/>
              <a:t>10/21/2020</a:t>
            </a:fld>
            <a:endParaRPr lang="en-US"/>
          </a:p>
        </p:txBody>
      </p:sp>
      <p:sp>
        <p:nvSpPr>
          <p:cNvPr id="6" name="Footer Placeholder 5"/>
          <p:cNvSpPr>
            <a:spLocks noGrp="1"/>
          </p:cNvSpPr>
          <p:nvPr>
            <p:ph type="ftr" sz="quarter" idx="11"/>
          </p:nvPr>
        </p:nvSpPr>
        <p:spPr/>
        <p:txBody>
          <a:bodyPr/>
          <a:lstStyle/>
          <a:p>
            <a:r>
              <a:rPr lang="en-US"/>
              <a:t>Real-Time Systems (Monsoon 2020)</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38FC53-D590-426E-8A32-36528336458C}" type="datetime1">
              <a:rPr lang="en-US" smtClean="0"/>
              <a:t>10/21/2020</a:t>
            </a:fld>
            <a:endParaRPr lang="en-US"/>
          </a:p>
        </p:txBody>
      </p:sp>
      <p:sp>
        <p:nvSpPr>
          <p:cNvPr id="6" name="Footer Placeholder 5"/>
          <p:cNvSpPr>
            <a:spLocks noGrp="1"/>
          </p:cNvSpPr>
          <p:nvPr>
            <p:ph type="ftr" sz="quarter" idx="11"/>
          </p:nvPr>
        </p:nvSpPr>
        <p:spPr/>
        <p:txBody>
          <a:bodyPr/>
          <a:lstStyle/>
          <a:p>
            <a:r>
              <a:rPr lang="en-US"/>
              <a:t>Real-Time Systems (Monsoon 2020)</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0896AF5E-81E4-4BF6-AC65-E32D91D62375}" type="datetime1">
              <a:rPr lang="en-US" smtClean="0"/>
              <a:t>10/21/2020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a:t>Real-Time Systems (Monsoon 2020)</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US" dirty="0"/>
              <a:t>Lecture 16: Scheduling Aperiodic and Sporadic Jobs (Chapter 7)</a:t>
            </a:r>
          </a:p>
        </p:txBody>
      </p:sp>
      <p:sp>
        <p:nvSpPr>
          <p:cNvPr id="5" name="Subtitle 4"/>
          <p:cNvSpPr>
            <a:spLocks noGrp="1"/>
          </p:cNvSpPr>
          <p:nvPr>
            <p:ph type="subTitle" idx="1"/>
          </p:nvPr>
        </p:nvSpPr>
        <p:spPr>
          <a:xfrm>
            <a:off x="711200" y="3810000"/>
            <a:ext cx="10472928" cy="1171136"/>
          </a:xfrm>
        </p:spPr>
        <p:txBody>
          <a:bodyPr/>
          <a:lstStyle/>
          <a:p>
            <a:pPr algn="ctr"/>
            <a:r>
              <a:rPr lang="en-US" dirty="0"/>
              <a:t>Deepak Gangadharan</a:t>
            </a:r>
          </a:p>
          <a:p>
            <a:endParaRPr lang="en-US" dirty="0"/>
          </a:p>
        </p:txBody>
      </p:sp>
      <p:pic>
        <p:nvPicPr>
          <p:cNvPr id="3" name="Picture 2" descr="A close up of a sign&#10;&#10;Description automatically generated">
            <a:extLst>
              <a:ext uri="{FF2B5EF4-FFF2-40B4-BE49-F238E27FC236}">
                <a16:creationId xmlns:a16="http://schemas.microsoft.com/office/drawing/2014/main" id="{82286128-B794-45E1-BEDE-26BE7E59B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6525" y="5194266"/>
            <a:ext cx="1809750" cy="932861"/>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Operations of Deferrable Servers</a:t>
            </a:r>
            <a:endParaRPr lang="en-IN" sz="3400" dirty="0"/>
          </a:p>
        </p:txBody>
      </p:sp>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1" y="1567543"/>
            <a:ext cx="5486400" cy="4669970"/>
          </a:xfrm>
        </p:spPr>
        <p:txBody>
          <a:bodyPr>
            <a:normAutofit fontScale="92500" lnSpcReduction="20000"/>
          </a:bodyPr>
          <a:lstStyle/>
          <a:p>
            <a:r>
              <a:rPr lang="en-IN" sz="2400" b="1" u="sng" dirty="0">
                <a:sym typeface="Wingdings" panose="05000000000000000000" pitchFamily="2" charset="2"/>
              </a:rPr>
              <a:t>Rate Monotonic Schedule</a:t>
            </a:r>
          </a:p>
          <a:p>
            <a:pPr lvl="1">
              <a:buFont typeface="Wingdings" panose="05000000000000000000" pitchFamily="2" charset="2"/>
              <a:buChar char="Ø"/>
            </a:pPr>
            <a:r>
              <a:rPr lang="en-IN" sz="1900" b="1" dirty="0">
                <a:solidFill>
                  <a:srgbClr val="0070C0"/>
                </a:solidFill>
                <a:sym typeface="Wingdings" panose="05000000000000000000" pitchFamily="2" charset="2"/>
              </a:rPr>
              <a:t>t = 0</a:t>
            </a:r>
            <a:br>
              <a:rPr lang="en-IN" sz="1900" dirty="0">
                <a:sym typeface="Wingdings" panose="05000000000000000000" pitchFamily="2" charset="2"/>
              </a:rPr>
            </a:br>
            <a:r>
              <a:rPr lang="en-IN" sz="1900" dirty="0">
                <a:sym typeface="Wingdings" panose="05000000000000000000" pitchFamily="2" charset="2"/>
              </a:rPr>
              <a:t>Server given 1 unit of budget. </a:t>
            </a:r>
            <a:br>
              <a:rPr lang="en-IN" sz="1900" dirty="0">
                <a:sym typeface="Wingdings" panose="05000000000000000000" pitchFamily="2" charset="2"/>
              </a:rPr>
            </a:br>
            <a:r>
              <a:rPr lang="en-IN" sz="1900" dirty="0">
                <a:sym typeface="Wingdings" panose="05000000000000000000" pitchFamily="2" charset="2"/>
              </a:rPr>
              <a:t>Budget stays till time 2.8 when A arrives.</a:t>
            </a:r>
            <a:br>
              <a:rPr lang="en-IN" sz="1900" dirty="0">
                <a:sym typeface="Wingdings" panose="05000000000000000000" pitchFamily="2" charset="2"/>
              </a:rPr>
            </a:br>
            <a:r>
              <a:rPr lang="en-IN" sz="1900" dirty="0">
                <a:sym typeface="Wingdings" panose="05000000000000000000" pitchFamily="2" charset="2"/>
              </a:rPr>
              <a:t>Server executes and budget decreases as it executes.</a:t>
            </a:r>
          </a:p>
          <a:p>
            <a:pPr lvl="1">
              <a:buFont typeface="Wingdings" panose="05000000000000000000" pitchFamily="2" charset="2"/>
              <a:buChar char="Ø"/>
            </a:pPr>
            <a:r>
              <a:rPr lang="en-IN" sz="1900" b="1" dirty="0">
                <a:solidFill>
                  <a:srgbClr val="0070C0"/>
                </a:solidFill>
                <a:sym typeface="Wingdings" panose="05000000000000000000" pitchFamily="2" charset="2"/>
              </a:rPr>
              <a:t>t = 3</a:t>
            </a:r>
            <a:br>
              <a:rPr lang="en-IN" sz="1900" dirty="0">
                <a:solidFill>
                  <a:srgbClr val="0070C0"/>
                </a:solidFill>
                <a:sym typeface="Wingdings" panose="05000000000000000000" pitchFamily="2" charset="2"/>
              </a:rPr>
            </a:br>
            <a:r>
              <a:rPr lang="en-IN" sz="1900" dirty="0">
                <a:sym typeface="Wingdings" panose="05000000000000000000" pitchFamily="2" charset="2"/>
              </a:rPr>
              <a:t>Immediately before the budget is 0.8, but it is lost at time 3.</a:t>
            </a:r>
            <a:br>
              <a:rPr lang="en-IN" sz="1900" dirty="0">
                <a:sym typeface="Wingdings" panose="05000000000000000000" pitchFamily="2" charset="2"/>
              </a:rPr>
            </a:br>
            <a:r>
              <a:rPr lang="en-IN" sz="1900" dirty="0">
                <a:sym typeface="Wingdings" panose="05000000000000000000" pitchFamily="2" charset="2"/>
              </a:rPr>
              <a:t>A new budget is acquired at time 3 and server continues to execute.</a:t>
            </a:r>
          </a:p>
          <a:p>
            <a:pPr lvl="1">
              <a:buFont typeface="Wingdings" panose="05000000000000000000" pitchFamily="2" charset="2"/>
              <a:buChar char="Ø"/>
            </a:pPr>
            <a:r>
              <a:rPr lang="en-IN" sz="1900" b="1" dirty="0">
                <a:solidFill>
                  <a:srgbClr val="0070C0"/>
                </a:solidFill>
                <a:sym typeface="Wingdings" panose="05000000000000000000" pitchFamily="2" charset="2"/>
              </a:rPr>
              <a:t>t = 4</a:t>
            </a:r>
            <a:br>
              <a:rPr lang="en-IN" sz="1900" b="1" dirty="0">
                <a:solidFill>
                  <a:srgbClr val="0070C0"/>
                </a:solidFill>
                <a:sym typeface="Wingdings" panose="05000000000000000000" pitchFamily="2" charset="2"/>
              </a:rPr>
            </a:br>
            <a:r>
              <a:rPr lang="en-IN" sz="1900" dirty="0">
                <a:sym typeface="Wingdings" panose="05000000000000000000" pitchFamily="2" charset="2"/>
              </a:rPr>
              <a:t>Budget is exhausted and server is suspended</a:t>
            </a:r>
            <a:endParaRPr lang="en-IN" sz="1900" dirty="0">
              <a:solidFill>
                <a:srgbClr val="0070C0"/>
              </a:solidFill>
              <a:sym typeface="Wingdings" panose="05000000000000000000" pitchFamily="2" charset="2"/>
            </a:endParaRPr>
          </a:p>
          <a:p>
            <a:pPr lvl="1">
              <a:buFont typeface="Wingdings" panose="05000000000000000000" pitchFamily="2" charset="2"/>
              <a:buChar char="Ø"/>
            </a:pPr>
            <a:r>
              <a:rPr lang="en-IN" sz="1900" b="1" dirty="0">
                <a:solidFill>
                  <a:srgbClr val="0070C0"/>
                </a:solidFill>
                <a:sym typeface="Wingdings" panose="05000000000000000000" pitchFamily="2" charset="2"/>
              </a:rPr>
              <a:t>t = 6</a:t>
            </a:r>
            <a:br>
              <a:rPr lang="en-IN" sz="1900" b="1" dirty="0">
                <a:solidFill>
                  <a:srgbClr val="0070C0"/>
                </a:solidFill>
                <a:sym typeface="Wingdings" panose="05000000000000000000" pitchFamily="2" charset="2"/>
              </a:rPr>
            </a:br>
            <a:r>
              <a:rPr lang="en-IN" sz="1900" dirty="0">
                <a:sym typeface="Wingdings" panose="05000000000000000000" pitchFamily="2" charset="2"/>
              </a:rPr>
              <a:t>Budget is replenished and server resumes execution of A</a:t>
            </a:r>
            <a:endParaRPr lang="en-IN" sz="1900" b="1" dirty="0">
              <a:solidFill>
                <a:srgbClr val="0070C0"/>
              </a:solidFill>
              <a:sym typeface="Wingdings" panose="05000000000000000000" pitchFamily="2" charset="2"/>
            </a:endParaRPr>
          </a:p>
          <a:p>
            <a:pPr lvl="1">
              <a:buFont typeface="Wingdings" panose="05000000000000000000" pitchFamily="2" charset="2"/>
              <a:buChar char="Ø"/>
            </a:pPr>
            <a:r>
              <a:rPr lang="en-IN" sz="1900" b="1" dirty="0">
                <a:solidFill>
                  <a:srgbClr val="0070C0"/>
                </a:solidFill>
                <a:sym typeface="Wingdings" panose="05000000000000000000" pitchFamily="2" charset="2"/>
              </a:rPr>
              <a:t>t = 6.5</a:t>
            </a:r>
            <a:br>
              <a:rPr lang="en-IN" sz="1900" b="1" dirty="0">
                <a:solidFill>
                  <a:srgbClr val="0070C0"/>
                </a:solidFill>
                <a:sym typeface="Wingdings" panose="05000000000000000000" pitchFamily="2" charset="2"/>
              </a:rPr>
            </a:br>
            <a:r>
              <a:rPr lang="en-IN" sz="1900" dirty="0">
                <a:sym typeface="Wingdings" panose="05000000000000000000" pitchFamily="2" charset="2"/>
              </a:rPr>
              <a:t>A completes execution. Server suspends and holds the remaining budget until t = 9</a:t>
            </a:r>
          </a:p>
          <a:p>
            <a:pPr marL="0" indent="0">
              <a:buNone/>
            </a:pPr>
            <a:endParaRPr lang="en-IN" b="1" dirty="0">
              <a:solidFill>
                <a:srgbClr val="0070C0"/>
              </a:solidFill>
              <a:sym typeface="Wingdings" panose="05000000000000000000" pitchFamily="2" charset="2"/>
            </a:endParaRPr>
          </a:p>
        </p:txBody>
      </p:sp>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10</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pic>
        <p:nvPicPr>
          <p:cNvPr id="6" name="Picture 5">
            <a:extLst>
              <a:ext uri="{FF2B5EF4-FFF2-40B4-BE49-F238E27FC236}">
                <a16:creationId xmlns:a16="http://schemas.microsoft.com/office/drawing/2014/main" id="{DF1832E4-2B6A-4EDF-888B-234068E51A4B}"/>
              </a:ext>
            </a:extLst>
          </p:cNvPr>
          <p:cNvPicPr>
            <a:picLocks noChangeAspect="1"/>
          </p:cNvPicPr>
          <p:nvPr/>
        </p:nvPicPr>
        <p:blipFill>
          <a:blip r:embed="rId3"/>
          <a:stretch>
            <a:fillRect/>
          </a:stretch>
        </p:blipFill>
        <p:spPr>
          <a:xfrm>
            <a:off x="6139543" y="2126029"/>
            <a:ext cx="5580359" cy="3150795"/>
          </a:xfrm>
          <a:prstGeom prst="rect">
            <a:avLst/>
          </a:prstGeom>
        </p:spPr>
      </p:pic>
    </p:spTree>
    <p:extLst>
      <p:ext uri="{BB962C8B-B14F-4D97-AF65-F5344CB8AC3E}">
        <p14:creationId xmlns:p14="http://schemas.microsoft.com/office/powerpoint/2010/main" val="65491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Operations of Deferrable Servers</a:t>
            </a:r>
            <a:endParaRPr lang="en-IN"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1" y="1567543"/>
                <a:ext cx="5486400" cy="4669970"/>
              </a:xfrm>
            </p:spPr>
            <p:txBody>
              <a:bodyPr>
                <a:normAutofit lnSpcReduction="10000"/>
              </a:bodyPr>
              <a:lstStyle/>
              <a:p>
                <a:r>
                  <a:rPr lang="en-IN" sz="2400" b="1" u="sng" dirty="0">
                    <a:sym typeface="Wingdings" panose="05000000000000000000" pitchFamily="2" charset="2"/>
                  </a:rPr>
                  <a:t>EDF Schedule</a:t>
                </a:r>
                <a:br>
                  <a:rPr lang="en-IN" sz="2400" u="sng" dirty="0">
                    <a:sym typeface="Wingdings" panose="05000000000000000000" pitchFamily="2" charset="2"/>
                  </a:rPr>
                </a:br>
                <a:r>
                  <a:rPr lang="en-IN" sz="1900" dirty="0">
                    <a:sym typeface="Wingdings" panose="05000000000000000000" pitchFamily="2" charset="2"/>
                  </a:rPr>
                  <a:t>Deadline of server is the next replenishment time</a:t>
                </a:r>
                <a:endParaRPr lang="en-IN" sz="1900" u="sng" dirty="0">
                  <a:sym typeface="Wingdings" panose="05000000000000000000" pitchFamily="2" charset="2"/>
                </a:endParaRPr>
              </a:p>
              <a:p>
                <a:pPr lvl="1">
                  <a:buFont typeface="Wingdings" panose="05000000000000000000" pitchFamily="2" charset="2"/>
                  <a:buChar char="Ø"/>
                </a:pPr>
                <a:r>
                  <a:rPr lang="en-IN" sz="1900" b="1" dirty="0">
                    <a:solidFill>
                      <a:srgbClr val="0070C0"/>
                    </a:solidFill>
                    <a:sym typeface="Wingdings" panose="05000000000000000000" pitchFamily="2" charset="2"/>
                  </a:rPr>
                  <a:t>t = 2.8</a:t>
                </a:r>
                <a:br>
                  <a:rPr lang="en-IN" sz="1900" dirty="0">
                    <a:sym typeface="Wingdings" panose="05000000000000000000" pitchFamily="2" charset="2"/>
                  </a:rPr>
                </a:br>
                <a:r>
                  <a:rPr lang="en-IN" sz="1900" dirty="0">
                    <a:sym typeface="Wingdings" panose="05000000000000000000" pitchFamily="2" charset="2"/>
                  </a:rPr>
                  <a:t>Deadline of server = 3  Highest priority </a:t>
                </a:r>
              </a:p>
              <a:p>
                <a:pPr lvl="1">
                  <a:buFont typeface="Wingdings" panose="05000000000000000000" pitchFamily="2" charset="2"/>
                  <a:buChar char="Ø"/>
                </a:pPr>
                <a:r>
                  <a:rPr lang="en-IN" sz="1900" b="1" dirty="0">
                    <a:solidFill>
                      <a:srgbClr val="0070C0"/>
                    </a:solidFill>
                    <a:sym typeface="Wingdings" panose="05000000000000000000" pitchFamily="2" charset="2"/>
                  </a:rPr>
                  <a:t>t = 3</a:t>
                </a:r>
                <a:br>
                  <a:rPr lang="en-IN" sz="1900" dirty="0">
                    <a:solidFill>
                      <a:srgbClr val="0070C0"/>
                    </a:solidFill>
                    <a:sym typeface="Wingdings" panose="05000000000000000000" pitchFamily="2" charset="2"/>
                  </a:rPr>
                </a:br>
                <a:r>
                  <a:rPr lang="en-IN" sz="1900" dirty="0">
                    <a:sym typeface="Wingdings" panose="05000000000000000000" pitchFamily="2" charset="2"/>
                  </a:rPr>
                  <a:t>Budget is replenished with deadline = 6</a:t>
                </a:r>
                <a:br>
                  <a:rPr lang="en-IN" sz="1900" dirty="0">
                    <a:sym typeface="Wingdings" panose="05000000000000000000" pitchFamily="2" charset="2"/>
                  </a:rPr>
                </a:br>
                <a:r>
                  <a:rPr lang="en-IN" sz="1900" dirty="0">
                    <a:sym typeface="Wingdings" panose="05000000000000000000" pitchFamily="2" charset="2"/>
                  </a:rPr>
                  <a:t>Since job </a:t>
                </a:r>
                <a14:m>
                  <m:oMath xmlns:m="http://schemas.openxmlformats.org/officeDocument/2006/math">
                    <m:sSub>
                      <m:sSubPr>
                        <m:ctrlPr>
                          <a:rPr lang="en-IN" sz="1900" i="1" smtClean="0">
                            <a:latin typeface="Cambria Math" panose="02040503050406030204" pitchFamily="18" charset="0"/>
                            <a:sym typeface="Wingdings" panose="05000000000000000000" pitchFamily="2" charset="2"/>
                          </a:rPr>
                        </m:ctrlPr>
                      </m:sSubPr>
                      <m:e>
                        <m:r>
                          <a:rPr lang="en-IN" sz="1900" b="0" i="1" smtClean="0">
                            <a:latin typeface="Cambria Math" panose="02040503050406030204" pitchFamily="18" charset="0"/>
                            <a:sym typeface="Wingdings" panose="05000000000000000000" pitchFamily="2" charset="2"/>
                          </a:rPr>
                          <m:t>𝐽</m:t>
                        </m:r>
                      </m:e>
                      <m:sub>
                        <m:r>
                          <a:rPr lang="en-IN" sz="1900" b="0" i="1" smtClean="0">
                            <a:latin typeface="Cambria Math" panose="02040503050406030204" pitchFamily="18" charset="0"/>
                            <a:sym typeface="Wingdings" panose="05000000000000000000" pitchFamily="2" charset="2"/>
                          </a:rPr>
                          <m:t>1,1</m:t>
                        </m:r>
                      </m:sub>
                    </m:sSub>
                  </m:oMath>
                </a14:m>
                <a:r>
                  <a:rPr lang="en-IN" sz="1900" dirty="0">
                    <a:sym typeface="Wingdings" panose="05000000000000000000" pitchFamily="2" charset="2"/>
                  </a:rPr>
                  <a:t> has earlier deadline, server is </a:t>
                </a:r>
                <a:r>
                  <a:rPr lang="en-IN" sz="1900" dirty="0" err="1">
                    <a:sym typeface="Wingdings" panose="05000000000000000000" pitchFamily="2" charset="2"/>
                  </a:rPr>
                  <a:t>preempted</a:t>
                </a:r>
                <a:endParaRPr lang="en-IN" sz="1900" dirty="0">
                  <a:sym typeface="Wingdings" panose="05000000000000000000" pitchFamily="2" charset="2"/>
                </a:endParaRPr>
              </a:p>
              <a:p>
                <a:pPr lvl="1">
                  <a:buFont typeface="Wingdings" panose="05000000000000000000" pitchFamily="2" charset="2"/>
                  <a:buChar char="Ø"/>
                </a:pPr>
                <a:r>
                  <a:rPr lang="en-IN" sz="1900" b="1" dirty="0">
                    <a:solidFill>
                      <a:srgbClr val="0070C0"/>
                    </a:solidFill>
                    <a:sym typeface="Wingdings" panose="05000000000000000000" pitchFamily="2" charset="2"/>
                  </a:rPr>
                  <a:t>t = 3.7</a:t>
                </a:r>
                <a:br>
                  <a:rPr lang="en-IN" sz="1900" b="1" dirty="0">
                    <a:solidFill>
                      <a:srgbClr val="0070C0"/>
                    </a:solidFill>
                    <a:sym typeface="Wingdings" panose="05000000000000000000" pitchFamily="2" charset="2"/>
                  </a:rPr>
                </a:br>
                <a14:m>
                  <m:oMath xmlns:m="http://schemas.openxmlformats.org/officeDocument/2006/math">
                    <m:sSub>
                      <m:sSubPr>
                        <m:ctrlPr>
                          <a:rPr lang="en-IN" sz="1900" i="1">
                            <a:latin typeface="Cambria Math" panose="02040503050406030204" pitchFamily="18" charset="0"/>
                            <a:sym typeface="Wingdings" panose="05000000000000000000" pitchFamily="2" charset="2"/>
                          </a:rPr>
                        </m:ctrlPr>
                      </m:sSubPr>
                      <m:e>
                        <m:r>
                          <a:rPr lang="en-IN" sz="1900" i="1">
                            <a:latin typeface="Cambria Math" panose="02040503050406030204" pitchFamily="18" charset="0"/>
                            <a:sym typeface="Wingdings" panose="05000000000000000000" pitchFamily="2" charset="2"/>
                          </a:rPr>
                          <m:t>𝐽</m:t>
                        </m:r>
                      </m:e>
                      <m:sub>
                        <m:r>
                          <a:rPr lang="en-IN" sz="1900" i="1">
                            <a:latin typeface="Cambria Math" panose="02040503050406030204" pitchFamily="18" charset="0"/>
                            <a:sym typeface="Wingdings" panose="05000000000000000000" pitchFamily="2" charset="2"/>
                          </a:rPr>
                          <m:t>1,1</m:t>
                        </m:r>
                      </m:sub>
                    </m:sSub>
                  </m:oMath>
                </a14:m>
                <a:r>
                  <a:rPr lang="en-IN" sz="1900" dirty="0">
                    <a:solidFill>
                      <a:srgbClr val="0070C0"/>
                    </a:solidFill>
                    <a:sym typeface="Wingdings" panose="05000000000000000000" pitchFamily="2" charset="2"/>
                  </a:rPr>
                  <a:t> </a:t>
                </a:r>
                <a:r>
                  <a:rPr lang="en-IN" sz="1900" dirty="0">
                    <a:sym typeface="Wingdings" panose="05000000000000000000" pitchFamily="2" charset="2"/>
                  </a:rPr>
                  <a:t>completes. </a:t>
                </a:r>
                <a:br>
                  <a:rPr lang="en-IN" sz="1900" dirty="0">
                    <a:sym typeface="Wingdings" panose="05000000000000000000" pitchFamily="2" charset="2"/>
                  </a:rPr>
                </a:br>
                <a:r>
                  <a:rPr lang="en-IN" sz="1900" dirty="0">
                    <a:sym typeface="Wingdings" panose="05000000000000000000" pitchFamily="2" charset="2"/>
                  </a:rPr>
                  <a:t>Server executes until t = 4.7 until budget exhausts</a:t>
                </a:r>
                <a:endParaRPr lang="en-IN" sz="1900" dirty="0">
                  <a:solidFill>
                    <a:srgbClr val="0070C0"/>
                  </a:solidFill>
                  <a:sym typeface="Wingdings" panose="05000000000000000000" pitchFamily="2" charset="2"/>
                </a:endParaRPr>
              </a:p>
              <a:p>
                <a:pPr lvl="1">
                  <a:buFont typeface="Wingdings" panose="05000000000000000000" pitchFamily="2" charset="2"/>
                  <a:buChar char="Ø"/>
                </a:pPr>
                <a:r>
                  <a:rPr lang="en-IN" sz="1900" b="1" dirty="0">
                    <a:solidFill>
                      <a:srgbClr val="0070C0"/>
                    </a:solidFill>
                    <a:sym typeface="Wingdings" panose="05000000000000000000" pitchFamily="2" charset="2"/>
                  </a:rPr>
                  <a:t>t = 6</a:t>
                </a:r>
                <a:br>
                  <a:rPr lang="en-IN" sz="1900" b="1" dirty="0">
                    <a:solidFill>
                      <a:srgbClr val="0070C0"/>
                    </a:solidFill>
                    <a:sym typeface="Wingdings" panose="05000000000000000000" pitchFamily="2" charset="2"/>
                  </a:rPr>
                </a:br>
                <a:r>
                  <a:rPr lang="en-IN" sz="1900" dirty="0">
                    <a:sym typeface="Wingdings" panose="05000000000000000000" pitchFamily="2" charset="2"/>
                  </a:rPr>
                  <a:t>Budget is replenished with deadline = 9, which is same as that of </a:t>
                </a:r>
                <a14:m>
                  <m:oMath xmlns:m="http://schemas.openxmlformats.org/officeDocument/2006/math">
                    <m:sSub>
                      <m:sSubPr>
                        <m:ctrlPr>
                          <a:rPr lang="en-IN" sz="1900" i="1">
                            <a:latin typeface="Cambria Math" panose="02040503050406030204" pitchFamily="18" charset="0"/>
                            <a:sym typeface="Wingdings" panose="05000000000000000000" pitchFamily="2" charset="2"/>
                          </a:rPr>
                        </m:ctrlPr>
                      </m:sSubPr>
                      <m:e>
                        <m:r>
                          <a:rPr lang="en-IN" sz="1900" i="1">
                            <a:latin typeface="Cambria Math" panose="02040503050406030204" pitchFamily="18" charset="0"/>
                            <a:sym typeface="Wingdings" panose="05000000000000000000" pitchFamily="2" charset="2"/>
                          </a:rPr>
                          <m:t>𝐽</m:t>
                        </m:r>
                      </m:e>
                      <m:sub>
                        <m:r>
                          <a:rPr lang="en-IN" sz="1900" i="1">
                            <a:latin typeface="Cambria Math" panose="02040503050406030204" pitchFamily="18" charset="0"/>
                            <a:sym typeface="Wingdings" panose="05000000000000000000" pitchFamily="2" charset="2"/>
                          </a:rPr>
                          <m:t>1,</m:t>
                        </m:r>
                        <m:r>
                          <a:rPr lang="en-IN" sz="1900" b="0" i="1" smtClean="0">
                            <a:latin typeface="Cambria Math" panose="02040503050406030204" pitchFamily="18" charset="0"/>
                            <a:sym typeface="Wingdings" panose="05000000000000000000" pitchFamily="2" charset="2"/>
                          </a:rPr>
                          <m:t>2</m:t>
                        </m:r>
                      </m:sub>
                    </m:sSub>
                  </m:oMath>
                </a14:m>
                <a:endParaRPr lang="en-IN" sz="1900" b="1" dirty="0">
                  <a:solidFill>
                    <a:srgbClr val="0070C0"/>
                  </a:solidFill>
                  <a:sym typeface="Wingdings" panose="05000000000000000000" pitchFamily="2" charset="2"/>
                </a:endParaRPr>
              </a:p>
              <a:p>
                <a:pPr marL="0" indent="0">
                  <a:buNone/>
                </a:pPr>
                <a:endParaRPr lang="en-IN" b="1" dirty="0">
                  <a:solidFill>
                    <a:srgbClr val="0070C0"/>
                  </a:solidFill>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E7E79989-983D-41A2-A62E-013858640986}"/>
                  </a:ext>
                </a:extLst>
              </p:cNvPr>
              <p:cNvSpPr>
                <a:spLocks noGrp="1" noRot="1" noChangeAspect="1" noMove="1" noResize="1" noEditPoints="1" noAdjustHandles="1" noChangeArrowheads="1" noChangeShapeType="1" noTextEdit="1"/>
              </p:cNvSpPr>
              <p:nvPr>
                <p:ph idx="1"/>
              </p:nvPr>
            </p:nvSpPr>
            <p:spPr>
              <a:xfrm>
                <a:off x="609601" y="1567543"/>
                <a:ext cx="5486400" cy="4669970"/>
              </a:xfrm>
              <a:blipFill>
                <a:blip r:embed="rId2"/>
                <a:stretch>
                  <a:fillRect l="-1111" t="-1828" b="-653"/>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11</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pic>
        <p:nvPicPr>
          <p:cNvPr id="8" name="Picture 7">
            <a:extLst>
              <a:ext uri="{FF2B5EF4-FFF2-40B4-BE49-F238E27FC236}">
                <a16:creationId xmlns:a16="http://schemas.microsoft.com/office/drawing/2014/main" id="{4F6F12F4-6939-4F88-A887-AB089C1D608D}"/>
              </a:ext>
            </a:extLst>
          </p:cNvPr>
          <p:cNvPicPr>
            <a:picLocks noChangeAspect="1"/>
          </p:cNvPicPr>
          <p:nvPr/>
        </p:nvPicPr>
        <p:blipFill>
          <a:blip r:embed="rId4"/>
          <a:stretch>
            <a:fillRect/>
          </a:stretch>
        </p:blipFill>
        <p:spPr>
          <a:xfrm>
            <a:off x="6096000" y="1772726"/>
            <a:ext cx="5747401" cy="4031001"/>
          </a:xfrm>
          <a:prstGeom prst="rect">
            <a:avLst/>
          </a:prstGeom>
        </p:spPr>
      </p:pic>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9E78DA71-7A64-45F3-9B40-60B19337FFB5}"/>
                  </a:ext>
                </a:extLst>
              </p:cNvPr>
              <p:cNvSpPr/>
              <p:nvPr/>
            </p:nvSpPr>
            <p:spPr>
              <a:xfrm>
                <a:off x="7154416" y="5976870"/>
                <a:ext cx="3919984" cy="369332"/>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𝑇</m:t>
                        </m:r>
                      </m:e>
                      <m:sub>
                        <m:r>
                          <a:rPr lang="en-US" i="1">
                            <a:latin typeface="Cambria Math" panose="02040503050406030204" pitchFamily="18" charset="0"/>
                            <a:sym typeface="Wingdings" panose="05000000000000000000" pitchFamily="2" charset="2"/>
                          </a:rPr>
                          <m:t>1</m:t>
                        </m:r>
                      </m:sub>
                    </m:sSub>
                    <m:d>
                      <m:dPr>
                        <m:ctrlPr>
                          <a:rPr lang="en-US" i="1">
                            <a:latin typeface="Cambria Math" panose="02040503050406030204" pitchFamily="18" charset="0"/>
                            <a:sym typeface="Wingdings" panose="05000000000000000000" pitchFamily="2" charset="2"/>
                          </a:rPr>
                        </m:ctrlPr>
                      </m:dPr>
                      <m:e>
                        <m:r>
                          <a:rPr lang="en-IN" b="0" i="1" smtClean="0">
                            <a:latin typeface="Cambria Math" panose="02040503050406030204" pitchFamily="18" charset="0"/>
                            <a:sym typeface="Wingdings" panose="05000000000000000000" pitchFamily="2" charset="2"/>
                          </a:rPr>
                          <m:t>2</m:t>
                        </m:r>
                        <m:r>
                          <a:rPr lang="en-US" i="1">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3.5,1.5</m:t>
                        </m:r>
                      </m:e>
                    </m:d>
                  </m:oMath>
                </a14:m>
                <a:r>
                  <a:rPr lang="en-IN" dirty="0">
                    <a:sym typeface="Wingdings" panose="05000000000000000000" pitchFamily="2" charset="2"/>
                  </a:rPr>
                  <a:t>, </a:t>
                </a:r>
                <a14:m>
                  <m:oMath xmlns:m="http://schemas.openxmlformats.org/officeDocument/2006/math">
                    <m:sSub>
                      <m:sSubPr>
                        <m:ctrlPr>
                          <a:rPr lang="en-IN"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𝑇</m:t>
                        </m:r>
                      </m:e>
                      <m:sub>
                        <m:r>
                          <a:rPr lang="en-US" i="1">
                            <a:latin typeface="Cambria Math" panose="02040503050406030204" pitchFamily="18" charset="0"/>
                            <a:sym typeface="Wingdings" panose="05000000000000000000" pitchFamily="2" charset="2"/>
                          </a:rPr>
                          <m:t>2</m:t>
                        </m:r>
                      </m:sub>
                    </m:sSub>
                    <m:d>
                      <m:dPr>
                        <m:ctrlPr>
                          <a:rPr lang="en-US" i="1">
                            <a:latin typeface="Cambria Math" panose="02040503050406030204" pitchFamily="18" charset="0"/>
                            <a:sym typeface="Wingdings" panose="05000000000000000000" pitchFamily="2" charset="2"/>
                          </a:rPr>
                        </m:ctrlPr>
                      </m:dPr>
                      <m:e>
                        <m:r>
                          <a:rPr lang="en-IN" b="0" i="1" smtClean="0">
                            <a:latin typeface="Cambria Math" panose="02040503050406030204" pitchFamily="18" charset="0"/>
                            <a:sym typeface="Wingdings" panose="05000000000000000000" pitchFamily="2" charset="2"/>
                          </a:rPr>
                          <m:t>6.5</m:t>
                        </m:r>
                        <m:r>
                          <a:rPr lang="en-US" i="1">
                            <a:latin typeface="Cambria Math" panose="02040503050406030204" pitchFamily="18" charset="0"/>
                            <a:sym typeface="Wingdings" panose="05000000000000000000" pitchFamily="2" charset="2"/>
                          </a:rPr>
                          <m:t>,</m:t>
                        </m:r>
                        <m:r>
                          <a:rPr lang="en-IN" b="0" i="1" smtClean="0">
                            <a:latin typeface="Cambria Math" panose="02040503050406030204" pitchFamily="18" charset="0"/>
                            <a:sym typeface="Wingdings" panose="05000000000000000000" pitchFamily="2" charset="2"/>
                          </a:rPr>
                          <m:t>0.5</m:t>
                        </m:r>
                      </m:e>
                    </m:d>
                  </m:oMath>
                </a14:m>
                <a:r>
                  <a:rPr lang="en-IN" dirty="0"/>
                  <a:t>, </a:t>
                </a:r>
                <a14:m>
                  <m:oMath xmlns:m="http://schemas.openxmlformats.org/officeDocument/2006/math">
                    <m:sSub>
                      <m:sSubPr>
                        <m:ctrlPr>
                          <a:rPr lang="en-IN"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𝑇</m:t>
                        </m:r>
                      </m:e>
                      <m:sub>
                        <m:r>
                          <a:rPr lang="en-IN" b="0" i="1" smtClean="0">
                            <a:latin typeface="Cambria Math" panose="02040503050406030204" pitchFamily="18" charset="0"/>
                            <a:sym typeface="Wingdings" panose="05000000000000000000" pitchFamily="2" charset="2"/>
                          </a:rPr>
                          <m:t>𝐷𝑆</m:t>
                        </m:r>
                      </m:sub>
                    </m:sSub>
                    <m:r>
                      <a:rPr lang="en-IN" b="0" i="1" smtClean="0">
                        <a:latin typeface="Cambria Math" panose="02040503050406030204" pitchFamily="18" charset="0"/>
                        <a:sym typeface="Wingdings" panose="05000000000000000000" pitchFamily="2" charset="2"/>
                      </a:rPr>
                      <m:t>=(3,1)</m:t>
                    </m:r>
                  </m:oMath>
                </a14:m>
                <a:r>
                  <a:rPr lang="en-IN" dirty="0"/>
                  <a:t> </a:t>
                </a:r>
              </a:p>
            </p:txBody>
          </p:sp>
        </mc:Choice>
        <mc:Fallback>
          <p:sp>
            <p:nvSpPr>
              <p:cNvPr id="9" name="Rectangle 8">
                <a:extLst>
                  <a:ext uri="{FF2B5EF4-FFF2-40B4-BE49-F238E27FC236}">
                    <a16:creationId xmlns:a16="http://schemas.microsoft.com/office/drawing/2014/main" id="{9E78DA71-7A64-45F3-9B40-60B19337FFB5}"/>
                  </a:ext>
                </a:extLst>
              </p:cNvPr>
              <p:cNvSpPr>
                <a:spLocks noRot="1" noChangeAspect="1" noMove="1" noResize="1" noEditPoints="1" noAdjustHandles="1" noChangeArrowheads="1" noChangeShapeType="1" noTextEdit="1"/>
              </p:cNvSpPr>
              <p:nvPr/>
            </p:nvSpPr>
            <p:spPr>
              <a:xfrm>
                <a:off x="7154416" y="5976870"/>
                <a:ext cx="3919984" cy="369332"/>
              </a:xfrm>
              <a:prstGeom prst="rect">
                <a:avLst/>
              </a:prstGeom>
              <a:blipFill>
                <a:blip r:embed="rId5"/>
                <a:stretch>
                  <a:fillRect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4519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44ADCF-20C1-41D9-A1CC-5C5420E48465}"/>
              </a:ext>
            </a:extLst>
          </p:cNvPr>
          <p:cNvSpPr>
            <a:spLocks noGrp="1"/>
          </p:cNvSpPr>
          <p:nvPr>
            <p:ph type="subTitle" idx="1"/>
          </p:nvPr>
        </p:nvSpPr>
        <p:spPr>
          <a:xfrm>
            <a:off x="981456" y="3025336"/>
            <a:ext cx="10472928" cy="1752600"/>
          </a:xfrm>
        </p:spPr>
        <p:txBody>
          <a:bodyPr/>
          <a:lstStyle/>
          <a:p>
            <a:pPr algn="ctr"/>
            <a:r>
              <a:rPr lang="en-IN" dirty="0"/>
              <a:t>Questions?</a:t>
            </a:r>
          </a:p>
        </p:txBody>
      </p:sp>
    </p:spTree>
    <p:extLst>
      <p:ext uri="{BB962C8B-B14F-4D97-AF65-F5344CB8AC3E}">
        <p14:creationId xmlns:p14="http://schemas.microsoft.com/office/powerpoint/2010/main" val="428107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Aperiodic Scheduling: Commonly used Approaches</a:t>
            </a:r>
            <a:endParaRPr lang="en-IN"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0" y="1632857"/>
                <a:ext cx="10972800" cy="4567918"/>
              </a:xfrm>
            </p:spPr>
            <p:txBody>
              <a:bodyPr>
                <a:normAutofit/>
              </a:bodyPr>
              <a:lstStyle/>
              <a:p>
                <a:r>
                  <a:rPr lang="en-IN" dirty="0">
                    <a:sym typeface="Wingdings" panose="05000000000000000000" pitchFamily="2" charset="2"/>
                  </a:rPr>
                  <a:t>Polled Execution</a:t>
                </a:r>
              </a:p>
              <a:p>
                <a:pPr lvl="1">
                  <a:buFont typeface="Wingdings" panose="05000000000000000000" pitchFamily="2" charset="2"/>
                  <a:buChar char="Ø"/>
                </a:pPr>
                <a:r>
                  <a:rPr lang="en-IN" sz="2000" dirty="0">
                    <a:sym typeface="Wingdings" panose="05000000000000000000" pitchFamily="2" charset="2"/>
                  </a:rPr>
                  <a:t>A </a:t>
                </a:r>
                <a:r>
                  <a:rPr lang="en-IN" sz="2000" b="1" dirty="0" err="1">
                    <a:solidFill>
                      <a:srgbClr val="0070C0"/>
                    </a:solidFill>
                    <a:sym typeface="Wingdings" panose="05000000000000000000" pitchFamily="2" charset="2"/>
                  </a:rPr>
                  <a:t>poller</a:t>
                </a:r>
                <a:r>
                  <a:rPr lang="en-IN" sz="2000" dirty="0">
                    <a:sym typeface="Wingdings" panose="05000000000000000000" pitchFamily="2" charset="2"/>
                  </a:rPr>
                  <a:t> or </a:t>
                </a:r>
                <a:r>
                  <a:rPr lang="en-IN" sz="2000" b="1" dirty="0">
                    <a:solidFill>
                      <a:srgbClr val="0070C0"/>
                    </a:solidFill>
                    <a:sym typeface="Wingdings" panose="05000000000000000000" pitchFamily="2" charset="2"/>
                  </a:rPr>
                  <a:t>polling server</a:t>
                </a:r>
                <a:r>
                  <a:rPr lang="en-IN" sz="2000" dirty="0">
                    <a:sym typeface="Wingdings" panose="05000000000000000000" pitchFamily="2" charset="2"/>
                  </a:rPr>
                  <a:t> </a:t>
                </a:r>
                <a14:m>
                  <m:oMath xmlns:m="http://schemas.openxmlformats.org/officeDocument/2006/math">
                    <m:d>
                      <m:dPr>
                        <m:ctrlPr>
                          <a:rPr lang="en-IN" sz="2000" i="1" smtClean="0">
                            <a:latin typeface="Cambria Math" panose="02040503050406030204" pitchFamily="18" charset="0"/>
                            <a:sym typeface="Wingdings" panose="05000000000000000000" pitchFamily="2" charset="2"/>
                          </a:rPr>
                        </m:ctrlPr>
                      </m:dPr>
                      <m:e>
                        <m:sSub>
                          <m:sSubPr>
                            <m:ctrlPr>
                              <a:rPr lang="en-IN" sz="2000" i="1" smtClean="0">
                                <a:latin typeface="Cambria Math" panose="02040503050406030204" pitchFamily="18" charset="0"/>
                                <a:sym typeface="Wingdings" panose="05000000000000000000" pitchFamily="2" charset="2"/>
                              </a:rPr>
                            </m:ctrlPr>
                          </m:sSubPr>
                          <m:e>
                            <m:r>
                              <a:rPr lang="en-IN" sz="2000" b="0" i="1" smtClean="0">
                                <a:latin typeface="Cambria Math" panose="02040503050406030204" pitchFamily="18" charset="0"/>
                                <a:sym typeface="Wingdings" panose="05000000000000000000" pitchFamily="2" charset="2"/>
                              </a:rPr>
                              <m:t>𝑝</m:t>
                            </m:r>
                          </m:e>
                          <m:sub>
                            <m:r>
                              <a:rPr lang="en-IN" sz="2000" b="0" i="1" smtClean="0">
                                <a:latin typeface="Cambria Math" panose="02040503050406030204" pitchFamily="18" charset="0"/>
                                <a:sym typeface="Wingdings" panose="05000000000000000000" pitchFamily="2" charset="2"/>
                              </a:rPr>
                              <m:t>𝑠</m:t>
                            </m:r>
                          </m:sub>
                        </m:sSub>
                        <m:r>
                          <a:rPr lang="en-IN" sz="2000" b="0" i="1" smtClean="0">
                            <a:latin typeface="Cambria Math" panose="02040503050406030204" pitchFamily="18" charset="0"/>
                            <a:sym typeface="Wingdings" panose="05000000000000000000" pitchFamily="2" charset="2"/>
                          </a:rPr>
                          <m:t>,</m:t>
                        </m:r>
                        <m:sSub>
                          <m:sSubPr>
                            <m:ctrlPr>
                              <a:rPr lang="en-IN" sz="2000" b="0" i="1" smtClean="0">
                                <a:latin typeface="Cambria Math" panose="02040503050406030204" pitchFamily="18" charset="0"/>
                                <a:sym typeface="Wingdings" panose="05000000000000000000" pitchFamily="2" charset="2"/>
                              </a:rPr>
                            </m:ctrlPr>
                          </m:sSubPr>
                          <m:e>
                            <m:r>
                              <a:rPr lang="en-IN" sz="2000" b="0" i="1" smtClean="0">
                                <a:latin typeface="Cambria Math" panose="02040503050406030204" pitchFamily="18" charset="0"/>
                                <a:sym typeface="Wingdings" panose="05000000000000000000" pitchFamily="2" charset="2"/>
                              </a:rPr>
                              <m:t>𝑒</m:t>
                            </m:r>
                          </m:e>
                          <m:sub>
                            <m:r>
                              <a:rPr lang="en-IN" sz="2000" b="0" i="1" smtClean="0">
                                <a:latin typeface="Cambria Math" panose="02040503050406030204" pitchFamily="18" charset="0"/>
                                <a:sym typeface="Wingdings" panose="05000000000000000000" pitchFamily="2" charset="2"/>
                              </a:rPr>
                              <m:t>𝑠</m:t>
                            </m:r>
                          </m:sub>
                        </m:sSub>
                      </m:e>
                    </m:d>
                  </m:oMath>
                </a14:m>
                <a:r>
                  <a:rPr lang="en-IN" sz="2000" dirty="0">
                    <a:sym typeface="Wingdings" panose="05000000000000000000" pitchFamily="2" charset="2"/>
                  </a:rPr>
                  <a:t> is a periodic task: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𝑝</m:t>
                        </m:r>
                      </m:e>
                      <m:sub>
                        <m:r>
                          <a:rPr lang="en-IN" sz="2000" i="1">
                            <a:latin typeface="Cambria Math" panose="02040503050406030204" pitchFamily="18" charset="0"/>
                            <a:sym typeface="Wingdings" panose="05000000000000000000" pitchFamily="2" charset="2"/>
                          </a:rPr>
                          <m:t>𝑠</m:t>
                        </m:r>
                      </m:sub>
                    </m:sSub>
                  </m:oMath>
                </a14:m>
                <a:r>
                  <a:rPr lang="en-IN" sz="2000" dirty="0">
                    <a:sym typeface="Wingdings" panose="05000000000000000000" pitchFamily="2" charset="2"/>
                  </a:rPr>
                  <a:t> is the polling period and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oMath>
                </a14:m>
                <a:r>
                  <a:rPr lang="en-IN" sz="2000" dirty="0">
                    <a:sym typeface="Wingdings" panose="05000000000000000000" pitchFamily="2" charset="2"/>
                  </a:rPr>
                  <a:t> is the execution time</a:t>
                </a:r>
              </a:p>
              <a:p>
                <a:pPr lvl="1">
                  <a:buFont typeface="Wingdings" panose="05000000000000000000" pitchFamily="2" charset="2"/>
                  <a:buChar char="Ø"/>
                </a:pPr>
                <a:r>
                  <a:rPr lang="en-IN" sz="2000" dirty="0">
                    <a:sym typeface="Wingdings" panose="05000000000000000000" pitchFamily="2" charset="2"/>
                  </a:rPr>
                  <a:t>Scheduled with other periodic tasks in the system according to a priority-driven algorithm</a:t>
                </a:r>
              </a:p>
              <a:p>
                <a:pPr lvl="1">
                  <a:buFont typeface="Wingdings" panose="05000000000000000000" pitchFamily="2" charset="2"/>
                  <a:buChar char="Ø"/>
                </a:pPr>
                <a:r>
                  <a:rPr lang="en-IN" sz="2000" dirty="0">
                    <a:sym typeface="Wingdings" panose="05000000000000000000" pitchFamily="2" charset="2"/>
                  </a:rPr>
                  <a:t>When the </a:t>
                </a:r>
                <a:r>
                  <a:rPr lang="en-IN" sz="2000" dirty="0" err="1">
                    <a:sym typeface="Wingdings" panose="05000000000000000000" pitchFamily="2" charset="2"/>
                  </a:rPr>
                  <a:t>poller</a:t>
                </a:r>
                <a:r>
                  <a:rPr lang="en-IN" sz="2000" dirty="0">
                    <a:sym typeface="Wingdings" panose="05000000000000000000" pitchFamily="2" charset="2"/>
                  </a:rPr>
                  <a:t> executes, if the aperiodic queue is nonempty, it picks the job at the head of the queue and executes</a:t>
                </a:r>
              </a:p>
              <a:p>
                <a:pPr lvl="1">
                  <a:buFont typeface="Wingdings" panose="05000000000000000000" pitchFamily="2" charset="2"/>
                  <a:buChar char="Ø"/>
                </a:pPr>
                <a:r>
                  <a:rPr lang="en-IN" sz="2000" dirty="0">
                    <a:sym typeface="Wingdings" panose="05000000000000000000" pitchFamily="2" charset="2"/>
                  </a:rPr>
                  <a:t>The </a:t>
                </a:r>
                <a:r>
                  <a:rPr lang="en-IN" sz="2000" dirty="0" err="1">
                    <a:sym typeface="Wingdings" panose="05000000000000000000" pitchFamily="2" charset="2"/>
                  </a:rPr>
                  <a:t>poller</a:t>
                </a:r>
                <a:r>
                  <a:rPr lang="en-IN" sz="2000" dirty="0">
                    <a:sym typeface="Wingdings" panose="05000000000000000000" pitchFamily="2" charset="2"/>
                  </a:rPr>
                  <a:t> suspends its execution or is suspended by the scheduler either when it has </a:t>
                </a:r>
                <a:r>
                  <a:rPr lang="en-IN" sz="2000" dirty="0">
                    <a:solidFill>
                      <a:srgbClr val="C00000"/>
                    </a:solidFill>
                    <a:sym typeface="Wingdings" panose="05000000000000000000" pitchFamily="2" charset="2"/>
                  </a:rPr>
                  <a:t>executed for </a:t>
                </a:r>
                <a14:m>
                  <m:oMath xmlns:m="http://schemas.openxmlformats.org/officeDocument/2006/math">
                    <m:sSub>
                      <m:sSubPr>
                        <m:ctrlPr>
                          <a:rPr lang="en-IN" sz="2000" i="1">
                            <a:solidFill>
                              <a:srgbClr val="C00000"/>
                            </a:solidFill>
                            <a:latin typeface="Cambria Math" panose="02040503050406030204" pitchFamily="18" charset="0"/>
                            <a:sym typeface="Wingdings" panose="05000000000000000000" pitchFamily="2" charset="2"/>
                          </a:rPr>
                        </m:ctrlPr>
                      </m:sSubPr>
                      <m:e>
                        <m:r>
                          <a:rPr lang="en-IN" sz="2000" i="1">
                            <a:solidFill>
                              <a:srgbClr val="C00000"/>
                            </a:solidFill>
                            <a:latin typeface="Cambria Math" panose="02040503050406030204" pitchFamily="18" charset="0"/>
                            <a:sym typeface="Wingdings" panose="05000000000000000000" pitchFamily="2" charset="2"/>
                          </a:rPr>
                          <m:t>𝑒</m:t>
                        </m:r>
                      </m:e>
                      <m:sub>
                        <m:r>
                          <a:rPr lang="en-IN" sz="2000" i="1">
                            <a:solidFill>
                              <a:srgbClr val="C00000"/>
                            </a:solidFill>
                            <a:latin typeface="Cambria Math" panose="02040503050406030204" pitchFamily="18" charset="0"/>
                            <a:sym typeface="Wingdings" panose="05000000000000000000" pitchFamily="2" charset="2"/>
                          </a:rPr>
                          <m:t>𝑠</m:t>
                        </m:r>
                      </m:sub>
                    </m:sSub>
                  </m:oMath>
                </a14:m>
                <a:r>
                  <a:rPr lang="en-IN" sz="2000" dirty="0">
                    <a:solidFill>
                      <a:srgbClr val="C00000"/>
                    </a:solidFill>
                    <a:sym typeface="Wingdings" panose="05000000000000000000" pitchFamily="2" charset="2"/>
                  </a:rPr>
                  <a:t> time units</a:t>
                </a:r>
                <a:r>
                  <a:rPr lang="en-IN" sz="2000" dirty="0">
                    <a:sym typeface="Wingdings" panose="05000000000000000000" pitchFamily="2" charset="2"/>
                  </a:rPr>
                  <a:t> in the period or when the </a:t>
                </a:r>
                <a:r>
                  <a:rPr lang="en-IN" sz="2000" dirty="0">
                    <a:solidFill>
                      <a:srgbClr val="C00000"/>
                    </a:solidFill>
                    <a:sym typeface="Wingdings" panose="05000000000000000000" pitchFamily="2" charset="2"/>
                  </a:rPr>
                  <a:t>aperiodic queue is empty</a:t>
                </a:r>
              </a:p>
              <a:p>
                <a:pPr lvl="1">
                  <a:buFont typeface="Wingdings" panose="05000000000000000000" pitchFamily="2" charset="2"/>
                  <a:buChar char="Ø"/>
                </a:pPr>
                <a:r>
                  <a:rPr lang="en-IN" sz="2000" dirty="0">
                    <a:sym typeface="Wingdings" panose="05000000000000000000" pitchFamily="2" charset="2"/>
                  </a:rPr>
                  <a:t>Suspends immediately at the beginning of a polling period if finds aperiodic queue empty  Not available until next polling period</a:t>
                </a:r>
              </a:p>
              <a:p>
                <a:pPr lvl="1">
                  <a:buFont typeface="Wingdings" panose="05000000000000000000" pitchFamily="2" charset="2"/>
                  <a:buChar char="Ø"/>
                </a:pPr>
                <a:r>
                  <a:rPr lang="en-IN" sz="2000" dirty="0">
                    <a:sym typeface="Wingdings" panose="05000000000000000000" pitchFamily="2" charset="2"/>
                  </a:rPr>
                  <a:t>A task that behaves more or less like a periodic task and executes aperiodic jobs is called a </a:t>
                </a:r>
                <a:r>
                  <a:rPr lang="en-IN" sz="2000" i="1" dirty="0">
                    <a:solidFill>
                      <a:srgbClr val="0070C0"/>
                    </a:solidFill>
                    <a:sym typeface="Wingdings" panose="05000000000000000000" pitchFamily="2" charset="2"/>
                  </a:rPr>
                  <a:t>periodic server</a:t>
                </a:r>
                <a:r>
                  <a:rPr lang="en-IN" sz="2000" dirty="0">
                    <a:sym typeface="Wingdings" panose="05000000000000000000" pitchFamily="2" charset="2"/>
                  </a:rPr>
                  <a:t> </a:t>
                </a:r>
              </a:p>
              <a:p>
                <a:pPr marL="0" indent="0">
                  <a:buNone/>
                </a:pPr>
                <a:endParaRPr lang="en-IN" b="1" dirty="0">
                  <a:solidFill>
                    <a:srgbClr val="0070C0"/>
                  </a:solidFill>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E7E79989-983D-41A2-A62E-013858640986}"/>
                  </a:ext>
                </a:extLst>
              </p:cNvPr>
              <p:cNvSpPr>
                <a:spLocks noGrp="1" noRot="1" noChangeAspect="1" noMove="1" noResize="1" noEditPoints="1" noAdjustHandles="1" noChangeArrowheads="1" noChangeShapeType="1" noTextEdit="1"/>
              </p:cNvSpPr>
              <p:nvPr>
                <p:ph idx="1"/>
              </p:nvPr>
            </p:nvSpPr>
            <p:spPr>
              <a:xfrm>
                <a:off x="609600" y="1632857"/>
                <a:ext cx="10972800" cy="4567918"/>
              </a:xfrm>
              <a:blipFill>
                <a:blip r:embed="rId2"/>
                <a:stretch>
                  <a:fillRect l="-667" t="-1202" r="-889" b="-120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2</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Tree>
    <p:extLst>
      <p:ext uri="{BB962C8B-B14F-4D97-AF65-F5344CB8AC3E}">
        <p14:creationId xmlns:p14="http://schemas.microsoft.com/office/powerpoint/2010/main" val="51647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Aperiodic Scheduling: Commonly used Approaches</a:t>
            </a:r>
            <a:endParaRPr lang="en-IN"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0" y="1632857"/>
                <a:ext cx="10972800" cy="4567918"/>
              </a:xfrm>
            </p:spPr>
            <p:txBody>
              <a:bodyPr>
                <a:normAutofit/>
              </a:bodyPr>
              <a:lstStyle/>
              <a:p>
                <a:r>
                  <a:rPr lang="en-IN" dirty="0">
                    <a:sym typeface="Wingdings" panose="05000000000000000000" pitchFamily="2" charset="2"/>
                  </a:rPr>
                  <a:t>Periodic Server</a:t>
                </a:r>
              </a:p>
              <a:p>
                <a:pPr lvl="1">
                  <a:buFont typeface="Wingdings" panose="05000000000000000000" pitchFamily="2" charset="2"/>
                  <a:buChar char="Ø"/>
                </a:pPr>
                <a:r>
                  <a:rPr lang="en-IN" sz="2000" dirty="0">
                    <a:sym typeface="Wingdings" panose="05000000000000000000" pitchFamily="2" charset="2"/>
                  </a:rPr>
                  <a:t>A periodic server </a:t>
                </a:r>
                <a14:m>
                  <m:oMath xmlns:m="http://schemas.openxmlformats.org/officeDocument/2006/math">
                    <m:d>
                      <m:dPr>
                        <m:ctrlPr>
                          <a:rPr lang="en-IN" sz="2000" i="1">
                            <a:latin typeface="Cambria Math" panose="02040503050406030204" pitchFamily="18" charset="0"/>
                            <a:sym typeface="Wingdings" panose="05000000000000000000" pitchFamily="2" charset="2"/>
                          </a:rPr>
                        </m:ctrlPr>
                      </m:dPr>
                      <m:e>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𝑝</m:t>
                            </m:r>
                          </m:e>
                          <m:sub>
                            <m:r>
                              <a:rPr lang="en-IN" sz="2000" i="1">
                                <a:latin typeface="Cambria Math" panose="02040503050406030204" pitchFamily="18" charset="0"/>
                                <a:sym typeface="Wingdings" panose="05000000000000000000" pitchFamily="2" charset="2"/>
                              </a:rPr>
                              <m:t>𝑠</m:t>
                            </m:r>
                          </m:sub>
                        </m:sSub>
                        <m:r>
                          <a:rPr lang="en-IN" sz="2000" i="1">
                            <a:latin typeface="Cambria Math" panose="02040503050406030204" pitchFamily="18" charset="0"/>
                            <a:sym typeface="Wingdings" panose="05000000000000000000" pitchFamily="2" charset="2"/>
                          </a:rPr>
                          <m:t>,</m:t>
                        </m:r>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e>
                    </m:d>
                  </m:oMath>
                </a14:m>
                <a:r>
                  <a:rPr lang="en-IN" sz="2000" dirty="0">
                    <a:sym typeface="Wingdings" panose="05000000000000000000" pitchFamily="2" charset="2"/>
                  </a:rPr>
                  <a:t> is defined by its period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𝑝</m:t>
                        </m:r>
                      </m:e>
                      <m:sub>
                        <m:r>
                          <a:rPr lang="en-IN" sz="2000" i="1">
                            <a:latin typeface="Cambria Math" panose="02040503050406030204" pitchFamily="18" charset="0"/>
                            <a:sym typeface="Wingdings" panose="05000000000000000000" pitchFamily="2" charset="2"/>
                          </a:rPr>
                          <m:t>𝑠</m:t>
                        </m:r>
                      </m:sub>
                    </m:sSub>
                  </m:oMath>
                </a14:m>
                <a:r>
                  <a:rPr lang="en-IN" sz="2000" dirty="0">
                    <a:sym typeface="Wingdings" panose="05000000000000000000" pitchFamily="2" charset="2"/>
                  </a:rPr>
                  <a:t> and execution time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oMath>
                </a14:m>
                <a:endParaRPr lang="en-IN" sz="2000" dirty="0">
                  <a:sym typeface="Wingdings" panose="05000000000000000000" pitchFamily="2" charset="2"/>
                </a:endParaRP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Parameter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oMath>
                </a14:m>
                <a:r>
                  <a:rPr lang="en-IN" sz="2000" dirty="0">
                    <a:sym typeface="Wingdings" panose="05000000000000000000" pitchFamily="2" charset="2"/>
                  </a:rPr>
                  <a:t> is called the </a:t>
                </a:r>
                <a:r>
                  <a:rPr lang="en-IN" sz="2000" dirty="0">
                    <a:solidFill>
                      <a:srgbClr val="0070C0"/>
                    </a:solidFill>
                    <a:sym typeface="Wingdings" panose="05000000000000000000" pitchFamily="2" charset="2"/>
                  </a:rPr>
                  <a:t>execution budget</a:t>
                </a:r>
                <a:r>
                  <a:rPr lang="en-IN" sz="2000" dirty="0">
                    <a:sym typeface="Wingdings" panose="05000000000000000000" pitchFamily="2" charset="2"/>
                  </a:rPr>
                  <a:t> (or simply budget) of the server</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Ratio </a:t>
                </a:r>
                <a14:m>
                  <m:oMath xmlns:m="http://schemas.openxmlformats.org/officeDocument/2006/math">
                    <m:sSub>
                      <m:sSubPr>
                        <m:ctrlPr>
                          <a:rPr lang="en-IN" sz="2000" i="1" smtClean="0">
                            <a:latin typeface="Cambria Math" panose="02040503050406030204" pitchFamily="18" charset="0"/>
                            <a:sym typeface="Wingdings" panose="05000000000000000000" pitchFamily="2" charset="2"/>
                          </a:rPr>
                        </m:ctrlPr>
                      </m:sSubPr>
                      <m:e>
                        <m:r>
                          <a:rPr lang="en-IN" sz="2000" b="0" i="1" smtClean="0">
                            <a:latin typeface="Cambria Math" panose="02040503050406030204" pitchFamily="18" charset="0"/>
                            <a:sym typeface="Wingdings" panose="05000000000000000000" pitchFamily="2" charset="2"/>
                          </a:rPr>
                          <m:t>𝑢</m:t>
                        </m:r>
                      </m:e>
                      <m:sub>
                        <m:r>
                          <a:rPr lang="en-IN" sz="2000" b="0" i="1" smtClean="0">
                            <a:latin typeface="Cambria Math" panose="02040503050406030204" pitchFamily="18" charset="0"/>
                            <a:sym typeface="Wingdings" panose="05000000000000000000" pitchFamily="2" charset="2"/>
                          </a:rPr>
                          <m:t>𝑠</m:t>
                        </m:r>
                      </m:sub>
                    </m:sSub>
                    <m:r>
                      <a:rPr lang="en-IN" sz="2000" b="0" i="1" smtClean="0">
                        <a:latin typeface="Cambria Math" panose="02040503050406030204" pitchFamily="18" charset="0"/>
                        <a:sym typeface="Wingdings" panose="05000000000000000000" pitchFamily="2" charset="2"/>
                      </a:rPr>
                      <m:t>=</m:t>
                    </m:r>
                    <m:box>
                      <m:boxPr>
                        <m:ctrlPr>
                          <a:rPr lang="en-IN" sz="2000" b="0" i="1" smtClean="0">
                            <a:latin typeface="Cambria Math" panose="02040503050406030204" pitchFamily="18" charset="0"/>
                            <a:sym typeface="Wingdings" panose="05000000000000000000" pitchFamily="2" charset="2"/>
                          </a:rPr>
                        </m:ctrlPr>
                      </m:boxPr>
                      <m:e>
                        <m:argPr>
                          <m:argSz m:val="-1"/>
                        </m:argPr>
                        <m:f>
                          <m:fPr>
                            <m:ctrlPr>
                              <a:rPr lang="en-IN" sz="2000" b="0" i="1" smtClean="0">
                                <a:latin typeface="Cambria Math" panose="02040503050406030204" pitchFamily="18" charset="0"/>
                                <a:sym typeface="Wingdings" panose="05000000000000000000" pitchFamily="2" charset="2"/>
                              </a:rPr>
                            </m:ctrlPr>
                          </m:fPr>
                          <m:num>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num>
                          <m:den>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𝑝</m:t>
                                </m:r>
                              </m:e>
                              <m:sub>
                                <m:r>
                                  <a:rPr lang="en-IN" sz="2000" i="1">
                                    <a:latin typeface="Cambria Math" panose="02040503050406030204" pitchFamily="18" charset="0"/>
                                    <a:sym typeface="Wingdings" panose="05000000000000000000" pitchFamily="2" charset="2"/>
                                  </a:rPr>
                                  <m:t>𝑠</m:t>
                                </m:r>
                              </m:sub>
                            </m:sSub>
                          </m:den>
                        </m:f>
                      </m:e>
                    </m:box>
                  </m:oMath>
                </a14:m>
                <a:r>
                  <a:rPr lang="en-IN" sz="2000" dirty="0">
                    <a:sym typeface="Wingdings" panose="05000000000000000000" pitchFamily="2" charset="2"/>
                  </a:rPr>
                  <a:t> is the size of the server</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A </a:t>
                </a:r>
                <a:r>
                  <a:rPr lang="en-IN" sz="2000" dirty="0" err="1">
                    <a:sym typeface="Wingdings" panose="05000000000000000000" pitchFamily="2" charset="2"/>
                  </a:rPr>
                  <a:t>poller</a:t>
                </a:r>
                <a:r>
                  <a:rPr lang="en-IN" sz="2000" dirty="0">
                    <a:sym typeface="Wingdings" panose="05000000000000000000" pitchFamily="2" charset="2"/>
                  </a:rPr>
                  <a:t> </a:t>
                </a:r>
                <a14:m>
                  <m:oMath xmlns:m="http://schemas.openxmlformats.org/officeDocument/2006/math">
                    <m:d>
                      <m:dPr>
                        <m:ctrlPr>
                          <a:rPr lang="en-IN" sz="2000" i="1">
                            <a:latin typeface="Cambria Math" panose="02040503050406030204" pitchFamily="18" charset="0"/>
                            <a:sym typeface="Wingdings" panose="05000000000000000000" pitchFamily="2" charset="2"/>
                          </a:rPr>
                        </m:ctrlPr>
                      </m:dPr>
                      <m:e>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𝑝</m:t>
                            </m:r>
                          </m:e>
                          <m:sub>
                            <m:r>
                              <a:rPr lang="en-IN" sz="2000" i="1">
                                <a:latin typeface="Cambria Math" panose="02040503050406030204" pitchFamily="18" charset="0"/>
                                <a:sym typeface="Wingdings" panose="05000000000000000000" pitchFamily="2" charset="2"/>
                              </a:rPr>
                              <m:t>𝑠</m:t>
                            </m:r>
                          </m:sub>
                        </m:sSub>
                        <m:r>
                          <a:rPr lang="en-IN" sz="2000" i="1">
                            <a:latin typeface="Cambria Math" panose="02040503050406030204" pitchFamily="18" charset="0"/>
                            <a:sym typeface="Wingdings" panose="05000000000000000000" pitchFamily="2" charset="2"/>
                          </a:rPr>
                          <m:t>,</m:t>
                        </m:r>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e>
                    </m:d>
                  </m:oMath>
                </a14:m>
                <a:r>
                  <a:rPr lang="en-IN" sz="2000" dirty="0">
                    <a:sym typeface="Wingdings" panose="05000000000000000000" pitchFamily="2" charset="2"/>
                  </a:rPr>
                  <a:t> is a kind of periodic server</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At the beginning of each period, the budget of the </a:t>
                </a:r>
                <a:r>
                  <a:rPr lang="en-IN" sz="2000" dirty="0" err="1">
                    <a:sym typeface="Wingdings" panose="05000000000000000000" pitchFamily="2" charset="2"/>
                  </a:rPr>
                  <a:t>poller</a:t>
                </a:r>
                <a:r>
                  <a:rPr lang="en-IN" sz="2000" dirty="0">
                    <a:sym typeface="Wingdings" panose="05000000000000000000" pitchFamily="2" charset="2"/>
                  </a:rPr>
                  <a:t> is set to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oMath>
                </a14:m>
                <a:r>
                  <a:rPr lang="en-IN" sz="2000" dirty="0">
                    <a:sym typeface="Wingdings" panose="05000000000000000000" pitchFamily="2" charset="2"/>
                  </a:rPr>
                  <a:t> - called </a:t>
                </a:r>
                <a:r>
                  <a:rPr lang="en-IN" sz="2000" dirty="0">
                    <a:solidFill>
                      <a:srgbClr val="0070C0"/>
                    </a:solidFill>
                    <a:sym typeface="Wingdings" panose="05000000000000000000" pitchFamily="2" charset="2"/>
                  </a:rPr>
                  <a:t>replenishment</a:t>
                </a:r>
                <a:r>
                  <a:rPr lang="en-IN" sz="2000" dirty="0">
                    <a:sym typeface="Wingdings" panose="05000000000000000000" pitchFamily="2" charset="2"/>
                  </a:rPr>
                  <a:t> of the budget and the time instant when the server budget is replenished is called the </a:t>
                </a:r>
                <a:r>
                  <a:rPr lang="en-IN" sz="2000" dirty="0">
                    <a:solidFill>
                      <a:srgbClr val="0070C0"/>
                    </a:solidFill>
                    <a:sym typeface="Wingdings" panose="05000000000000000000" pitchFamily="2" charset="2"/>
                  </a:rPr>
                  <a:t>replenishment time</a:t>
                </a:r>
                <a:endParaRPr lang="en-IN" sz="2000" dirty="0">
                  <a:sym typeface="Wingdings" panose="05000000000000000000" pitchFamily="2" charset="2"/>
                </a:endParaRPr>
              </a:p>
              <a:p>
                <a:pPr marL="0" indent="0">
                  <a:buNone/>
                </a:pPr>
                <a:endParaRPr lang="en-IN" b="1" dirty="0">
                  <a:solidFill>
                    <a:srgbClr val="0070C0"/>
                  </a:solidFill>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E7E79989-983D-41A2-A62E-013858640986}"/>
                  </a:ext>
                </a:extLst>
              </p:cNvPr>
              <p:cNvSpPr>
                <a:spLocks noGrp="1" noRot="1" noChangeAspect="1" noMove="1" noResize="1" noEditPoints="1" noAdjustHandles="1" noChangeArrowheads="1" noChangeShapeType="1" noTextEdit="1"/>
              </p:cNvSpPr>
              <p:nvPr>
                <p:ph idx="1"/>
              </p:nvPr>
            </p:nvSpPr>
            <p:spPr>
              <a:xfrm>
                <a:off x="609600" y="1632857"/>
                <a:ext cx="10972800" cy="4567918"/>
              </a:xfrm>
              <a:blipFill>
                <a:blip r:embed="rId2"/>
                <a:stretch>
                  <a:fillRect l="-667" t="-1202" r="-167" b="-1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3</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Tree>
    <p:extLst>
      <p:ext uri="{BB962C8B-B14F-4D97-AF65-F5344CB8AC3E}">
        <p14:creationId xmlns:p14="http://schemas.microsoft.com/office/powerpoint/2010/main" val="343301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Aperiodic Scheduling: Commonly used Approaches</a:t>
            </a:r>
            <a:endParaRPr lang="en-IN"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0" y="1632857"/>
                <a:ext cx="10972800" cy="4567918"/>
              </a:xfrm>
            </p:spPr>
            <p:txBody>
              <a:bodyPr>
                <a:normAutofit/>
              </a:bodyPr>
              <a:lstStyle/>
              <a:p>
                <a:r>
                  <a:rPr lang="en-IN" dirty="0">
                    <a:sym typeface="Wingdings" panose="05000000000000000000" pitchFamily="2" charset="2"/>
                  </a:rPr>
                  <a:t>Periodic Server</a:t>
                </a:r>
              </a:p>
              <a:p>
                <a:pPr lvl="1">
                  <a:buFont typeface="Wingdings" panose="05000000000000000000" pitchFamily="2" charset="2"/>
                  <a:buChar char="Ø"/>
                </a:pPr>
                <a:r>
                  <a:rPr lang="en-IN" sz="2000" dirty="0">
                    <a:sym typeface="Wingdings" panose="05000000000000000000" pitchFamily="2" charset="2"/>
                  </a:rPr>
                  <a:t>Periodic server is </a:t>
                </a:r>
                <a:r>
                  <a:rPr lang="en-IN" sz="2000" dirty="0">
                    <a:solidFill>
                      <a:srgbClr val="C00000"/>
                    </a:solidFill>
                    <a:sym typeface="Wingdings" panose="05000000000000000000" pitchFamily="2" charset="2"/>
                  </a:rPr>
                  <a:t>backlogged</a:t>
                </a:r>
                <a:r>
                  <a:rPr lang="en-IN" sz="2000" dirty="0">
                    <a:sym typeface="Wingdings" panose="05000000000000000000" pitchFamily="2" charset="2"/>
                  </a:rPr>
                  <a:t> whenever aperiodic job queue is nonempty and </a:t>
                </a:r>
                <a:r>
                  <a:rPr lang="en-IN" sz="2000" dirty="0">
                    <a:solidFill>
                      <a:srgbClr val="C00000"/>
                    </a:solidFill>
                    <a:sym typeface="Wingdings" panose="05000000000000000000" pitchFamily="2" charset="2"/>
                  </a:rPr>
                  <a:t>idle</a:t>
                </a:r>
                <a:r>
                  <a:rPr lang="en-IN" sz="2000" dirty="0">
                    <a:sym typeface="Wingdings" panose="05000000000000000000" pitchFamily="2" charset="2"/>
                  </a:rPr>
                  <a:t> when empty</a:t>
                </a:r>
              </a:p>
              <a:p>
                <a:pPr lvl="1">
                  <a:buFont typeface="Wingdings" panose="05000000000000000000" pitchFamily="2" charset="2"/>
                  <a:buChar char="Ø"/>
                </a:pPr>
                <a:r>
                  <a:rPr lang="en-IN" sz="2000" dirty="0">
                    <a:sym typeface="Wingdings" panose="05000000000000000000" pitchFamily="2" charset="2"/>
                  </a:rPr>
                  <a:t>Server is </a:t>
                </a:r>
                <a:r>
                  <a:rPr lang="en-IN" sz="2000" dirty="0">
                    <a:solidFill>
                      <a:srgbClr val="0070C0"/>
                    </a:solidFill>
                    <a:sym typeface="Wingdings" panose="05000000000000000000" pitchFamily="2" charset="2"/>
                  </a:rPr>
                  <a:t>eligible</a:t>
                </a:r>
                <a:r>
                  <a:rPr lang="en-IN" sz="2000" dirty="0">
                    <a:sym typeface="Wingdings" panose="05000000000000000000" pitchFamily="2" charset="2"/>
                  </a:rPr>
                  <a:t> for execution only when it is </a:t>
                </a:r>
                <a:r>
                  <a:rPr lang="en-IN" sz="2000" dirty="0">
                    <a:solidFill>
                      <a:srgbClr val="C00000"/>
                    </a:solidFill>
                    <a:sym typeface="Wingdings" panose="05000000000000000000" pitchFamily="2" charset="2"/>
                  </a:rPr>
                  <a:t>backlogged</a:t>
                </a:r>
                <a:r>
                  <a:rPr lang="en-IN" sz="2000" dirty="0">
                    <a:sym typeface="Wingdings" panose="05000000000000000000" pitchFamily="2" charset="2"/>
                  </a:rPr>
                  <a:t> and </a:t>
                </a:r>
                <a:r>
                  <a:rPr lang="en-IN" sz="2000" dirty="0">
                    <a:solidFill>
                      <a:srgbClr val="0070C0"/>
                    </a:solidFill>
                    <a:sym typeface="Wingdings" panose="05000000000000000000" pitchFamily="2" charset="2"/>
                  </a:rPr>
                  <a:t>has budget</a:t>
                </a:r>
              </a:p>
              <a:p>
                <a:pPr lvl="1">
                  <a:buFont typeface="Wingdings" panose="05000000000000000000" pitchFamily="2" charset="2"/>
                  <a:buChar char="Ø"/>
                </a:pPr>
                <a:r>
                  <a:rPr lang="en-IN" sz="2000" dirty="0">
                    <a:sym typeface="Wingdings" panose="05000000000000000000" pitchFamily="2" charset="2"/>
                  </a:rPr>
                  <a:t>When the server is eligible, the scheduler schedules it with ready periodic tasks as if the server is the periodic task </a:t>
                </a:r>
                <a14:m>
                  <m:oMath xmlns:m="http://schemas.openxmlformats.org/officeDocument/2006/math">
                    <m:d>
                      <m:dPr>
                        <m:ctrlPr>
                          <a:rPr lang="en-IN" sz="2000" i="1">
                            <a:latin typeface="Cambria Math" panose="02040503050406030204" pitchFamily="18" charset="0"/>
                            <a:sym typeface="Wingdings" panose="05000000000000000000" pitchFamily="2" charset="2"/>
                          </a:rPr>
                        </m:ctrlPr>
                      </m:dPr>
                      <m:e>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𝑝</m:t>
                            </m:r>
                          </m:e>
                          <m:sub>
                            <m:r>
                              <a:rPr lang="en-IN" sz="2000" i="1">
                                <a:latin typeface="Cambria Math" panose="02040503050406030204" pitchFamily="18" charset="0"/>
                                <a:sym typeface="Wingdings" panose="05000000000000000000" pitchFamily="2" charset="2"/>
                              </a:rPr>
                              <m:t>𝑠</m:t>
                            </m:r>
                          </m:sub>
                        </m:sSub>
                        <m:r>
                          <a:rPr lang="en-IN" sz="2000" i="1">
                            <a:latin typeface="Cambria Math" panose="02040503050406030204" pitchFamily="18" charset="0"/>
                            <a:sym typeface="Wingdings" panose="05000000000000000000" pitchFamily="2" charset="2"/>
                          </a:rPr>
                          <m:t>,</m:t>
                        </m:r>
                        <m:sSub>
                          <m:sSubPr>
                            <m:ctrlPr>
                              <a:rPr lang="en-IN" sz="2000" i="1">
                                <a:latin typeface="Cambria Math" panose="02040503050406030204" pitchFamily="18" charset="0"/>
                                <a:sym typeface="Wingdings" panose="05000000000000000000" pitchFamily="2" charset="2"/>
                              </a:rPr>
                            </m:ctrlPr>
                          </m:sSubPr>
                          <m:e>
                            <m:r>
                              <a:rPr lang="en-IN" sz="2000" i="1">
                                <a:latin typeface="Cambria Math" panose="02040503050406030204" pitchFamily="18" charset="0"/>
                                <a:sym typeface="Wingdings" panose="05000000000000000000" pitchFamily="2" charset="2"/>
                              </a:rPr>
                              <m:t>𝑒</m:t>
                            </m:r>
                          </m:e>
                          <m:sub>
                            <m:r>
                              <a:rPr lang="en-IN" sz="2000" i="1">
                                <a:latin typeface="Cambria Math" panose="02040503050406030204" pitchFamily="18" charset="0"/>
                                <a:sym typeface="Wingdings" panose="05000000000000000000" pitchFamily="2" charset="2"/>
                              </a:rPr>
                              <m:t>𝑠</m:t>
                            </m:r>
                          </m:sub>
                        </m:sSub>
                      </m:e>
                    </m:d>
                  </m:oMath>
                </a14:m>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When the server is scheduled, the execution of aperiodic jobs consumes its budget at the rate of one per unit time</a:t>
                </a:r>
              </a:p>
              <a:p>
                <a:pPr lvl="1">
                  <a:buFont typeface="Wingdings" panose="05000000000000000000" pitchFamily="2" charset="2"/>
                  <a:buChar char="Ø"/>
                </a:pPr>
                <a:r>
                  <a:rPr lang="en-IN" sz="2000" dirty="0">
                    <a:sym typeface="Wingdings" panose="05000000000000000000" pitchFamily="2" charset="2"/>
                  </a:rPr>
                  <a:t>Server budget is </a:t>
                </a:r>
                <a:r>
                  <a:rPr lang="en-IN" sz="2000" dirty="0">
                    <a:solidFill>
                      <a:srgbClr val="C00000"/>
                    </a:solidFill>
                    <a:sym typeface="Wingdings" panose="05000000000000000000" pitchFamily="2" charset="2"/>
                  </a:rPr>
                  <a:t>exhausted</a:t>
                </a:r>
                <a:r>
                  <a:rPr lang="en-IN" sz="2000" dirty="0">
                    <a:sym typeface="Wingdings" panose="05000000000000000000" pitchFamily="2" charset="2"/>
                  </a:rPr>
                  <a:t> when the budget becomes 0</a:t>
                </a:r>
              </a:p>
              <a:p>
                <a:pPr lvl="1">
                  <a:buFont typeface="Wingdings" panose="05000000000000000000" pitchFamily="2" charset="2"/>
                  <a:buChar char="Ø"/>
                </a:pPr>
                <a:r>
                  <a:rPr lang="en-IN" sz="2000" dirty="0">
                    <a:sym typeface="Wingdings" panose="05000000000000000000" pitchFamily="2" charset="2"/>
                  </a:rPr>
                  <a:t>Periodic servers differ in how the budget changes when the server still has budget but is idle</a:t>
                </a:r>
              </a:p>
              <a:p>
                <a:pPr lvl="1">
                  <a:buFont typeface="Wingdings" panose="05000000000000000000" pitchFamily="2" charset="2"/>
                  <a:buChar char="Ø"/>
                </a:pPr>
                <a:r>
                  <a:rPr lang="en-IN" sz="2000" dirty="0">
                    <a:sym typeface="Wingdings" panose="05000000000000000000" pitchFamily="2" charset="2"/>
                  </a:rPr>
                  <a:t>Example: Budget of </a:t>
                </a:r>
                <a:r>
                  <a:rPr lang="en-IN" sz="2000" dirty="0" err="1">
                    <a:sym typeface="Wingdings" panose="05000000000000000000" pitchFamily="2" charset="2"/>
                  </a:rPr>
                  <a:t>poller</a:t>
                </a:r>
                <a:r>
                  <a:rPr lang="en-IN" sz="2000" dirty="0">
                    <a:sym typeface="Wingdings" panose="05000000000000000000" pitchFamily="2" charset="2"/>
                  </a:rPr>
                  <a:t> becomes exhausted instantaneously when it becomes idle</a:t>
                </a:r>
              </a:p>
              <a:p>
                <a:pPr marL="0" indent="0">
                  <a:buNone/>
                </a:pPr>
                <a:endParaRPr lang="en-IN" b="1" dirty="0">
                  <a:solidFill>
                    <a:srgbClr val="0070C0"/>
                  </a:solidFill>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E7E79989-983D-41A2-A62E-013858640986}"/>
                  </a:ext>
                </a:extLst>
              </p:cNvPr>
              <p:cNvSpPr>
                <a:spLocks noGrp="1" noRot="1" noChangeAspect="1" noMove="1" noResize="1" noEditPoints="1" noAdjustHandles="1" noChangeArrowheads="1" noChangeShapeType="1" noTextEdit="1"/>
              </p:cNvSpPr>
              <p:nvPr>
                <p:ph idx="1"/>
              </p:nvPr>
            </p:nvSpPr>
            <p:spPr>
              <a:xfrm>
                <a:off x="609600" y="1632857"/>
                <a:ext cx="10972800" cy="4567918"/>
              </a:xfrm>
              <a:blipFill>
                <a:blip r:embed="rId2"/>
                <a:stretch>
                  <a:fillRect l="-667" t="-120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4</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Tree>
    <p:extLst>
      <p:ext uri="{BB962C8B-B14F-4D97-AF65-F5344CB8AC3E}">
        <p14:creationId xmlns:p14="http://schemas.microsoft.com/office/powerpoint/2010/main" val="181324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236B47-6CC9-4885-A78B-2312F2C052D6}"/>
                  </a:ext>
                </a:extLst>
              </p:cNvPr>
              <p:cNvSpPr>
                <a:spLocks noGrp="1"/>
              </p:cNvSpPr>
              <p:nvPr>
                <p:ph idx="1"/>
              </p:nvPr>
            </p:nvSpPr>
            <p:spPr>
              <a:xfrm>
                <a:off x="609599" y="1632858"/>
                <a:ext cx="10874829" cy="1055914"/>
              </a:xfrm>
            </p:spPr>
            <p:txBody>
              <a:bodyPr/>
              <a:lstStyle/>
              <a:p>
                <a:r>
                  <a:rPr lang="en-IN" dirty="0"/>
                  <a:t>Example of </a:t>
                </a:r>
                <a:r>
                  <a:rPr lang="en-IN" dirty="0" err="1"/>
                  <a:t>Poller</a:t>
                </a:r>
                <a:endParaRPr lang="en-IN" dirty="0"/>
              </a:p>
              <a:p>
                <a:pPr lvl="1">
                  <a:buFont typeface="Wingdings" panose="05000000000000000000" pitchFamily="2" charset="2"/>
                  <a:buChar char="Ø"/>
                </a:pPr>
                <a:r>
                  <a:rPr lang="en-IN" sz="2000" dirty="0"/>
                  <a:t>Periodic tasks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US" sz="2000" i="1">
                            <a:latin typeface="Cambria Math" panose="02040503050406030204" pitchFamily="18" charset="0"/>
                            <a:sym typeface="Wingdings" panose="05000000000000000000" pitchFamily="2" charset="2"/>
                          </a:rPr>
                          <m:t>𝑇</m:t>
                        </m:r>
                      </m:e>
                      <m:sub>
                        <m:r>
                          <a:rPr lang="en-US" sz="2000" i="1">
                            <a:latin typeface="Cambria Math" panose="02040503050406030204" pitchFamily="18" charset="0"/>
                            <a:sym typeface="Wingdings" panose="05000000000000000000" pitchFamily="2" charset="2"/>
                          </a:rPr>
                          <m:t>1</m:t>
                        </m:r>
                      </m:sub>
                    </m:sSub>
                    <m:d>
                      <m:dPr>
                        <m:ctrlPr>
                          <a:rPr lang="en-US" sz="2000" i="1">
                            <a:latin typeface="Cambria Math" panose="02040503050406030204" pitchFamily="18" charset="0"/>
                            <a:sym typeface="Wingdings" panose="05000000000000000000" pitchFamily="2" charset="2"/>
                          </a:rPr>
                        </m:ctrlPr>
                      </m:dPr>
                      <m:e>
                        <m:r>
                          <a:rPr lang="en-US" sz="2000" i="1">
                            <a:latin typeface="Cambria Math" panose="02040503050406030204" pitchFamily="18" charset="0"/>
                            <a:sym typeface="Wingdings" panose="05000000000000000000" pitchFamily="2" charset="2"/>
                          </a:rPr>
                          <m:t>3,1</m:t>
                        </m:r>
                      </m:e>
                    </m:d>
                  </m:oMath>
                </a14:m>
                <a:r>
                  <a:rPr lang="en-IN" sz="2000" dirty="0">
                    <a:sym typeface="Wingdings" panose="05000000000000000000" pitchFamily="2" charset="2"/>
                  </a:rPr>
                  <a:t> and </a:t>
                </a:r>
                <a14:m>
                  <m:oMath xmlns:m="http://schemas.openxmlformats.org/officeDocument/2006/math">
                    <m:sSub>
                      <m:sSubPr>
                        <m:ctrlPr>
                          <a:rPr lang="en-IN" sz="2000" i="1">
                            <a:latin typeface="Cambria Math" panose="02040503050406030204" pitchFamily="18" charset="0"/>
                            <a:sym typeface="Wingdings" panose="05000000000000000000" pitchFamily="2" charset="2"/>
                          </a:rPr>
                        </m:ctrlPr>
                      </m:sSubPr>
                      <m:e>
                        <m:r>
                          <a:rPr lang="en-US" sz="2000" i="1">
                            <a:latin typeface="Cambria Math" panose="02040503050406030204" pitchFamily="18" charset="0"/>
                            <a:sym typeface="Wingdings" panose="05000000000000000000" pitchFamily="2" charset="2"/>
                          </a:rPr>
                          <m:t>𝑇</m:t>
                        </m:r>
                      </m:e>
                      <m:sub>
                        <m:r>
                          <a:rPr lang="en-US" sz="2000" i="1">
                            <a:latin typeface="Cambria Math" panose="02040503050406030204" pitchFamily="18" charset="0"/>
                            <a:sym typeface="Wingdings" panose="05000000000000000000" pitchFamily="2" charset="2"/>
                          </a:rPr>
                          <m:t>2</m:t>
                        </m:r>
                      </m:sub>
                    </m:sSub>
                    <m:d>
                      <m:dPr>
                        <m:ctrlPr>
                          <a:rPr lang="en-US" sz="2000" i="1">
                            <a:latin typeface="Cambria Math" panose="02040503050406030204" pitchFamily="18" charset="0"/>
                            <a:sym typeface="Wingdings" panose="05000000000000000000" pitchFamily="2" charset="2"/>
                          </a:rPr>
                        </m:ctrlPr>
                      </m:dPr>
                      <m:e>
                        <m:r>
                          <a:rPr lang="en-US" sz="2000" i="1">
                            <a:latin typeface="Cambria Math" panose="02040503050406030204" pitchFamily="18" charset="0"/>
                            <a:sym typeface="Wingdings" panose="05000000000000000000" pitchFamily="2" charset="2"/>
                          </a:rPr>
                          <m:t>10</m:t>
                        </m:r>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sym typeface="Wingdings" panose="05000000000000000000" pitchFamily="2" charset="2"/>
                          </a:rPr>
                          <m:t>4</m:t>
                        </m:r>
                      </m:e>
                    </m:d>
                  </m:oMath>
                </a14:m>
                <a:r>
                  <a:rPr lang="en-IN" sz="2000" dirty="0"/>
                  <a:t> executed along with </a:t>
                </a:r>
                <a:r>
                  <a:rPr lang="en-IN" sz="2000" dirty="0" err="1"/>
                  <a:t>poller</a:t>
                </a:r>
                <a:r>
                  <a:rPr lang="en-IN" sz="2000" dirty="0"/>
                  <a:t> </a:t>
                </a:r>
                <a14:m>
                  <m:oMath xmlns:m="http://schemas.openxmlformats.org/officeDocument/2006/math">
                    <m:d>
                      <m:dPr>
                        <m:ctrlPr>
                          <a:rPr lang="en-US" sz="2000" i="1">
                            <a:latin typeface="Cambria Math" panose="02040503050406030204" pitchFamily="18" charset="0"/>
                            <a:sym typeface="Wingdings" panose="05000000000000000000" pitchFamily="2" charset="2"/>
                          </a:rPr>
                        </m:ctrlPr>
                      </m:dPr>
                      <m:e>
                        <m:r>
                          <a:rPr lang="en-IN" sz="2000" b="0" i="1" smtClean="0">
                            <a:latin typeface="Cambria Math" panose="02040503050406030204" pitchFamily="18" charset="0"/>
                            <a:sym typeface="Wingdings" panose="05000000000000000000" pitchFamily="2" charset="2"/>
                          </a:rPr>
                          <m:t>2.5</m:t>
                        </m:r>
                        <m:r>
                          <a:rPr lang="en-US" sz="2000" i="1">
                            <a:latin typeface="Cambria Math" panose="02040503050406030204" pitchFamily="18" charset="0"/>
                            <a:sym typeface="Wingdings" panose="05000000000000000000" pitchFamily="2" charset="2"/>
                          </a:rPr>
                          <m:t>,</m:t>
                        </m:r>
                        <m:r>
                          <a:rPr lang="en-IN" sz="2000" b="0" i="1" smtClean="0">
                            <a:latin typeface="Cambria Math" panose="02040503050406030204" pitchFamily="18" charset="0"/>
                            <a:sym typeface="Wingdings" panose="05000000000000000000" pitchFamily="2" charset="2"/>
                          </a:rPr>
                          <m:t>0.5</m:t>
                        </m:r>
                      </m:e>
                    </m:d>
                  </m:oMath>
                </a14:m>
                <a:endParaRPr lang="en-IN" sz="2000" dirty="0"/>
              </a:p>
            </p:txBody>
          </p:sp>
        </mc:Choice>
        <mc:Fallback>
          <p:sp>
            <p:nvSpPr>
              <p:cNvPr id="3" name="Content Placeholder 2">
                <a:extLst>
                  <a:ext uri="{FF2B5EF4-FFF2-40B4-BE49-F238E27FC236}">
                    <a16:creationId xmlns:a16="http://schemas.microsoft.com/office/drawing/2014/main" id="{DE236B47-6CC9-4885-A78B-2312F2C052D6}"/>
                  </a:ext>
                </a:extLst>
              </p:cNvPr>
              <p:cNvSpPr>
                <a:spLocks noGrp="1" noRot="1" noChangeAspect="1" noMove="1" noResize="1" noEditPoints="1" noAdjustHandles="1" noChangeArrowheads="1" noChangeShapeType="1" noTextEdit="1"/>
              </p:cNvSpPr>
              <p:nvPr>
                <p:ph idx="1"/>
              </p:nvPr>
            </p:nvSpPr>
            <p:spPr>
              <a:xfrm>
                <a:off x="609599" y="1632858"/>
                <a:ext cx="10874829" cy="1055914"/>
              </a:xfrm>
              <a:blipFill>
                <a:blip r:embed="rId2"/>
                <a:stretch>
                  <a:fillRect l="-673" t="-520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8628C139-ACEE-44BD-B124-7B98F94695AA}"/>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839EE846-18D7-4633-95B9-ABB8D8E9412E}"/>
              </a:ext>
            </a:extLst>
          </p:cNvPr>
          <p:cNvSpPr>
            <a:spLocks noGrp="1"/>
          </p:cNvSpPr>
          <p:nvPr>
            <p:ph type="sldNum" sz="quarter" idx="12"/>
          </p:nvPr>
        </p:nvSpPr>
        <p:spPr/>
        <p:txBody>
          <a:bodyPr/>
          <a:lstStyle/>
          <a:p>
            <a:fld id="{401CF334-2D5C-4859-84A6-CA7E6E43FAEB}" type="slidenum">
              <a:rPr lang="en-US" smtClean="0"/>
              <a:t>5</a:t>
            </a:fld>
            <a:endParaRPr lang="en-US"/>
          </a:p>
        </p:txBody>
      </p:sp>
      <p:pic>
        <p:nvPicPr>
          <p:cNvPr id="6" name="Picture 5" descr="A close up of a sign&#10;&#10;Description automatically generated">
            <a:extLst>
              <a:ext uri="{FF2B5EF4-FFF2-40B4-BE49-F238E27FC236}">
                <a16:creationId xmlns:a16="http://schemas.microsoft.com/office/drawing/2014/main" id="{85B1DFC3-4D9B-4C66-9AE2-7AB47CBA4D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
        <p:nvSpPr>
          <p:cNvPr id="9" name="Title 1">
            <a:extLst>
              <a:ext uri="{FF2B5EF4-FFF2-40B4-BE49-F238E27FC236}">
                <a16:creationId xmlns:a16="http://schemas.microsoft.com/office/drawing/2014/main" id="{FCD25DC8-4C34-487F-9511-C8923500D78A}"/>
              </a:ext>
            </a:extLst>
          </p:cNvPr>
          <p:cNvSpPr>
            <a:spLocks noGrp="1"/>
          </p:cNvSpPr>
          <p:nvPr>
            <p:ph type="title"/>
          </p:nvPr>
        </p:nvSpPr>
        <p:spPr>
          <a:xfrm>
            <a:off x="609600" y="333976"/>
            <a:ext cx="10972800" cy="1143000"/>
          </a:xfrm>
        </p:spPr>
        <p:txBody>
          <a:bodyPr>
            <a:normAutofit/>
          </a:bodyPr>
          <a:lstStyle/>
          <a:p>
            <a:r>
              <a:rPr lang="en-US" sz="3400" dirty="0"/>
              <a:t>Aperiodic Scheduling: Commonly used Approaches</a:t>
            </a:r>
            <a:endParaRPr lang="en-IN" sz="3400" dirty="0"/>
          </a:p>
        </p:txBody>
      </p:sp>
      <p:pic>
        <p:nvPicPr>
          <p:cNvPr id="10" name="Picture 9">
            <a:extLst>
              <a:ext uri="{FF2B5EF4-FFF2-40B4-BE49-F238E27FC236}">
                <a16:creationId xmlns:a16="http://schemas.microsoft.com/office/drawing/2014/main" id="{CFA352B2-FAEF-4BEF-93FB-A7E0E4D3169E}"/>
              </a:ext>
            </a:extLst>
          </p:cNvPr>
          <p:cNvPicPr>
            <a:picLocks noChangeAspect="1"/>
          </p:cNvPicPr>
          <p:nvPr/>
        </p:nvPicPr>
        <p:blipFill>
          <a:blip r:embed="rId4"/>
          <a:stretch>
            <a:fillRect/>
          </a:stretch>
        </p:blipFill>
        <p:spPr>
          <a:xfrm>
            <a:off x="3367469" y="2746680"/>
            <a:ext cx="5707434" cy="3631987"/>
          </a:xfrm>
          <a:prstGeom prst="rect">
            <a:avLst/>
          </a:prstGeom>
        </p:spPr>
      </p:pic>
      <p:cxnSp>
        <p:nvCxnSpPr>
          <p:cNvPr id="12" name="Straight Arrow Connector 11">
            <a:extLst>
              <a:ext uri="{FF2B5EF4-FFF2-40B4-BE49-F238E27FC236}">
                <a16:creationId xmlns:a16="http://schemas.microsoft.com/office/drawing/2014/main" id="{C8F57732-44E0-49E5-B9F0-1AE258949B5E}"/>
              </a:ext>
            </a:extLst>
          </p:cNvPr>
          <p:cNvCxnSpPr/>
          <p:nvPr/>
        </p:nvCxnSpPr>
        <p:spPr>
          <a:xfrm flipH="1">
            <a:off x="2830288" y="3004458"/>
            <a:ext cx="1251857" cy="0"/>
          </a:xfrm>
          <a:prstGeom prst="straightConnector1">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2144CB-6E91-487D-8AD2-DE4BCF506BF9}"/>
              </a:ext>
            </a:extLst>
          </p:cNvPr>
          <p:cNvSpPr txBox="1"/>
          <p:nvPr/>
        </p:nvSpPr>
        <p:spPr>
          <a:xfrm>
            <a:off x="783772" y="2756205"/>
            <a:ext cx="2046516" cy="646331"/>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server idle </a:t>
            </a:r>
            <a:r>
              <a:rPr lang="en-IN" dirty="0">
                <a:sym typeface="Wingdings" panose="05000000000000000000" pitchFamily="2" charset="2"/>
              </a:rPr>
              <a:t></a:t>
            </a:r>
            <a:endParaRPr lang="en-IN" dirty="0"/>
          </a:p>
          <a:p>
            <a:pPr algn="ctr"/>
            <a:r>
              <a:rPr lang="en-IN" dirty="0"/>
              <a:t>budget consumed</a:t>
            </a:r>
          </a:p>
        </p:txBody>
      </p:sp>
      <p:sp>
        <p:nvSpPr>
          <p:cNvPr id="14" name="Arrow: Down 13">
            <a:extLst>
              <a:ext uri="{FF2B5EF4-FFF2-40B4-BE49-F238E27FC236}">
                <a16:creationId xmlns:a16="http://schemas.microsoft.com/office/drawing/2014/main" id="{311576AA-0784-4C5D-967E-9651912DE84B}"/>
              </a:ext>
            </a:extLst>
          </p:cNvPr>
          <p:cNvSpPr/>
          <p:nvPr/>
        </p:nvSpPr>
        <p:spPr>
          <a:xfrm>
            <a:off x="1678709" y="3413422"/>
            <a:ext cx="229428" cy="37768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A8130E72-489F-4930-A9FF-B5C9B6514378}"/>
              </a:ext>
            </a:extLst>
          </p:cNvPr>
          <p:cNvSpPr txBox="1"/>
          <p:nvPr/>
        </p:nvSpPr>
        <p:spPr>
          <a:xfrm>
            <a:off x="770165" y="3791109"/>
            <a:ext cx="2046516" cy="923330"/>
          </a:xfrm>
          <a:prstGeom prst="rect">
            <a:avLst/>
          </a:prstGeom>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Aperiodic job must wait for the next </a:t>
            </a:r>
            <a:r>
              <a:rPr lang="en-IN" dirty="0" err="1"/>
              <a:t>poller</a:t>
            </a:r>
            <a:r>
              <a:rPr lang="en-IN" dirty="0"/>
              <a:t> period</a:t>
            </a:r>
          </a:p>
        </p:txBody>
      </p:sp>
      <p:sp>
        <p:nvSpPr>
          <p:cNvPr id="16" name="Arrow: Down 15">
            <a:extLst>
              <a:ext uri="{FF2B5EF4-FFF2-40B4-BE49-F238E27FC236}">
                <a16:creationId xmlns:a16="http://schemas.microsoft.com/office/drawing/2014/main" id="{80714BBC-B281-4366-9CA0-0623FD1FA7BF}"/>
              </a:ext>
            </a:extLst>
          </p:cNvPr>
          <p:cNvSpPr/>
          <p:nvPr/>
        </p:nvSpPr>
        <p:spPr>
          <a:xfrm>
            <a:off x="1678709" y="4725325"/>
            <a:ext cx="229428" cy="37768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5DF157B3-CAA0-4BF1-BAB4-E5E9D7BEF978}"/>
              </a:ext>
            </a:extLst>
          </p:cNvPr>
          <p:cNvSpPr txBox="1"/>
          <p:nvPr/>
        </p:nvSpPr>
        <p:spPr>
          <a:xfrm>
            <a:off x="770165" y="5107723"/>
            <a:ext cx="2046516" cy="923330"/>
          </a:xfrm>
          <a:prstGeom prst="rect">
            <a:avLst/>
          </a:prstGeom>
          <a:solidFill>
            <a:srgbClr val="00B0F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Can </a:t>
            </a:r>
            <a:r>
              <a:rPr lang="en-IN" dirty="0" err="1"/>
              <a:t>poller</a:t>
            </a:r>
            <a:r>
              <a:rPr lang="en-IN" dirty="0"/>
              <a:t> preserve the execution budget?</a:t>
            </a:r>
          </a:p>
        </p:txBody>
      </p:sp>
    </p:spTree>
    <p:extLst>
      <p:ext uri="{BB962C8B-B14F-4D97-AF65-F5344CB8AC3E}">
        <p14:creationId xmlns:p14="http://schemas.microsoft.com/office/powerpoint/2010/main" val="375550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Aperiodic Scheduling: Commonly used Approaches</a:t>
            </a:r>
            <a:endParaRPr lang="en-IN" sz="3400" dirty="0"/>
          </a:p>
        </p:txBody>
      </p:sp>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0" y="1632857"/>
            <a:ext cx="10972800" cy="4567918"/>
          </a:xfrm>
        </p:spPr>
        <p:txBody>
          <a:bodyPr>
            <a:normAutofit/>
          </a:bodyPr>
          <a:lstStyle/>
          <a:p>
            <a:r>
              <a:rPr lang="en-IN" dirty="0">
                <a:sym typeface="Wingdings" panose="05000000000000000000" pitchFamily="2" charset="2"/>
              </a:rPr>
              <a:t>Bandwidth-Preserving Server</a:t>
            </a:r>
          </a:p>
          <a:p>
            <a:pPr lvl="1">
              <a:buFont typeface="Wingdings" panose="05000000000000000000" pitchFamily="2" charset="2"/>
              <a:buChar char="Ø"/>
            </a:pPr>
            <a:r>
              <a:rPr lang="en-IN" sz="2000" dirty="0">
                <a:sym typeface="Wingdings" panose="05000000000000000000" pitchFamily="2" charset="2"/>
              </a:rPr>
              <a:t>They are periodic servers</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Each type defined by their </a:t>
            </a:r>
            <a:r>
              <a:rPr lang="en-IN" sz="2000" dirty="0">
                <a:solidFill>
                  <a:srgbClr val="0070C0"/>
                </a:solidFill>
                <a:sym typeface="Wingdings" panose="05000000000000000000" pitchFamily="2" charset="2"/>
              </a:rPr>
              <a:t>consumption</a:t>
            </a:r>
            <a:r>
              <a:rPr lang="en-IN" sz="2000" dirty="0">
                <a:sym typeface="Wingdings" panose="05000000000000000000" pitchFamily="2" charset="2"/>
              </a:rPr>
              <a:t> and </a:t>
            </a:r>
            <a:r>
              <a:rPr lang="en-IN" sz="2000" dirty="0">
                <a:solidFill>
                  <a:srgbClr val="0070C0"/>
                </a:solidFill>
                <a:sym typeface="Wingdings" panose="05000000000000000000" pitchFamily="2" charset="2"/>
              </a:rPr>
              <a:t>replenishment</a:t>
            </a:r>
            <a:r>
              <a:rPr lang="en-IN" sz="2000" dirty="0">
                <a:sym typeface="Wingdings" panose="05000000000000000000" pitchFamily="2" charset="2"/>
              </a:rPr>
              <a:t> rules</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Consumption rules: Conditions under which the budget is preserved and consumed</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Replenishment rules: When and by how much the budget is replenished</a:t>
            </a:r>
          </a:p>
          <a:p>
            <a:pPr marL="0" indent="0">
              <a:buNone/>
            </a:pPr>
            <a:endParaRPr lang="en-IN" b="1" dirty="0">
              <a:solidFill>
                <a:srgbClr val="0070C0"/>
              </a:solidFill>
              <a:sym typeface="Wingdings" panose="05000000000000000000" pitchFamily="2" charset="2"/>
            </a:endParaRPr>
          </a:p>
        </p:txBody>
      </p:sp>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6</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Tree>
    <p:extLst>
      <p:ext uri="{BB962C8B-B14F-4D97-AF65-F5344CB8AC3E}">
        <p14:creationId xmlns:p14="http://schemas.microsoft.com/office/powerpoint/2010/main" val="345032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Aperiodic Scheduling: Commonly used Approaches</a:t>
            </a:r>
            <a:endParaRPr lang="en-IN" sz="3400" dirty="0"/>
          </a:p>
        </p:txBody>
      </p:sp>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0" y="1632857"/>
            <a:ext cx="10972800" cy="4567918"/>
          </a:xfrm>
        </p:spPr>
        <p:txBody>
          <a:bodyPr>
            <a:normAutofit/>
          </a:bodyPr>
          <a:lstStyle/>
          <a:p>
            <a:r>
              <a:rPr lang="en-IN" dirty="0">
                <a:sym typeface="Wingdings" panose="05000000000000000000" pitchFamily="2" charset="2"/>
              </a:rPr>
              <a:t>Bandwidth-Preserving Server (BPS) (</a:t>
            </a:r>
            <a:r>
              <a:rPr lang="en-IN" dirty="0">
                <a:solidFill>
                  <a:srgbClr val="0070C0"/>
                </a:solidFill>
                <a:sym typeface="Wingdings" panose="05000000000000000000" pitchFamily="2" charset="2"/>
              </a:rPr>
              <a:t>Assumptions</a:t>
            </a:r>
            <a:r>
              <a:rPr lang="en-IN" dirty="0">
                <a:sym typeface="Wingdings" panose="05000000000000000000" pitchFamily="2" charset="2"/>
              </a:rPr>
              <a:t>)</a:t>
            </a:r>
          </a:p>
          <a:p>
            <a:pPr lvl="1">
              <a:buFont typeface="Wingdings" panose="05000000000000000000" pitchFamily="2" charset="2"/>
              <a:buChar char="Ø"/>
            </a:pPr>
            <a:r>
              <a:rPr lang="en-IN" sz="2000" dirty="0">
                <a:sym typeface="Wingdings" panose="05000000000000000000" pitchFamily="2" charset="2"/>
              </a:rPr>
              <a:t>Backlogged BPS is ready for execution when it has budget</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Scheduler keeps track of the server budget and suspends the server when it is exhausted or the server becomes idle and moves the server back to the ready queue once replenishment occurs if the server is backlogged at the time</a:t>
            </a:r>
          </a:p>
          <a:p>
            <a:pPr lvl="1">
              <a:buFont typeface="Wingdings" panose="05000000000000000000" pitchFamily="2" charset="2"/>
              <a:buChar char="Ø"/>
            </a:pPr>
            <a:endParaRPr lang="en-IN" sz="2000" dirty="0">
              <a:sym typeface="Wingdings" panose="05000000000000000000" pitchFamily="2" charset="2"/>
            </a:endParaRPr>
          </a:p>
          <a:p>
            <a:pPr lvl="1">
              <a:buFont typeface="Wingdings" panose="05000000000000000000" pitchFamily="2" charset="2"/>
              <a:buChar char="Ø"/>
            </a:pPr>
            <a:r>
              <a:rPr lang="en-IN" sz="2000" dirty="0">
                <a:sym typeface="Wingdings" panose="05000000000000000000" pitchFamily="2" charset="2"/>
              </a:rPr>
              <a:t>Server suspends itself when it becomes idle and the scheduler puts the server back into ready queue when it becomes backlogged again and if it has budget</a:t>
            </a:r>
          </a:p>
          <a:p>
            <a:pPr lvl="1">
              <a:buFont typeface="Wingdings" panose="05000000000000000000" pitchFamily="2" charset="2"/>
              <a:buChar char="Ø"/>
            </a:pPr>
            <a:endParaRPr lang="en-IN" sz="2000" dirty="0">
              <a:sym typeface="Wingdings" panose="05000000000000000000" pitchFamily="2" charset="2"/>
            </a:endParaRPr>
          </a:p>
          <a:p>
            <a:pPr marL="0" indent="0">
              <a:buNone/>
            </a:pPr>
            <a:endParaRPr lang="en-IN" b="1" dirty="0">
              <a:solidFill>
                <a:srgbClr val="0070C0"/>
              </a:solidFill>
              <a:sym typeface="Wingdings" panose="05000000000000000000" pitchFamily="2" charset="2"/>
            </a:endParaRPr>
          </a:p>
        </p:txBody>
      </p:sp>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7</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Tree>
    <p:extLst>
      <p:ext uri="{BB962C8B-B14F-4D97-AF65-F5344CB8AC3E}">
        <p14:creationId xmlns:p14="http://schemas.microsoft.com/office/powerpoint/2010/main" val="260761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Deferrable Server</a:t>
            </a:r>
            <a:endParaRPr lang="en-IN"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0" y="1632857"/>
                <a:ext cx="10972800" cy="4567918"/>
              </a:xfrm>
            </p:spPr>
            <p:txBody>
              <a:bodyPr>
                <a:normAutofit/>
              </a:bodyPr>
              <a:lstStyle/>
              <a:p>
                <a:r>
                  <a:rPr lang="en-IN" dirty="0">
                    <a:sym typeface="Wingdings" panose="05000000000000000000" pitchFamily="2" charset="2"/>
                  </a:rPr>
                  <a:t>Simplest of BPS</a:t>
                </a:r>
              </a:p>
              <a:p>
                <a:r>
                  <a:rPr lang="en-IN" sz="2400" dirty="0">
                    <a:sym typeface="Wingdings" panose="05000000000000000000" pitchFamily="2" charset="2"/>
                  </a:rPr>
                  <a:t>Execution budget of a deferrable server with </a:t>
                </a:r>
                <a:r>
                  <a:rPr lang="en-IN" sz="2400" dirty="0">
                    <a:solidFill>
                      <a:srgbClr val="0070C0"/>
                    </a:solidFill>
                    <a:sym typeface="Wingdings" panose="05000000000000000000" pitchFamily="2" charset="2"/>
                  </a:rPr>
                  <a:t>period </a:t>
                </a:r>
                <a14:m>
                  <m:oMath xmlns:m="http://schemas.openxmlformats.org/officeDocument/2006/math">
                    <m:sSub>
                      <m:sSubPr>
                        <m:ctrlPr>
                          <a:rPr lang="en-IN" sz="2400" i="1">
                            <a:solidFill>
                              <a:srgbClr val="0070C0"/>
                            </a:solidFill>
                            <a:latin typeface="Cambria Math" panose="02040503050406030204" pitchFamily="18" charset="0"/>
                            <a:sym typeface="Wingdings" panose="05000000000000000000" pitchFamily="2" charset="2"/>
                          </a:rPr>
                        </m:ctrlPr>
                      </m:sSubPr>
                      <m:e>
                        <m:r>
                          <a:rPr lang="en-IN" sz="2400" i="1">
                            <a:solidFill>
                              <a:srgbClr val="0070C0"/>
                            </a:solidFill>
                            <a:latin typeface="Cambria Math" panose="02040503050406030204" pitchFamily="18" charset="0"/>
                            <a:sym typeface="Wingdings" panose="05000000000000000000" pitchFamily="2" charset="2"/>
                          </a:rPr>
                          <m:t>𝑝</m:t>
                        </m:r>
                      </m:e>
                      <m:sub>
                        <m:r>
                          <a:rPr lang="en-IN" sz="2400" i="1">
                            <a:solidFill>
                              <a:srgbClr val="0070C0"/>
                            </a:solidFill>
                            <a:latin typeface="Cambria Math" panose="02040503050406030204" pitchFamily="18" charset="0"/>
                            <a:sym typeface="Wingdings" panose="05000000000000000000" pitchFamily="2" charset="2"/>
                          </a:rPr>
                          <m:t>𝑠</m:t>
                        </m:r>
                      </m:sub>
                    </m:sSub>
                  </m:oMath>
                </a14:m>
                <a:r>
                  <a:rPr lang="en-IN" sz="2400" dirty="0">
                    <a:sym typeface="Wingdings" panose="05000000000000000000" pitchFamily="2" charset="2"/>
                  </a:rPr>
                  <a:t> and </a:t>
                </a:r>
                <a:r>
                  <a:rPr lang="en-IN" sz="2400" dirty="0">
                    <a:solidFill>
                      <a:srgbClr val="0070C0"/>
                    </a:solidFill>
                    <a:sym typeface="Wingdings" panose="05000000000000000000" pitchFamily="2" charset="2"/>
                  </a:rPr>
                  <a:t>execution budget </a:t>
                </a:r>
                <a14:m>
                  <m:oMath xmlns:m="http://schemas.openxmlformats.org/officeDocument/2006/math">
                    <m:sSub>
                      <m:sSubPr>
                        <m:ctrlPr>
                          <a:rPr lang="en-IN" sz="2400" i="1">
                            <a:solidFill>
                              <a:srgbClr val="0070C0"/>
                            </a:solidFill>
                            <a:latin typeface="Cambria Math" panose="02040503050406030204" pitchFamily="18" charset="0"/>
                            <a:sym typeface="Wingdings" panose="05000000000000000000" pitchFamily="2" charset="2"/>
                          </a:rPr>
                        </m:ctrlPr>
                      </m:sSubPr>
                      <m:e>
                        <m:r>
                          <a:rPr lang="en-IN" sz="2400" b="0" i="1" smtClean="0">
                            <a:solidFill>
                              <a:srgbClr val="0070C0"/>
                            </a:solidFill>
                            <a:latin typeface="Cambria Math" panose="02040503050406030204" pitchFamily="18" charset="0"/>
                            <a:sym typeface="Wingdings" panose="05000000000000000000" pitchFamily="2" charset="2"/>
                          </a:rPr>
                          <m:t>𝑒</m:t>
                        </m:r>
                      </m:e>
                      <m:sub>
                        <m:r>
                          <a:rPr lang="en-IN" sz="2400" i="1">
                            <a:solidFill>
                              <a:srgbClr val="0070C0"/>
                            </a:solidFill>
                            <a:latin typeface="Cambria Math" panose="02040503050406030204" pitchFamily="18" charset="0"/>
                            <a:sym typeface="Wingdings" panose="05000000000000000000" pitchFamily="2" charset="2"/>
                          </a:rPr>
                          <m:t>𝑠</m:t>
                        </m:r>
                      </m:sub>
                    </m:sSub>
                  </m:oMath>
                </a14:m>
                <a:r>
                  <a:rPr lang="en-IN" sz="2400" dirty="0">
                    <a:sym typeface="Wingdings" panose="05000000000000000000" pitchFamily="2" charset="2"/>
                  </a:rPr>
                  <a:t> replenished periodically with period </a:t>
                </a:r>
                <a14:m>
                  <m:oMath xmlns:m="http://schemas.openxmlformats.org/officeDocument/2006/math">
                    <m:sSub>
                      <m:sSubPr>
                        <m:ctrlPr>
                          <a:rPr lang="en-IN" sz="2400" i="1">
                            <a:latin typeface="Cambria Math" panose="02040503050406030204" pitchFamily="18" charset="0"/>
                            <a:sym typeface="Wingdings" panose="05000000000000000000" pitchFamily="2" charset="2"/>
                          </a:rPr>
                        </m:ctrlPr>
                      </m:sSubPr>
                      <m:e>
                        <m:r>
                          <a:rPr lang="en-IN" sz="2400" i="1">
                            <a:latin typeface="Cambria Math" panose="02040503050406030204" pitchFamily="18" charset="0"/>
                            <a:sym typeface="Wingdings" panose="05000000000000000000" pitchFamily="2" charset="2"/>
                          </a:rPr>
                          <m:t>𝑝</m:t>
                        </m:r>
                      </m:e>
                      <m:sub>
                        <m:r>
                          <a:rPr lang="en-IN" sz="2400" i="1">
                            <a:latin typeface="Cambria Math" panose="02040503050406030204" pitchFamily="18" charset="0"/>
                            <a:sym typeface="Wingdings" panose="05000000000000000000" pitchFamily="2" charset="2"/>
                          </a:rPr>
                          <m:t>𝑠</m:t>
                        </m:r>
                      </m:sub>
                    </m:sSub>
                  </m:oMath>
                </a14:m>
                <a:endParaRPr lang="en-IN" sz="2400" dirty="0">
                  <a:sym typeface="Wingdings" panose="05000000000000000000" pitchFamily="2" charset="2"/>
                </a:endParaRPr>
              </a:p>
              <a:p>
                <a:r>
                  <a:rPr lang="en-IN" sz="2400" dirty="0">
                    <a:sym typeface="Wingdings" panose="05000000000000000000" pitchFamily="2" charset="2"/>
                  </a:rPr>
                  <a:t>When no aperiodic job ready, it preserves the budget</a:t>
                </a:r>
              </a:p>
              <a:p>
                <a:pPr marL="0" indent="0">
                  <a:buNone/>
                </a:pPr>
                <a:endParaRPr lang="en-IN" b="1" dirty="0">
                  <a:solidFill>
                    <a:srgbClr val="0070C0"/>
                  </a:solidFill>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E7E79989-983D-41A2-A62E-013858640986}"/>
                  </a:ext>
                </a:extLst>
              </p:cNvPr>
              <p:cNvSpPr>
                <a:spLocks noGrp="1" noRot="1" noChangeAspect="1" noMove="1" noResize="1" noEditPoints="1" noAdjustHandles="1" noChangeArrowheads="1" noChangeShapeType="1" noTextEdit="1"/>
              </p:cNvSpPr>
              <p:nvPr>
                <p:ph idx="1"/>
              </p:nvPr>
            </p:nvSpPr>
            <p:spPr>
              <a:xfrm>
                <a:off x="609600" y="1632857"/>
                <a:ext cx="10972800" cy="4567918"/>
              </a:xfrm>
              <a:blipFill>
                <a:blip r:embed="rId2"/>
                <a:stretch>
                  <a:fillRect l="-667" t="-120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8</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Tree>
    <p:extLst>
      <p:ext uri="{BB962C8B-B14F-4D97-AF65-F5344CB8AC3E}">
        <p14:creationId xmlns:p14="http://schemas.microsoft.com/office/powerpoint/2010/main" val="100442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C2C3-5E3A-448C-9854-3DBA678E6415}"/>
              </a:ext>
            </a:extLst>
          </p:cNvPr>
          <p:cNvSpPr>
            <a:spLocks noGrp="1"/>
          </p:cNvSpPr>
          <p:nvPr>
            <p:ph type="title"/>
          </p:nvPr>
        </p:nvSpPr>
        <p:spPr>
          <a:xfrm>
            <a:off x="609600" y="333976"/>
            <a:ext cx="10972800" cy="1143000"/>
          </a:xfrm>
        </p:spPr>
        <p:txBody>
          <a:bodyPr>
            <a:normAutofit/>
          </a:bodyPr>
          <a:lstStyle/>
          <a:p>
            <a:r>
              <a:rPr lang="en-US" sz="3400" dirty="0"/>
              <a:t>Operations of Deferrable Servers</a:t>
            </a:r>
            <a:endParaRPr lang="en-IN" sz="3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E79989-983D-41A2-A62E-013858640986}"/>
                  </a:ext>
                </a:extLst>
              </p:cNvPr>
              <p:cNvSpPr>
                <a:spLocks noGrp="1"/>
              </p:cNvSpPr>
              <p:nvPr>
                <p:ph idx="1"/>
              </p:nvPr>
            </p:nvSpPr>
            <p:spPr>
              <a:xfrm>
                <a:off x="609600" y="1632857"/>
                <a:ext cx="10972800" cy="4567918"/>
              </a:xfrm>
            </p:spPr>
            <p:txBody>
              <a:bodyPr>
                <a:normAutofit/>
              </a:bodyPr>
              <a:lstStyle/>
              <a:p>
                <a:r>
                  <a:rPr lang="en-IN" b="1" u="sng" dirty="0">
                    <a:sym typeface="Wingdings" panose="05000000000000000000" pitchFamily="2" charset="2"/>
                  </a:rPr>
                  <a:t>Consumption Rule</a:t>
                </a:r>
                <a:br>
                  <a:rPr lang="en-IN" b="1" u="sng" dirty="0">
                    <a:sym typeface="Wingdings" panose="05000000000000000000" pitchFamily="2" charset="2"/>
                  </a:rPr>
                </a:br>
                <a:r>
                  <a:rPr lang="en-IN" dirty="0">
                    <a:sym typeface="Wingdings" panose="05000000000000000000" pitchFamily="2" charset="2"/>
                  </a:rPr>
                  <a:t>Execution budget consumed at the rate of one per unit time whenever the server executes</a:t>
                </a:r>
              </a:p>
              <a:p>
                <a:r>
                  <a:rPr lang="en-IN" b="1" u="sng" dirty="0">
                    <a:sym typeface="Wingdings" panose="05000000000000000000" pitchFamily="2" charset="2"/>
                  </a:rPr>
                  <a:t>Replenishment Rule</a:t>
                </a:r>
                <a:br>
                  <a:rPr lang="en-IN" b="1" u="sng" dirty="0">
                    <a:sym typeface="Wingdings" panose="05000000000000000000" pitchFamily="2" charset="2"/>
                  </a:rPr>
                </a:br>
                <a:r>
                  <a:rPr lang="en-IN" dirty="0">
                    <a:sym typeface="Wingdings" panose="05000000000000000000" pitchFamily="2" charset="2"/>
                  </a:rPr>
                  <a:t>Execution budget set to</a:t>
                </a:r>
                <a:r>
                  <a:rPr lang="en-IN" dirty="0">
                    <a:solidFill>
                      <a:schemeClr val="tx1"/>
                    </a:solidFill>
                    <a:sym typeface="Wingdings" panose="05000000000000000000" pitchFamily="2" charset="2"/>
                  </a:rPr>
                  <a:t> </a:t>
                </a:r>
                <a14:m>
                  <m:oMath xmlns:m="http://schemas.openxmlformats.org/officeDocument/2006/math">
                    <m:sSub>
                      <m:sSubPr>
                        <m:ctrlPr>
                          <a:rPr lang="en-IN" sz="2800" i="1">
                            <a:solidFill>
                              <a:schemeClr val="tx1"/>
                            </a:solidFill>
                            <a:latin typeface="Cambria Math" panose="02040503050406030204" pitchFamily="18" charset="0"/>
                            <a:sym typeface="Wingdings" panose="05000000000000000000" pitchFamily="2" charset="2"/>
                          </a:rPr>
                        </m:ctrlPr>
                      </m:sSubPr>
                      <m:e>
                        <m:r>
                          <a:rPr lang="en-IN" sz="2800" i="1">
                            <a:solidFill>
                              <a:schemeClr val="tx1"/>
                            </a:solidFill>
                            <a:latin typeface="Cambria Math" panose="02040503050406030204" pitchFamily="18" charset="0"/>
                            <a:sym typeface="Wingdings" panose="05000000000000000000" pitchFamily="2" charset="2"/>
                          </a:rPr>
                          <m:t>𝑒</m:t>
                        </m:r>
                      </m:e>
                      <m:sub>
                        <m:r>
                          <a:rPr lang="en-IN" sz="2800" i="1">
                            <a:solidFill>
                              <a:schemeClr val="tx1"/>
                            </a:solidFill>
                            <a:latin typeface="Cambria Math" panose="02040503050406030204" pitchFamily="18" charset="0"/>
                            <a:sym typeface="Wingdings" panose="05000000000000000000" pitchFamily="2" charset="2"/>
                          </a:rPr>
                          <m:t>𝑠</m:t>
                        </m:r>
                      </m:sub>
                    </m:sSub>
                  </m:oMath>
                </a14:m>
                <a:r>
                  <a:rPr lang="en-IN" dirty="0">
                    <a:sym typeface="Wingdings" panose="05000000000000000000" pitchFamily="2" charset="2"/>
                  </a:rPr>
                  <a:t> at time instants </a:t>
                </a:r>
                <a14:m>
                  <m:oMath xmlns:m="http://schemas.openxmlformats.org/officeDocument/2006/math">
                    <m:r>
                      <a:rPr lang="en-IN" b="0" i="1" smtClean="0">
                        <a:latin typeface="Cambria Math" panose="02040503050406030204" pitchFamily="18" charset="0"/>
                        <a:sym typeface="Wingdings" panose="05000000000000000000" pitchFamily="2" charset="2"/>
                      </a:rPr>
                      <m:t>𝑘</m:t>
                    </m:r>
                    <m:sSub>
                      <m:sSubPr>
                        <m:ctrlPr>
                          <a:rPr lang="en-IN" b="0"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𝑝</m:t>
                        </m:r>
                      </m:e>
                      <m:sub>
                        <m:r>
                          <a:rPr lang="en-IN" b="0" i="1" smtClean="0">
                            <a:latin typeface="Cambria Math" panose="02040503050406030204" pitchFamily="18" charset="0"/>
                            <a:sym typeface="Wingdings" panose="05000000000000000000" pitchFamily="2" charset="2"/>
                          </a:rPr>
                          <m:t>𝑠</m:t>
                        </m:r>
                      </m:sub>
                    </m:sSub>
                  </m:oMath>
                </a14:m>
                <a:r>
                  <a:rPr lang="en-IN" dirty="0">
                    <a:sym typeface="Wingdings" panose="05000000000000000000" pitchFamily="2" charset="2"/>
                  </a:rPr>
                  <a:t>, for </a:t>
                </a:r>
                <a14:m>
                  <m:oMath xmlns:m="http://schemas.openxmlformats.org/officeDocument/2006/math">
                    <m:r>
                      <a:rPr lang="en-IN" b="0" i="1" smtClean="0">
                        <a:latin typeface="Cambria Math" panose="02040503050406030204" pitchFamily="18" charset="0"/>
                        <a:sym typeface="Wingdings" panose="05000000000000000000" pitchFamily="2" charset="2"/>
                      </a:rPr>
                      <m:t>𝑘</m:t>
                    </m:r>
                    <m:r>
                      <a:rPr lang="en-IN" b="0" i="1" smtClean="0">
                        <a:latin typeface="Cambria Math" panose="02040503050406030204" pitchFamily="18" charset="0"/>
                        <a:sym typeface="Wingdings" panose="05000000000000000000" pitchFamily="2" charset="2"/>
                      </a:rPr>
                      <m:t>=0, 1, 2, …</m:t>
                    </m:r>
                  </m:oMath>
                </a14:m>
                <a:endParaRPr lang="en-IN" dirty="0">
                  <a:sym typeface="Wingdings" panose="05000000000000000000" pitchFamily="2" charset="2"/>
                </a:endParaRPr>
              </a:p>
              <a:p>
                <a:r>
                  <a:rPr lang="en-IN" dirty="0">
                    <a:sym typeface="Wingdings" panose="05000000000000000000" pitchFamily="2" charset="2"/>
                  </a:rPr>
                  <a:t>No cumulation of budget from period to period</a:t>
                </a:r>
              </a:p>
              <a:p>
                <a:endParaRPr lang="en-IN" sz="2400" dirty="0">
                  <a:sym typeface="Wingdings" panose="05000000000000000000" pitchFamily="2" charset="2"/>
                </a:endParaRPr>
              </a:p>
              <a:p>
                <a:pPr marL="0" indent="0">
                  <a:buNone/>
                </a:pPr>
                <a:endParaRPr lang="en-IN" b="1" dirty="0">
                  <a:solidFill>
                    <a:srgbClr val="0070C0"/>
                  </a:solidFill>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E7E79989-983D-41A2-A62E-013858640986}"/>
                  </a:ext>
                </a:extLst>
              </p:cNvPr>
              <p:cNvSpPr>
                <a:spLocks noGrp="1" noRot="1" noChangeAspect="1" noMove="1" noResize="1" noEditPoints="1" noAdjustHandles="1" noChangeArrowheads="1" noChangeShapeType="1" noTextEdit="1"/>
              </p:cNvSpPr>
              <p:nvPr>
                <p:ph idx="1"/>
              </p:nvPr>
            </p:nvSpPr>
            <p:spPr>
              <a:xfrm>
                <a:off x="609600" y="1632857"/>
                <a:ext cx="10972800" cy="4567918"/>
              </a:xfrm>
              <a:blipFill>
                <a:blip r:embed="rId2"/>
                <a:stretch>
                  <a:fillRect l="-667" t="-120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97A12E4-4488-4C06-8D87-29A37BCD2B54}"/>
              </a:ext>
            </a:extLst>
          </p:cNvPr>
          <p:cNvSpPr>
            <a:spLocks noGrp="1"/>
          </p:cNvSpPr>
          <p:nvPr>
            <p:ph type="ftr" sz="quarter" idx="11"/>
          </p:nvPr>
        </p:nvSpPr>
        <p:spPr/>
        <p:txBody>
          <a:bodyPr/>
          <a:lstStyle/>
          <a:p>
            <a:r>
              <a:rPr lang="en-US"/>
              <a:t>Real-Time Systems (Monsoon 2020)</a:t>
            </a:r>
            <a:endParaRPr lang="en-US" dirty="0"/>
          </a:p>
        </p:txBody>
      </p:sp>
      <p:sp>
        <p:nvSpPr>
          <p:cNvPr id="5" name="Slide Number Placeholder 4">
            <a:extLst>
              <a:ext uri="{FF2B5EF4-FFF2-40B4-BE49-F238E27FC236}">
                <a16:creationId xmlns:a16="http://schemas.microsoft.com/office/drawing/2014/main" id="{E64946EB-F598-4E17-A7F2-955BE735241A}"/>
              </a:ext>
            </a:extLst>
          </p:cNvPr>
          <p:cNvSpPr>
            <a:spLocks noGrp="1"/>
          </p:cNvSpPr>
          <p:nvPr>
            <p:ph type="sldNum" sz="quarter" idx="12"/>
          </p:nvPr>
        </p:nvSpPr>
        <p:spPr/>
        <p:txBody>
          <a:bodyPr/>
          <a:lstStyle/>
          <a:p>
            <a:fld id="{401CF334-2D5C-4859-84A6-CA7E6E43FAEB}" type="slidenum">
              <a:rPr lang="en-US" smtClean="0"/>
              <a:t>9</a:t>
            </a:fld>
            <a:endParaRPr lang="en-US"/>
          </a:p>
        </p:txBody>
      </p:sp>
      <p:pic>
        <p:nvPicPr>
          <p:cNvPr id="7" name="Picture 6" descr="A close up of a sign&#10;&#10;Description automatically generated">
            <a:extLst>
              <a:ext uri="{FF2B5EF4-FFF2-40B4-BE49-F238E27FC236}">
                <a16:creationId xmlns:a16="http://schemas.microsoft.com/office/drawing/2014/main" id="{ED025FC4-7112-496F-A2EA-5419038DF4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6324600"/>
            <a:ext cx="971550" cy="500799"/>
          </a:xfrm>
          <a:prstGeom prst="rect">
            <a:avLst/>
          </a:prstGeom>
        </p:spPr>
      </p:pic>
    </p:spTree>
    <p:extLst>
      <p:ext uri="{BB962C8B-B14F-4D97-AF65-F5344CB8AC3E}">
        <p14:creationId xmlns:p14="http://schemas.microsoft.com/office/powerpoint/2010/main" val="352082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14597</TotalTime>
  <Words>911</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Cambria Math</vt:lpstr>
      <vt:lpstr>Century Gothic</vt:lpstr>
      <vt:lpstr>Palatino Linotype</vt:lpstr>
      <vt:lpstr>Wingdings</vt:lpstr>
      <vt:lpstr>Wingdings 2</vt:lpstr>
      <vt:lpstr>Presentation on brainstorming</vt:lpstr>
      <vt:lpstr>Lecture 16: Scheduling Aperiodic and Sporadic Jobs (Chapter 7)</vt:lpstr>
      <vt:lpstr>Aperiodic Scheduling: Commonly used Approaches</vt:lpstr>
      <vt:lpstr>Aperiodic Scheduling: Commonly used Approaches</vt:lpstr>
      <vt:lpstr>Aperiodic Scheduling: Commonly used Approaches</vt:lpstr>
      <vt:lpstr>Aperiodic Scheduling: Commonly used Approaches</vt:lpstr>
      <vt:lpstr>Aperiodic Scheduling: Commonly used Approaches</vt:lpstr>
      <vt:lpstr>Aperiodic Scheduling: Commonly used Approaches</vt:lpstr>
      <vt:lpstr>Deferrable Server</vt:lpstr>
      <vt:lpstr>Operations of Deferrable Servers</vt:lpstr>
      <vt:lpstr>Operations of Deferrable Servers</vt:lpstr>
      <vt:lpstr>Operations of Deferrable Servers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Modeling Real-Time Systems</dc:title>
  <dc:creator>Deepak Gangadharan</dc:creator>
  <cp:lastModifiedBy>Deepak Gangadharan</cp:lastModifiedBy>
  <cp:revision>408</cp:revision>
  <dcterms:created xsi:type="dcterms:W3CDTF">2020-08-26T05:01:04Z</dcterms:created>
  <dcterms:modified xsi:type="dcterms:W3CDTF">2020-10-21T07:07:28Z</dcterms:modified>
</cp:coreProperties>
</file>