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72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10/24/2020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Lecture 17: Scheduling Aperiodic and Sporadic Jobs (Chapter 7)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 err="1"/>
              <a:t>Schedulability</a:t>
            </a:r>
            <a:r>
              <a:rPr lang="en-US" sz="3400" dirty="0"/>
              <a:t> of FP Systems with Deferrable Server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2857"/>
            <a:ext cx="10972800" cy="131211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70C0"/>
                </a:solidFill>
                <a:sym typeface="Wingdings" panose="05000000000000000000" pitchFamily="2" charset="2"/>
              </a:rPr>
              <a:t>Can we improve the response time of the aperiodic job by increasing the execution budget of the server?</a:t>
            </a:r>
          </a:p>
          <a:p>
            <a:r>
              <a:rPr lang="en-IN" sz="2400" dirty="0">
                <a:solidFill>
                  <a:srgbClr val="0070C0"/>
                </a:solidFill>
                <a:sym typeface="Wingdings" panose="05000000000000000000" pitchFamily="2" charset="2"/>
              </a:rPr>
              <a:t>Example: Can we make it 1.5 instead of 1?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32D1F-6AD3-44B0-8A97-0281AB50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18" y="2944967"/>
            <a:ext cx="6176282" cy="34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 err="1"/>
              <a:t>Schedulability</a:t>
            </a:r>
            <a:r>
              <a:rPr lang="en-US" sz="3400" dirty="0"/>
              <a:t> of FP Systems with Deferrable Server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9989-983D-41A2-A62E-01385864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2856"/>
            <a:ext cx="10972800" cy="2041435"/>
          </a:xfrm>
        </p:spPr>
        <p:txBody>
          <a:bodyPr>
            <a:normAutofit lnSpcReduction="10000"/>
          </a:bodyPr>
          <a:lstStyle/>
          <a:p>
            <a:r>
              <a:rPr lang="en-IN" sz="2400" u="sng" dirty="0">
                <a:sym typeface="Wingdings" panose="05000000000000000000" pitchFamily="2" charset="2"/>
              </a:rPr>
              <a:t>Factor Limiting the budget of a deferrable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sym typeface="Wingdings" panose="05000000000000000000" pitchFamily="2" charset="2"/>
              </a:rPr>
              <a:t>Is the deferrable server (3,1.5) feasible?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  <a:t>Turns out task (3.5,1.5) will not be feasible if the budget of deferrable server is made more than 1</a:t>
            </a:r>
            <a:b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br>
              <a:rPr lang="en-IN" sz="2000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endParaRPr lang="en-IN" sz="2000" u="sng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B3856-4E5F-4279-9BE1-9D8AB992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5" y="3506180"/>
            <a:ext cx="5505650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 err="1"/>
              <a:t>Schedulability</a:t>
            </a:r>
            <a:r>
              <a:rPr lang="en-US" sz="3400" dirty="0"/>
              <a:t> of FP Systems with Deferrable Server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6"/>
                <a:ext cx="5693229" cy="469174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sz="2400" u="sng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Lemma (Critical Instant)</a:t>
                </a:r>
                <a:br>
                  <a:rPr lang="en-IN" sz="2400" u="sng" dirty="0">
                    <a:sym typeface="Wingdings" panose="05000000000000000000" pitchFamily="2" charset="2"/>
                  </a:rPr>
                </a:br>
                <a:r>
                  <a:rPr lang="en-IN" sz="2400" dirty="0">
                    <a:sym typeface="Wingdings" panose="05000000000000000000" pitchFamily="2" charset="2"/>
                  </a:rPr>
                  <a:t>In a fixed-priority system in which the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relative deadline</a:t>
                </a:r>
                <a:r>
                  <a:rPr lang="en-IN" sz="2400" dirty="0">
                    <a:sym typeface="Wingdings" panose="05000000000000000000" pitchFamily="2" charset="2"/>
                  </a:rPr>
                  <a:t> of every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independent</a:t>
                </a:r>
                <a:r>
                  <a:rPr lang="en-IN" sz="2400" dirty="0">
                    <a:sym typeface="Wingdings" panose="05000000000000000000" pitchFamily="2" charset="2"/>
                  </a:rPr>
                  <a:t>,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preemptable</a:t>
                </a:r>
                <a:r>
                  <a:rPr lang="en-IN" sz="2400" dirty="0">
                    <a:sym typeface="Wingdings" panose="05000000000000000000" pitchFamily="2" charset="2"/>
                  </a:rPr>
                  <a:t> periodic task is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no greater than its period</a:t>
                </a:r>
                <a:r>
                  <a:rPr lang="en-IN" sz="2400" dirty="0">
                    <a:sym typeface="Wingdings" panose="05000000000000000000" pitchFamily="2" charset="2"/>
                  </a:rPr>
                  <a:t> and there is a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deferrable server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with the </a:t>
                </a:r>
                <a:r>
                  <a:rPr lang="en-I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highest priority</a:t>
                </a:r>
                <a:r>
                  <a:rPr lang="en-IN" sz="2400" dirty="0">
                    <a:sym typeface="Wingdings" panose="05000000000000000000" pitchFamily="2" charset="2"/>
                  </a:rPr>
                  <a:t> among all tasks, a </a:t>
                </a:r>
                <a:r>
                  <a:rPr lang="en-IN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critical instant</a:t>
                </a:r>
                <a:r>
                  <a:rPr lang="en-IN" sz="2400" dirty="0">
                    <a:sym typeface="Wingdings" panose="05000000000000000000" pitchFamily="2" charset="2"/>
                  </a:rPr>
                  <a:t> of every 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occurs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ym typeface="Wingdings" panose="05000000000000000000" pitchFamily="2" charset="2"/>
                  </a:rPr>
                  <a:t> when all the following are true.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ym typeface="Wingdings" panose="05000000000000000000" pitchFamily="2" charset="2"/>
                  </a:rPr>
                  <a:t>One of its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200" dirty="0">
                    <a:sym typeface="Wingdings" panose="05000000000000000000" pitchFamily="2" charset="2"/>
                  </a:rPr>
                  <a:t> is released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IN" sz="22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ym typeface="Wingdings" panose="05000000000000000000" pitchFamily="2" charset="2"/>
                  </a:rPr>
                  <a:t>A job in every higher-priority task is released at the same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ym typeface="Wingdings" panose="05000000000000000000" pitchFamily="2" charset="2"/>
                  </a:rPr>
                  <a:t>Budget of the server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200" dirty="0">
                    <a:sym typeface="Wingdings" panose="05000000000000000000" pitchFamily="2" charset="2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>
                    <a:sym typeface="Wingdings" panose="05000000000000000000" pitchFamily="2" charset="2"/>
                  </a:rPr>
                  <a:t>, one or more aperiodic jobs are released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>
                    <a:sym typeface="Wingdings" panose="05000000000000000000" pitchFamily="2" charset="2"/>
                  </a:rPr>
                  <a:t>, and they keep the server backlogged thereafter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>
                    <a:sym typeface="Wingdings" panose="05000000000000000000" pitchFamily="2" charset="2"/>
                  </a:rPr>
                  <a:t>Next replenishment time of the server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</m:oMath>
                </a14:m>
                <a:br>
                  <a:rPr lang="en-IN" sz="2200" dirty="0">
                    <a:sym typeface="Wingdings" panose="05000000000000000000" pitchFamily="2" charset="2"/>
                  </a:rPr>
                </a:br>
                <a:endParaRPr lang="en-IN" sz="2200" u="sng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6"/>
                <a:ext cx="5693229" cy="4691743"/>
              </a:xfrm>
              <a:blipFill>
                <a:blip r:embed="rId2"/>
                <a:stretch>
                  <a:fillRect l="-642" t="-1951" r="-18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2817C-C82D-49FE-B57A-90908A0A6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829" y="2062786"/>
            <a:ext cx="5506855" cy="35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US" sz="3400" dirty="0" err="1"/>
              <a:t>Schedulability</a:t>
            </a:r>
            <a:r>
              <a:rPr lang="en-US" sz="3400" dirty="0"/>
              <a:t> of FP Systems with Deferrable Server</a:t>
            </a:r>
            <a:endParaRPr lang="en-IN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6"/>
                <a:ext cx="10972800" cy="4582887"/>
              </a:xfrm>
            </p:spPr>
            <p:txBody>
              <a:bodyPr>
                <a:normAutofit/>
              </a:bodyPr>
              <a:lstStyle/>
              <a:p>
                <a:r>
                  <a:rPr lang="en-IN" sz="2400" u="sng" dirty="0">
                    <a:sym typeface="Wingdings" panose="05000000000000000000" pitchFamily="2" charset="2"/>
                  </a:rPr>
                  <a:t>Time Demand Analysis Method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sym typeface="Wingdings" panose="05000000000000000000" pitchFamily="2" charset="2"/>
                  </a:rPr>
                  <a:t>Time demand function of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 is given by</a:t>
                </a:r>
                <a:br>
                  <a:rPr lang="en-IN" sz="2000" dirty="0">
                    <a:sym typeface="Wingdings" panose="05000000000000000000" pitchFamily="2" charset="2"/>
                  </a:rPr>
                </a:br>
                <a:r>
                  <a:rPr lang="en-IN" sz="2000" dirty="0">
                    <a:sym typeface="Wingdings" panose="05000000000000000000" pitchFamily="2" charset="2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  <m: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I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IN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</m:oMath>
                </a14:m>
                <a:r>
                  <a:rPr lang="en-IN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sym typeface="Wingdings" panose="05000000000000000000" pitchFamily="2" charset="2"/>
                  </a:rPr>
                  <a:t>We 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I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 at any of the values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sym typeface="Wingdings" panose="05000000000000000000" pitchFamily="2" charset="2"/>
                  </a:rPr>
                  <a:t>We check at values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 which are integer multiples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 and at replenishment times of the server before the deadline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𝐽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000" dirty="0">
                    <a:sym typeface="Wingdings" panose="05000000000000000000" pitchFamily="2" charset="2"/>
                  </a:rPr>
                  <a:t>, i.e.,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+2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IN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00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2000" u="sng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6"/>
                <a:ext cx="10972800" cy="4582887"/>
              </a:xfrm>
              <a:blipFill>
                <a:blip r:embed="rId2"/>
                <a:stretch>
                  <a:fillRect l="-556" t="-1064" b="-14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C6E6AE5-3E9A-4E49-A020-A5DAE93D185E}"/>
              </a:ext>
            </a:extLst>
          </p:cNvPr>
          <p:cNvSpPr/>
          <p:nvPr/>
        </p:nvSpPr>
        <p:spPr>
          <a:xfrm rot="5400000">
            <a:off x="5976483" y="2405972"/>
            <a:ext cx="353334" cy="130084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BBA30-7213-4658-94F9-6D020687BD63}"/>
              </a:ext>
            </a:extLst>
          </p:cNvPr>
          <p:cNvSpPr txBox="1"/>
          <p:nvPr/>
        </p:nvSpPr>
        <p:spPr>
          <a:xfrm>
            <a:off x="4704676" y="3418918"/>
            <a:ext cx="2896947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dirty="0"/>
              <a:t>Maximum amount of </a:t>
            </a:r>
          </a:p>
          <a:p>
            <a:pPr algn="ctr"/>
            <a:r>
              <a:rPr lang="en-IN" dirty="0"/>
              <a:t>processor time demanded </a:t>
            </a:r>
          </a:p>
          <a:p>
            <a:pPr algn="ctr"/>
            <a:r>
              <a:rPr lang="en-IN" dirty="0"/>
              <a:t>by server at time 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1D5863-9F3F-4DF9-AF6C-BBBD8DFF867A}"/>
              </a:ext>
            </a:extLst>
          </p:cNvPr>
          <p:cNvCxnSpPr/>
          <p:nvPr/>
        </p:nvCxnSpPr>
        <p:spPr>
          <a:xfrm flipH="1">
            <a:off x="3638550" y="2809875"/>
            <a:ext cx="1409700" cy="876300"/>
          </a:xfrm>
          <a:prstGeom prst="straightConnector1">
            <a:avLst/>
          </a:prstGeom>
          <a:ln w="3492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D43A52-443B-4B06-87CB-5FF97BE2E509}"/>
              </a:ext>
            </a:extLst>
          </p:cNvPr>
          <p:cNvSpPr txBox="1"/>
          <p:nvPr/>
        </p:nvSpPr>
        <p:spPr>
          <a:xfrm>
            <a:off x="2138436" y="3715992"/>
            <a:ext cx="2165208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Blocking time of</a:t>
            </a:r>
          </a:p>
          <a:p>
            <a:r>
              <a:rPr lang="en-IN" dirty="0"/>
              <a:t>non-</a:t>
            </a:r>
            <a:r>
              <a:rPr lang="en-IN" dirty="0" err="1"/>
              <a:t>premptive</a:t>
            </a:r>
            <a:r>
              <a:rPr lang="en-IN" dirty="0"/>
              <a:t> low</a:t>
            </a:r>
          </a:p>
          <a:p>
            <a:r>
              <a:rPr lang="en-IN" dirty="0"/>
              <a:t>priority tasks</a:t>
            </a:r>
          </a:p>
        </p:txBody>
      </p:sp>
    </p:spTree>
    <p:extLst>
      <p:ext uri="{BB962C8B-B14F-4D97-AF65-F5344CB8AC3E}">
        <p14:creationId xmlns:p14="http://schemas.microsoft.com/office/powerpoint/2010/main" val="12275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u="sng" dirty="0"/>
                  <a:t>Theorem</a:t>
                </a:r>
                <a:br>
                  <a:rPr lang="en-IN" b="1" u="sng" dirty="0"/>
                </a:br>
                <a:r>
                  <a:rPr lang="en-IN" dirty="0">
                    <a:solidFill>
                      <a:srgbClr val="0070C0"/>
                    </a:solidFill>
                  </a:rPr>
                  <a:t>A 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in a system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independent, </a:t>
                </a:r>
                <a:r>
                  <a:rPr lang="en-IN" dirty="0" err="1">
                    <a:solidFill>
                      <a:srgbClr val="0070C0"/>
                    </a:solidFill>
                  </a:rPr>
                  <a:t>preemptive</a:t>
                </a:r>
                <a:r>
                  <a:rPr lang="en-IN" dirty="0">
                    <a:solidFill>
                      <a:srgbClr val="0070C0"/>
                    </a:solidFill>
                  </a:rPr>
                  <a:t> periodic tasks is schedulable with a deferrable server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 execution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 and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 according to the EDF algorithm if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box>
                            <m:box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box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box>
                            <m:box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3515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sz="3400" dirty="0" err="1"/>
              <a:t>Schedulability</a:t>
            </a:r>
            <a:r>
              <a:rPr lang="en-US" sz="3400" dirty="0"/>
              <a:t> of Deadline-Driven Systems with Deferrable Server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5969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:r>
                  <a:rPr lang="en-IN" sz="2400" dirty="0">
                    <a:solidFill>
                      <a:srgbClr val="0070C0"/>
                    </a:solidFill>
                  </a:rPr>
                  <a:t>Consumption</a:t>
                </a:r>
                <a:r>
                  <a:rPr lang="en-IN" sz="2400" dirty="0"/>
                  <a:t> and </a:t>
                </a:r>
                <a:r>
                  <a:rPr lang="en-IN" sz="2400" dirty="0">
                    <a:solidFill>
                      <a:srgbClr val="0070C0"/>
                    </a:solidFill>
                  </a:rPr>
                  <a:t>Replenishment</a:t>
                </a:r>
                <a:r>
                  <a:rPr lang="en-IN" sz="2400" dirty="0"/>
                  <a:t> rules of sporadic server algorithms ensure that each sporadic server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400" dirty="0"/>
                  <a:t> and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solidFill>
                      <a:srgbClr val="0070C0"/>
                    </a:solidFill>
                  </a:rPr>
                  <a:t>never demands more processor time</a:t>
                </a:r>
                <a:r>
                  <a:rPr lang="en-IN" sz="2400" dirty="0"/>
                  <a:t> than a periodic task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2400" dirty="0"/>
                  <a:t>) in any time interval</a:t>
                </a:r>
              </a:p>
              <a:p>
                <a:r>
                  <a:rPr lang="en-IN" sz="2400" dirty="0">
                    <a:solidFill>
                      <a:srgbClr val="C00000"/>
                    </a:solidFill>
                  </a:rPr>
                  <a:t>A system of periodic tasks containing sporadic server may be schedulable while the same system with deferrable server with the same parameters is not</a:t>
                </a:r>
              </a:p>
              <a:p>
                <a:r>
                  <a:rPr lang="en-IN" sz="2400" dirty="0"/>
                  <a:t>Different kinds of sporadic servers differ in their consumption and replenishment rules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r="-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Sporadic Server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72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2400" i="1" dirty="0">
                    <a:latin typeface="Cambria Math" panose="02040503050406030204" pitchFamily="18" charset="0"/>
                  </a:rPr>
                  <a:t> – </a:t>
                </a:r>
                <a:r>
                  <a:rPr lang="en-IN" sz="2400" dirty="0">
                    <a:latin typeface="Cambria Math" panose="02040503050406030204" pitchFamily="18" charset="0"/>
                  </a:rPr>
                  <a:t>Task system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 independent, preemptable periodic tasks</a:t>
                </a:r>
                <a:endParaRPr lang="en-I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IN" sz="2400" dirty="0"/>
                  <a:t>- Subset of periodic tasks that have higher priority than server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- Latest (actual) replenishment time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/>
                  <a:t>- First instant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/>
                  <a:t> at which the server begins to execute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2400" dirty="0"/>
                  <a:t> - Latest effective replenishment time</a:t>
                </a:r>
              </a:p>
              <a:p>
                <a:r>
                  <a:rPr lang="en-IN" sz="2400" b="1" dirty="0"/>
                  <a:t>Consumption Rules</a:t>
                </a:r>
                <a:br>
                  <a:rPr lang="en-IN" sz="2400" b="1" dirty="0"/>
                </a:br>
                <a:r>
                  <a:rPr lang="en-IN" sz="2400" dirty="0">
                    <a:solidFill>
                      <a:srgbClr val="0070C0"/>
                    </a:solidFill>
                  </a:rPr>
                  <a:t>At any time 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70C0"/>
                    </a:solidFill>
                  </a:rPr>
                  <a:t>, server’s execution budget is consumed at the rate of 1 per unit time until the budget is exhausted when either one of the two conditions is true. </a:t>
                </a:r>
                <a:r>
                  <a:rPr lang="en-IN" sz="2400" dirty="0">
                    <a:solidFill>
                      <a:srgbClr val="C00000"/>
                    </a:solidFill>
                  </a:rPr>
                  <a:t>When they are not true, server holds the budget.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Server is executing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Server has executed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2200" dirty="0"/>
                  <a:t> and end of the latest busy interval &lt; t</a:t>
                </a:r>
              </a:p>
              <a:p>
                <a:endParaRPr lang="en-IN" sz="2400" b="1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52BDD-2B02-4E4C-892A-DE8A3BDD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7286"/>
                <a:ext cx="10972800" cy="4637314"/>
              </a:xfrm>
              <a:blipFill>
                <a:blip r:embed="rId2"/>
                <a:stretch>
                  <a:fillRect l="-556" t="-1051" b="-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7602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D7A09-F5A2-4F39-9282-3A94A9A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1F3C-A6B1-4BE4-8F95-92ACF15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79ED0E-F157-4A32-ACB5-D872E9A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0743"/>
            <a:ext cx="10972800" cy="990600"/>
          </a:xfrm>
        </p:spPr>
        <p:txBody>
          <a:bodyPr>
            <a:normAutofit/>
          </a:bodyPr>
          <a:lstStyle/>
          <a:p>
            <a:r>
              <a:rPr lang="en-US" sz="3400" dirty="0"/>
              <a:t>Simple Sporadic Server</a:t>
            </a:r>
            <a:endParaRPr lang="en-IN" sz="3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0D89D-C4AB-4586-A195-4B0175B5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1047"/>
            <a:ext cx="5617029" cy="1398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20B47-8D3B-4FE4-B030-5948F2AB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14" y="1491343"/>
            <a:ext cx="5193506" cy="2482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24CD4D-CEAC-41F4-9ACD-508F2EDD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19" y="3078542"/>
            <a:ext cx="3642638" cy="33331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0CD-106B-404C-BD14-3E5D895F41E5}"/>
              </a:ext>
            </a:extLst>
          </p:cNvPr>
          <p:cNvCxnSpPr/>
          <p:nvPr/>
        </p:nvCxnSpPr>
        <p:spPr>
          <a:xfrm flipV="1">
            <a:off x="2264229" y="5410200"/>
            <a:ext cx="3015342" cy="48985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59ACB1-735D-4CD5-86B6-E2A316466B63}"/>
              </a:ext>
            </a:extLst>
          </p:cNvPr>
          <p:cNvSpPr txBox="1"/>
          <p:nvPr/>
        </p:nvSpPr>
        <p:spPr>
          <a:xfrm>
            <a:off x="5279571" y="5217265"/>
            <a:ext cx="4539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R2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4AACB0-E88F-4A2A-83D6-B500472E29A4}"/>
              </a:ext>
            </a:extLst>
          </p:cNvPr>
          <p:cNvCxnSpPr>
            <a:cxnSpLocks/>
          </p:cNvCxnSpPr>
          <p:nvPr/>
        </p:nvCxnSpPr>
        <p:spPr>
          <a:xfrm flipV="1">
            <a:off x="3173186" y="5779532"/>
            <a:ext cx="2106385" cy="2449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5FD9D-76AD-4DE9-823F-6B3ED8952E4A}"/>
              </a:ext>
            </a:extLst>
          </p:cNvPr>
          <p:cNvSpPr txBox="1"/>
          <p:nvPr/>
        </p:nvSpPr>
        <p:spPr>
          <a:xfrm>
            <a:off x="5208415" y="5604192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R3b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/>
              <p:nvPr/>
            </p:nvSpPr>
            <p:spPr>
              <a:xfrm>
                <a:off x="7384774" y="4790661"/>
                <a:ext cx="3941015" cy="64633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3,0.5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4,1.0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19,4.5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=(5,1.5)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888A30-2DED-4435-AE8C-EBAEEEB3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74" y="4790661"/>
                <a:ext cx="3941015" cy="646331"/>
              </a:xfrm>
              <a:prstGeom prst="rect">
                <a:avLst/>
              </a:prstGeom>
              <a:blipFill>
                <a:blip r:embed="rId5"/>
                <a:stretch>
                  <a:fillRect b="-560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14953</TotalTime>
  <Words>665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17: Scheduling Aperiodic and Sporadic Jobs (Chapter 7)</vt:lpstr>
      <vt:lpstr>Schedulability of FP Systems with Deferrable Server</vt:lpstr>
      <vt:lpstr>Schedulability of FP Systems with Deferrable Server</vt:lpstr>
      <vt:lpstr>Schedulability of FP Systems with Deferrable Server</vt:lpstr>
      <vt:lpstr>Schedulability of FP Systems with Deferrable Server</vt:lpstr>
      <vt:lpstr>Schedulability of Deadline-Driven Systems with Deferrable Server</vt:lpstr>
      <vt:lpstr>Sporadic Server</vt:lpstr>
      <vt:lpstr>Simple Sporadic Server</vt:lpstr>
      <vt:lpstr>Simple Sporadic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435</cp:revision>
  <dcterms:created xsi:type="dcterms:W3CDTF">2020-08-26T05:01:04Z</dcterms:created>
  <dcterms:modified xsi:type="dcterms:W3CDTF">2020-10-24T08:00:11Z</dcterms:modified>
</cp:coreProperties>
</file>