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72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11/6/2020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20: Resource Access Control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2BDD-2B02-4E4C-892A-DE8A3BDD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7286"/>
            <a:ext cx="10972800" cy="4637314"/>
          </a:xfrm>
        </p:spPr>
        <p:txBody>
          <a:bodyPr/>
          <a:lstStyle/>
          <a:p>
            <a:r>
              <a:rPr lang="en-IN" sz="2400" dirty="0"/>
              <a:t>Effect of Resource Contention on the execution behaviour and </a:t>
            </a:r>
            <a:r>
              <a:rPr lang="en-IN" sz="2400" dirty="0" err="1"/>
              <a:t>schedulability</a:t>
            </a:r>
            <a:r>
              <a:rPr lang="en-IN" sz="2400" dirty="0"/>
              <a:t> of jobs</a:t>
            </a:r>
          </a:p>
          <a:p>
            <a:r>
              <a:rPr lang="en-IN" sz="2400" dirty="0"/>
              <a:t>Effect of Resource Access-Control Protocols over resource contention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u="sng" dirty="0"/>
              <a:t>Considerations</a:t>
            </a:r>
          </a:p>
          <a:p>
            <a:r>
              <a:rPr lang="en-IN" sz="2400" dirty="0"/>
              <a:t>Focus on priority-driven systems</a:t>
            </a:r>
          </a:p>
          <a:p>
            <a:r>
              <a:rPr lang="en-IN" sz="2400" dirty="0"/>
              <a:t>No problem with clock-driven systems as resource contention avoided by scheduling jobs according to a cyclic schedule </a:t>
            </a:r>
            <a:r>
              <a:rPr lang="en-IN" sz="2400" dirty="0">
                <a:sym typeface="Wingdings" panose="05000000000000000000" pitchFamily="2" charset="2"/>
              </a:rPr>
              <a:t> resource access of jobs are serialized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Agenda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System contains 1 processor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 types of serially reusable resources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400" dirty="0"/>
              </a:p>
              <a:p>
                <a:r>
                  <a:rPr lang="en-IN" sz="2400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indistinguishable units of resource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,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Serially reusable resources granted to jobs in a </a:t>
                </a:r>
                <a:r>
                  <a:rPr lang="en-IN" sz="2400" dirty="0">
                    <a:solidFill>
                      <a:srgbClr val="C00000"/>
                    </a:solidFill>
                  </a:rPr>
                  <a:t>nonpreemptive manner</a:t>
                </a:r>
                <a:r>
                  <a:rPr lang="en-IN" sz="2400" dirty="0"/>
                  <a:t> and used in a </a:t>
                </a:r>
                <a:r>
                  <a:rPr lang="en-IN" sz="2400" dirty="0">
                    <a:solidFill>
                      <a:srgbClr val="C00000"/>
                    </a:solidFill>
                  </a:rPr>
                  <a:t>mutually exclusive manner</a:t>
                </a:r>
              </a:p>
              <a:p>
                <a:r>
                  <a:rPr lang="en-IN" sz="2400" dirty="0"/>
                  <a:t>Examples: Mutexes, Reader/Writer locks, connection sockets, printers, remote servers, etc.</a:t>
                </a:r>
              </a:p>
              <a:p>
                <a:r>
                  <a:rPr lang="en-IN" sz="2400" dirty="0">
                    <a:solidFill>
                      <a:srgbClr val="0070C0"/>
                    </a:solidFill>
                  </a:rPr>
                  <a:t>Mutex</a:t>
                </a:r>
                <a:r>
                  <a:rPr lang="en-IN" sz="2400" dirty="0"/>
                  <a:t> – A mutual exclusion object is a program object that allows sharing of resources but not simultaneously. A job needs to lock a mutex in order to access a resource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051" r="-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Assumptions on Resources and Usage 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/>
              <a:lstStyle/>
              <a:p>
                <a:r>
                  <a:rPr lang="en-IN" sz="2400" dirty="0">
                    <a:solidFill>
                      <a:srgbClr val="0070C0"/>
                    </a:solidFill>
                  </a:rPr>
                  <a:t>Semaphore</a:t>
                </a:r>
                <a:r>
                  <a:rPr lang="en-IN" sz="2400" dirty="0"/>
                  <a:t> – Is a variable that is used to control access to a shared resource</a:t>
                </a:r>
              </a:p>
              <a:p>
                <a:r>
                  <a:rPr lang="en-IN" sz="2400" dirty="0">
                    <a:solidFill>
                      <a:srgbClr val="0070C0"/>
                    </a:solidFill>
                  </a:rPr>
                  <a:t>Binary semaphore</a:t>
                </a:r>
                <a:r>
                  <a:rPr lang="en-IN" sz="2400" dirty="0"/>
                  <a:t> – Has only 1 unit</a:t>
                </a:r>
              </a:p>
              <a:p>
                <a:r>
                  <a:rPr lang="en-IN" sz="2400" dirty="0">
                    <a:solidFill>
                      <a:srgbClr val="0070C0"/>
                    </a:solidFill>
                  </a:rPr>
                  <a:t>Counting semaphore</a:t>
                </a:r>
                <a:r>
                  <a:rPr lang="en-IN" sz="2400" dirty="0"/>
                  <a:t> – Has many units</a:t>
                </a:r>
              </a:p>
              <a:p>
                <a:r>
                  <a:rPr lang="en-IN" sz="2400" dirty="0"/>
                  <a:t>If a resource can be used by more than one job at the same time, it is modelled as a resource with resource type with many units, each used in a mutually exclusive manner. </a:t>
                </a:r>
                <a:br>
                  <a:rPr lang="en-IN" sz="2400" dirty="0"/>
                </a:br>
                <a:r>
                  <a:rPr lang="en-IN" sz="2400" dirty="0">
                    <a:solidFill>
                      <a:srgbClr val="0070C0"/>
                    </a:solidFill>
                  </a:rPr>
                  <a:t>Example: A file that can be read by at most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 users is modelled as a resource with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 exclusive units</a:t>
                </a:r>
              </a:p>
              <a:p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051" r="-1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Assumptions on Resources and Usage 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Assumption: Lock-based concurrency control mechanism for mutually exclusive accesses of job to resources</a:t>
                </a:r>
              </a:p>
              <a:p>
                <a:r>
                  <a:rPr lang="en-IN" sz="2400" dirty="0"/>
                  <a:t>If a job wants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units of resource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, it executes a </a:t>
                </a:r>
                <a:r>
                  <a:rPr lang="en-IN" sz="2400" b="1" dirty="0"/>
                  <a:t>lock</a:t>
                </a:r>
                <a:r>
                  <a:rPr lang="en-IN" sz="2400" dirty="0"/>
                  <a:t> to request them </a:t>
                </a:r>
                <a:br>
                  <a:rPr lang="en-IN" sz="2400" dirty="0"/>
                </a:br>
                <a:r>
                  <a:rPr lang="en-IN" sz="2400" dirty="0"/>
                  <a:t>-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)</a:t>
                </a:r>
              </a:p>
              <a:p>
                <a:r>
                  <a:rPr lang="en-IN" sz="2400" dirty="0"/>
                  <a:t>After resource is granted, job continues its execution</a:t>
                </a:r>
              </a:p>
              <a:p>
                <a:r>
                  <a:rPr lang="en-IN" sz="2400" dirty="0"/>
                  <a:t>When no longer needs the resource, releases it by executing an </a:t>
                </a:r>
                <a:r>
                  <a:rPr lang="en-IN" sz="2400" b="1" dirty="0"/>
                  <a:t>unlock </a:t>
                </a:r>
                <a:r>
                  <a:rPr lang="en-IN" sz="2400" dirty="0"/>
                  <a:t>– </a:t>
                </a:r>
                <a:br>
                  <a:rPr lang="en-IN" sz="2400" dirty="0"/>
                </a:b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)</a:t>
                </a:r>
              </a:p>
              <a:p>
                <a:r>
                  <a:rPr lang="en-IN" sz="2400" dirty="0"/>
                  <a:t>If resource has only 1 unit, then simpler notation used such as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r>
                  <a:rPr lang="en-IN" sz="2400" dirty="0">
                    <a:solidFill>
                      <a:srgbClr val="0070C0"/>
                    </a:solidFill>
                  </a:rPr>
                  <a:t>Segment of a job that begins at a lock and ends at a matching unlock called a </a:t>
                </a:r>
                <a:r>
                  <a:rPr lang="en-IN" sz="2400" i="1" dirty="0">
                    <a:solidFill>
                      <a:srgbClr val="0070C0"/>
                    </a:solidFill>
                  </a:rPr>
                  <a:t>critical section</a:t>
                </a:r>
                <a:endParaRPr lang="en-IN" sz="2400" dirty="0">
                  <a:solidFill>
                    <a:srgbClr val="0070C0"/>
                  </a:solidFill>
                </a:endParaRPr>
              </a:p>
              <a:p>
                <a:r>
                  <a:rPr lang="en-IN" sz="2400" dirty="0"/>
                  <a:t>Resources are released in a last-in-first-out order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Enforcement of Mutual Exclusion and Critical Sections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5"/>
                <a:ext cx="11220451" cy="21381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400" dirty="0"/>
                  <a:t>Three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sz="2400" dirty="0"/>
              </a:p>
              <a:p>
                <a:r>
                  <a:rPr lang="en-IN" sz="2400" dirty="0"/>
                  <a:t>Resources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/>
                  <a:t> have only 1 unit each,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sz="2400" dirty="0"/>
                  <a:t> have many units</a:t>
                </a:r>
              </a:p>
              <a:p>
                <a:r>
                  <a:rPr lang="en-IN" sz="2400" dirty="0"/>
                  <a:t>A critical section not included in other critical sections is </a:t>
                </a:r>
                <a:r>
                  <a:rPr lang="en-IN" sz="2400" dirty="0">
                    <a:solidFill>
                      <a:srgbClr val="0070C0"/>
                    </a:solidFill>
                  </a:rPr>
                  <a:t>outermost critical section</a:t>
                </a:r>
              </a:p>
              <a:p>
                <a:r>
                  <a:rPr lang="en-IN" sz="2400" dirty="0"/>
                  <a:t>If execution time of critical section is relevant, then each critical section is denoted by,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IN" sz="2400" dirty="0"/>
                  <a:t> where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/>
                  <a:t> is the resource type,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/>
                  <a:t> is the number of units of the resource used by job when in critical section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IN" sz="2400" dirty="0"/>
                  <a:t> is the execution time of the critical section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5"/>
                <a:ext cx="11220451" cy="2138194"/>
              </a:xfrm>
              <a:blipFill>
                <a:blip r:embed="rId2"/>
                <a:stretch>
                  <a:fillRect l="-435" t="-3704" b="-39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Enforcement of Mutual Exclusion and Critical Sections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177D22-BC77-489B-9BB2-4089F49EC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099" y="4022215"/>
            <a:ext cx="7150875" cy="2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5"/>
                <a:ext cx="11220451" cy="44522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Two jobs have resource conflict if some resource that they require are of the same type</a:t>
                </a:r>
              </a:p>
              <a:p>
                <a:r>
                  <a:rPr lang="en-IN" sz="2400" dirty="0"/>
                  <a:t>There is contention when one job requests for a resource that another job already has</a:t>
                </a:r>
              </a:p>
              <a:p>
                <a:r>
                  <a:rPr lang="en-IN" sz="2400" dirty="0"/>
                  <a:t>Scheduler denies the request if there are not enough available free units of the resource</a:t>
                </a:r>
                <a:endParaRPr lang="en-IN" sz="2400" dirty="0">
                  <a:solidFill>
                    <a:srgbClr val="0070C0"/>
                  </a:solidFill>
                </a:endParaRPr>
              </a:p>
              <a:p>
                <a:r>
                  <a:rPr lang="en-IN" sz="2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units of resource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are not granted, the lock request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) fails and the job is blocked and loses the processor</a:t>
                </a:r>
              </a:p>
              <a:p>
                <a:r>
                  <a:rPr lang="en-IN" sz="2400" dirty="0"/>
                  <a:t>A blocked job is removed from the ready queue</a:t>
                </a:r>
              </a:p>
              <a:p>
                <a:r>
                  <a:rPr lang="en-IN" sz="2400" dirty="0"/>
                  <a:t>Stays blocked until the scheduler grants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/>
                  <a:t> units of resource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2400" dirty="0"/>
              </a:p>
              <a:p>
                <a:r>
                  <a:rPr lang="en-IN" sz="2400" dirty="0"/>
                  <a:t>When granted, the job is moved back to the ready queue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5"/>
                <a:ext cx="11220451" cy="4452258"/>
              </a:xfrm>
              <a:blipFill>
                <a:blip r:embed="rId2"/>
                <a:stretch>
                  <a:fillRect l="-543" t="-1918" r="-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Resource Conflicts and Blocking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Resource Conflicts and Blocking</a:t>
            </a:r>
            <a:endParaRPr lang="en-IN" sz="3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98C17DE-7D30-4341-AC6A-D59AA63C9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59CBA-9BA4-41FF-8181-7B48E48E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51" y="2698790"/>
            <a:ext cx="8505298" cy="32774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6E0AB05-6354-48CF-8657-C31F027824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5"/>
                <a:ext cx="10820401" cy="1288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;2</m:t>
                        </m:r>
                      </m:e>
                    </m:d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;4</m:t>
                        </m:r>
                      </m:e>
                    </m:d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;4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6E0AB05-6354-48CF-8657-C31F02782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5"/>
                <a:ext cx="10820401" cy="1288329"/>
              </a:xfrm>
              <a:blipFill>
                <a:blip r:embed="rId4"/>
                <a:stretch>
                  <a:fillRect l="-563" t="-3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77FF7-6F15-4398-AF61-755180B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4808B-0A6A-4D9E-9BDA-096DBD98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BE192-5F46-4409-8AD1-94DDE1BE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905615"/>
            <a:ext cx="8153400" cy="31730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4BB6E9-F341-4F41-8E94-BFAED432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/>
              <a:t>Timing Anomaly</a:t>
            </a:r>
            <a:endParaRPr lang="en-IN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87285"/>
                <a:ext cx="10820401" cy="128832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;2</m:t>
                        </m:r>
                      </m:e>
                    </m:d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;4</m:t>
                        </m:r>
                      </m:e>
                    </m:d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;2.5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4A932EB-74ED-4DA0-8D1B-DE887408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87285"/>
                <a:ext cx="10820401" cy="1288329"/>
              </a:xfrm>
              <a:blipFill>
                <a:blip r:embed="rId3"/>
                <a:stretch>
                  <a:fillRect l="-563" t="-3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FE6248B-F5CA-4A2B-9136-E3D7215C4D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6317240"/>
            <a:ext cx="944714" cy="4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17269</TotalTime>
  <Words>663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Lecture 20: Resource Access Control</vt:lpstr>
      <vt:lpstr>Agenda</vt:lpstr>
      <vt:lpstr>Assumptions on Resources and Usage </vt:lpstr>
      <vt:lpstr>Assumptions on Resources and Usage </vt:lpstr>
      <vt:lpstr>Enforcement of Mutual Exclusion and Critical Sections</vt:lpstr>
      <vt:lpstr>Enforcement of Mutual Exclusion and Critical Sections</vt:lpstr>
      <vt:lpstr>Resource Conflicts and Blocking</vt:lpstr>
      <vt:lpstr>Resource Conflicts and Blocking</vt:lpstr>
      <vt:lpstr>Timing Anomaly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486</cp:revision>
  <dcterms:created xsi:type="dcterms:W3CDTF">2020-08-26T05:01:04Z</dcterms:created>
  <dcterms:modified xsi:type="dcterms:W3CDTF">2020-11-06T07:31:21Z</dcterms:modified>
</cp:coreProperties>
</file>