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sldIdLst>
    <p:sldId id="272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Gangadharan" initials="DG" lastIdx="1" clrIdx="0">
    <p:extLst>
      <p:ext uri="{19B8F6BF-5375-455C-9EA6-DF929625EA0E}">
        <p15:presenceInfo xmlns:p15="http://schemas.microsoft.com/office/powerpoint/2012/main" userId="d4adaaab489a7f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4C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12D-8E72-49D4-B549-67511B7C9267}" type="datetime1">
              <a:rPr lang="en-US" smtClean="0"/>
              <a:t>11/10/2020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1687-46EC-47AF-BF43-C7C9A3403E0F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7158-976E-4ABB-A30E-5688B092AF91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0A3C-16B8-43A2-B7F6-B4E548296C17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12C-F8E9-42D3-9206-D39B4F0BCD9F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BF6D-2FB0-4CDB-A33F-62227B388542}" type="datetime1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F125-CD97-4E97-A568-26E05619AADB}" type="datetime1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E16-9DEC-4A00-AC33-692D655A5747}" type="datetime1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BB7-BABC-482E-8F4D-31626AB6B4AC}" type="datetime1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1504-27E7-4A78-8FD7-80564F354CAD}" type="datetime1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FC53-D590-426E-8A32-36528336458C}" type="datetime1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0896AF5E-81E4-4BF6-AC65-E32D91D62375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18.png"/><Relationship Id="rId3" Type="http://schemas.openxmlformats.org/officeDocument/2006/relationships/image" Target="../media/image5.emf"/><Relationship Id="rId7" Type="http://schemas.openxmlformats.org/officeDocument/2006/relationships/image" Target="../media/image10.png"/><Relationship Id="rId12" Type="http://schemas.openxmlformats.org/officeDocument/2006/relationships/hyperlink" Target="https://svgsilh.com/image/36018.html" TargetMode="External"/><Relationship Id="rId17" Type="http://schemas.openxmlformats.org/officeDocument/2006/relationships/hyperlink" Target="https://www.freestock.com/free-icons/vector-illustration-male-icon-green-590389526" TargetMode="External"/><Relationship Id="rId2" Type="http://schemas.openxmlformats.org/officeDocument/2006/relationships/image" Target="../media/image2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padlock-black-lock-locked-closed-294535/" TargetMode="External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5" Type="http://schemas.openxmlformats.org/officeDocument/2006/relationships/hyperlink" Target="https://www.freestock.com/free-icons/vector-illustration-monitor-dollar-icon-573843733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6.emf"/><Relationship Id="rId9" Type="http://schemas.openxmlformats.org/officeDocument/2006/relationships/image" Target="../media/image12.png"/><Relationship Id="rId1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Lecture 22: Resource Access Control (Chapter 8)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810000"/>
            <a:ext cx="10472928" cy="1171136"/>
          </a:xfrm>
        </p:spPr>
        <p:txBody>
          <a:bodyPr/>
          <a:lstStyle/>
          <a:p>
            <a:pPr algn="ctr"/>
            <a:r>
              <a:rPr lang="en-US" dirty="0"/>
              <a:t>Deepak Gangadharan</a:t>
            </a:r>
          </a:p>
          <a:p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2286128-B794-45E1-BEDE-26BE7E59B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5" y="5194266"/>
            <a:ext cx="1809750" cy="9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77FF7-6F15-4398-AF61-755180BB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4808B-0A6A-4D9E-9BDA-096DBD98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4BB6E9-F341-4F41-8E94-BFAED432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Basic Priority-Ceiling Protocol - Example</a:t>
            </a:r>
            <a:endParaRPr lang="en-IN" sz="3400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FE6248B-F5CA-4A2B-9136-E3D7215C4D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61601D8-8B9C-4CF3-9E7E-4574F6E9E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687284"/>
                <a:ext cx="5730241" cy="458988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sz="2400" dirty="0"/>
                  <a:t>Priority Ceilings of resources </a:t>
                </a:r>
                <a:r>
                  <a:rPr lang="en-IN" sz="2400" i="1" dirty="0"/>
                  <a:t>Black</a:t>
                </a:r>
                <a:r>
                  <a:rPr lang="en-IN" sz="2400" dirty="0"/>
                  <a:t> and </a:t>
                </a:r>
                <a:r>
                  <a:rPr lang="en-IN" sz="2400" i="1" dirty="0"/>
                  <a:t>Shaded</a:t>
                </a:r>
                <a:r>
                  <a:rPr lang="en-IN" sz="2400" dirty="0"/>
                  <a:t> are 2 and 1, respectively</a:t>
                </a:r>
              </a:p>
              <a:p>
                <a:r>
                  <a:rPr lang="en-IN" sz="2400" dirty="0"/>
                  <a:t>t=1 </a:t>
                </a:r>
                <a:br>
                  <a:rPr lang="en-IN" sz="2400" dirty="0"/>
                </a:br>
                <a:r>
                  <a:rPr lang="en-IN" sz="2400" dirty="0"/>
                  <a:t>Ceiling of the system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IN" sz="2400" dirty="0">
                    <a:sym typeface="Wingdings" panose="05000000000000000000" pitchFamily="2" charset="2"/>
                  </a:rPr>
                  <a:t>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IN" sz="2400" dirty="0"/>
                  <a:t> requests </a:t>
                </a:r>
                <a:r>
                  <a:rPr lang="en-IN" sz="2400" i="1" dirty="0"/>
                  <a:t>Black</a:t>
                </a:r>
                <a:r>
                  <a:rPr lang="en-IN" sz="2400" dirty="0"/>
                  <a:t>, it is allocated the resource as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2400" dirty="0"/>
                  <a:t> is higher than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raised to 2</a:t>
                </a:r>
                <a:endParaRPr lang="en-IN" sz="2400" i="1" dirty="0"/>
              </a:p>
              <a:p>
                <a:pPr/>
                <a:r>
                  <a:rPr lang="en-IN" sz="2400" dirty="0"/>
                  <a:t>t=3</a:t>
                </a:r>
                <a:r>
                  <a:rPr lang="en-IN" sz="2400" i="1" dirty="0"/>
                  <a:t> </a:t>
                </a:r>
                <a:br>
                  <a:rPr lang="en-IN" sz="2400" i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2400" dirty="0"/>
                  <a:t> requests </a:t>
                </a:r>
                <a:r>
                  <a:rPr lang="en-IN" sz="2400" i="1" dirty="0"/>
                  <a:t>Shaded</a:t>
                </a:r>
                <a:r>
                  <a:rPr lang="en-IN" sz="2400" dirty="0">
                    <a:sym typeface="Wingdings" panose="05000000000000000000" pitchFamily="2" charset="2"/>
                  </a:rPr>
                  <a:t></a:t>
                </a:r>
                <a:r>
                  <a:rPr lang="en-IN" sz="2400" i="1" dirty="0"/>
                  <a:t> Shaded</a:t>
                </a:r>
                <a:r>
                  <a:rPr lang="en-IN" sz="2400" dirty="0"/>
                  <a:t> is free</a:t>
                </a:r>
                <a:r>
                  <a:rPr lang="en-IN" sz="2400" dirty="0">
                    <a:sym typeface="Wingdings" panose="05000000000000000000" pitchFamily="2" charset="2"/>
                  </a:rPr>
                  <a:t> As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2400" dirty="0"/>
                  <a:t> is not higher than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2400" dirty="0"/>
                  <a:t>’s request is denied and blocked </a:t>
                </a:r>
                <a:r>
                  <a:rPr lang="en-IN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IN" sz="2400" dirty="0"/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2400" dirty="0"/>
                  <a:t>’s priority and executes at priority 4</a:t>
                </a:r>
              </a:p>
              <a:p>
                <a:endParaRPr lang="en-IN" sz="2400" dirty="0"/>
              </a:p>
              <a:p>
                <a:endParaRPr lang="en-IN" sz="2400" dirty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61601D8-8B9C-4CF3-9E7E-4574F6E9E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687284"/>
                <a:ext cx="5730241" cy="4589885"/>
              </a:xfrm>
              <a:blipFill>
                <a:blip r:embed="rId3"/>
                <a:stretch>
                  <a:fillRect l="-1064" t="-1859" r="-2766" b="-2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36E961D-2727-48B5-89BA-B7D461979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536" y="1570524"/>
            <a:ext cx="4846321" cy="478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0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77FF7-6F15-4398-AF61-755180BB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4808B-0A6A-4D9E-9BDA-096DBD98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4BB6E9-F341-4F41-8E94-BFAED432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Basic Priority-Ceiling Protocol - Example</a:t>
            </a:r>
            <a:endParaRPr lang="en-IN" sz="3400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FE6248B-F5CA-4A2B-9136-E3D7215C4D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61601D8-8B9C-4CF3-9E7E-4574F6E9E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687284"/>
                <a:ext cx="5730241" cy="4589885"/>
              </a:xfrm>
            </p:spPr>
            <p:txBody>
              <a:bodyPr>
                <a:normAutofit fontScale="92500" lnSpcReduction="10000"/>
              </a:bodyPr>
              <a:lstStyle/>
              <a:p>
                <a:pPr/>
                <a:r>
                  <a:rPr lang="en-IN" sz="2400" dirty="0"/>
                  <a:t>t=4</a:t>
                </a:r>
                <a:r>
                  <a:rPr lang="en-IN" sz="2400" dirty="0">
                    <a:sym typeface="Wingdings" panose="05000000000000000000" pitchFamily="2" charset="2"/>
                  </a:rPr>
                  <a:t></a:t>
                </a:r>
                <a:r>
                  <a:rPr lang="en-IN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400" dirty="0"/>
                  <a:t> preempts</a:t>
                </a:r>
                <a:r>
                  <a:rPr lang="en-IN" sz="24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IN" sz="2400" dirty="0"/>
                  <a:t> </a:t>
                </a:r>
              </a:p>
              <a:p>
                <a:pPr/>
                <a:r>
                  <a:rPr lang="en-IN" sz="2400" dirty="0"/>
                  <a:t>t=5</a:t>
                </a:r>
                <a:r>
                  <a:rPr lang="en-IN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 preempts</a:t>
                </a:r>
                <a:r>
                  <a:rPr lang="en-IN" sz="24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</m:oMath>
                </a14:m>
                <a:endParaRPr lang="en-IN" sz="2400" dirty="0"/>
              </a:p>
              <a:p>
                <a:pPr/>
                <a:r>
                  <a:rPr lang="en-IN" sz="2400" dirty="0"/>
                  <a:t>t=6</a:t>
                </a:r>
                <a:br>
                  <a:rPr lang="en-IN" sz="2400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 requests for </a:t>
                </a:r>
                <a:r>
                  <a:rPr lang="en-IN" sz="2400" i="1" dirty="0"/>
                  <a:t>Black</a:t>
                </a:r>
                <a:r>
                  <a:rPr lang="en-IN" sz="2400" dirty="0"/>
                  <a:t> and is directly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IN" sz="2400" dirty="0">
                    <a:sym typeface="Wingdings" panose="05000000000000000000" pitchFamily="2" charset="2"/>
                  </a:rPr>
                  <a:t>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IN" sz="2400" dirty="0"/>
                  <a:t> inherits the priority 2 and executes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 becomes ready</a:t>
                </a:r>
              </a:p>
              <a:p>
                <a:pPr/>
                <a:r>
                  <a:rPr lang="en-IN" sz="2400" dirty="0"/>
                  <a:t>t=7</a:t>
                </a:r>
                <a:r>
                  <a:rPr lang="en-IN" sz="2400" dirty="0">
                    <a:sym typeface="Wingdings" panose="05000000000000000000" pitchFamily="2" charset="2"/>
                  </a:rPr>
                  <a:t></a:t>
                </a:r>
                <a:r>
                  <a:rPr lang="en-IN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 preempts</a:t>
                </a:r>
                <a:r>
                  <a:rPr lang="en-IN" sz="24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IN" sz="24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</m:acc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IN" sz="2400" dirty="0"/>
              </a:p>
              <a:p>
                <a:pPr/>
                <a:r>
                  <a:rPr lang="en-IN" sz="2400" dirty="0"/>
                  <a:t>t=8</a:t>
                </a:r>
                <a:br>
                  <a:rPr lang="en-IN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 requests </a:t>
                </a:r>
                <a:r>
                  <a:rPr lang="en-IN" sz="2400" i="1" dirty="0"/>
                  <a:t>Shaded</a:t>
                </a:r>
                <a:r>
                  <a:rPr lang="en-IN" sz="2400" dirty="0"/>
                  <a:t>, its priority is higher than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</m:acc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2400" dirty="0"/>
                  <a:t> </a:t>
                </a:r>
                <a:r>
                  <a:rPr lang="en-IN" sz="2400" dirty="0">
                    <a:sym typeface="Wingdings" panose="05000000000000000000" pitchFamily="2" charset="2"/>
                  </a:rPr>
                  <a:t> resource is granted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 completes by 10</a:t>
                </a:r>
              </a:p>
              <a:p>
                <a:pPr/>
                <a:r>
                  <a:rPr lang="en-IN" sz="2400" dirty="0"/>
                  <a:t>t=10</a:t>
                </a:r>
                <a:r>
                  <a:rPr lang="en-IN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IN" sz="2400" dirty="0"/>
                  <a:t> are ready, but priority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IN" sz="2400" dirty="0"/>
                  <a:t> is higher and it resumes</a:t>
                </a:r>
              </a:p>
              <a:p>
                <a:endParaRPr lang="en-IN" sz="2400" dirty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61601D8-8B9C-4CF3-9E7E-4574F6E9E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687284"/>
                <a:ext cx="5730241" cy="4589885"/>
              </a:xfrm>
              <a:blipFill>
                <a:blip r:embed="rId3"/>
                <a:stretch>
                  <a:fillRect l="-851" t="-17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36E961D-2727-48B5-89BA-B7D461979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536" y="1570524"/>
            <a:ext cx="4846321" cy="478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6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77FF7-6F15-4398-AF61-755180BB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4808B-0A6A-4D9E-9BDA-096DBD98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4BB6E9-F341-4F41-8E94-BFAED432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Basic Priority-Ceiling Protocol - Example</a:t>
            </a:r>
            <a:endParaRPr lang="en-IN" sz="3400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FE6248B-F5CA-4A2B-9136-E3D7215C4D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61601D8-8B9C-4CF3-9E7E-4574F6E9E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687284"/>
                <a:ext cx="5730241" cy="4589885"/>
              </a:xfrm>
            </p:spPr>
            <p:txBody>
              <a:bodyPr>
                <a:normAutofit lnSpcReduction="10000"/>
              </a:bodyPr>
              <a:lstStyle/>
              <a:p>
                <a:pPr/>
                <a:r>
                  <a:rPr lang="en-IN" sz="2400" dirty="0"/>
                  <a:t>t=11</a:t>
                </a:r>
                <a:br>
                  <a:rPr lang="en-IN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IN" sz="2400" dirty="0"/>
                  <a:t> releases black </a:t>
                </a:r>
                <a:r>
                  <a:rPr lang="en-IN" sz="2400" dirty="0">
                    <a:sym typeface="Wingdings" panose="05000000000000000000" pitchFamily="2" charset="2"/>
                  </a:rPr>
                  <a:t> Its priority returns to 5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</m:acc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IN" sz="2400" dirty="0"/>
                  <a:t> </a:t>
                </a:r>
                <a:r>
                  <a:rPr lang="en-IN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 becomes unblocked and is allocated </a:t>
                </a:r>
                <a:r>
                  <a:rPr lang="en-IN" sz="2400" i="1" dirty="0"/>
                  <a:t>Black</a:t>
                </a:r>
              </a:p>
              <a:p>
                <a:r>
                  <a:rPr lang="en-IN" sz="2400" dirty="0"/>
                  <a:t>t=14</a:t>
                </a:r>
                <a:br>
                  <a:rPr lang="en-IN" sz="2400" dirty="0"/>
                </a:br>
                <a:r>
                  <a:rPr lang="en-IN" sz="2400" dirty="0"/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400" dirty="0"/>
                  <a:t> complete,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2400" dirty="0"/>
                  <a:t> is granted resource </a:t>
                </a:r>
                <a:r>
                  <a:rPr lang="en-IN" sz="2400" i="1" dirty="0"/>
                  <a:t>Shaded</a:t>
                </a:r>
                <a:r>
                  <a:rPr lang="en-IN" sz="2400" dirty="0"/>
                  <a:t> </a:t>
                </a:r>
                <a:r>
                  <a:rPr lang="en-IN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</m:acc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2400" dirty="0"/>
                  <a:t> = 1 </a:t>
                </a:r>
              </a:p>
              <a:p>
                <a:pPr/>
                <a:r>
                  <a:rPr lang="en-IN" sz="2400" dirty="0"/>
                  <a:t>t=16</a:t>
                </a:r>
                <a:br>
                  <a:rPr lang="en-IN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2400" dirty="0"/>
                  <a:t> requests </a:t>
                </a:r>
                <a:r>
                  <a:rPr lang="en-IN" sz="2400" i="1" dirty="0"/>
                  <a:t>Black</a:t>
                </a:r>
                <a:r>
                  <a:rPr lang="en-IN" sz="2400" dirty="0"/>
                  <a:t>, which is free. Priority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2400" dirty="0"/>
                  <a:t> is lower than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</m:acc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e>
                    </m:d>
                  </m:oMath>
                </a14:m>
                <a:r>
                  <a:rPr lang="en-IN" sz="2400" dirty="0"/>
                  <a:t>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2400" dirty="0"/>
                  <a:t> is the job holding </a:t>
                </a:r>
                <a:r>
                  <a:rPr lang="en-IN" sz="2400" i="1" dirty="0"/>
                  <a:t>Shaded</a:t>
                </a:r>
                <a:r>
                  <a:rPr lang="en-IN" sz="2400" dirty="0"/>
                  <a:t> whose priority ceiling is equal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</m:acc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e>
                    </m:d>
                  </m:oMath>
                </a14:m>
                <a:r>
                  <a:rPr lang="en-IN" sz="2400" dirty="0"/>
                  <a:t> </a:t>
                </a:r>
                <a:r>
                  <a:rPr lang="en-IN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2400" dirty="0"/>
                  <a:t> is granted </a:t>
                </a:r>
                <a:r>
                  <a:rPr lang="en-IN" sz="2400" i="1" dirty="0"/>
                  <a:t>Black</a:t>
                </a: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61601D8-8B9C-4CF3-9E7E-4574F6E9E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687284"/>
                <a:ext cx="5730241" cy="4589885"/>
              </a:xfrm>
              <a:blipFill>
                <a:blip r:embed="rId3"/>
                <a:stretch>
                  <a:fillRect l="-1064" t="-1859" r="-2340" b="-2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36E961D-2727-48B5-89BA-B7D461979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536" y="1570524"/>
            <a:ext cx="4846321" cy="478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5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77FF7-6F15-4398-AF61-755180BB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4808B-0A6A-4D9E-9BDA-096DBD98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4BB6E9-F341-4F41-8E94-BFAED432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Basic Priority-Ceiling Protocol</a:t>
            </a:r>
            <a:endParaRPr lang="en-IN" sz="3400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FE6248B-F5CA-4A2B-9136-E3D7215C4D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61601D8-8B9C-4CF3-9E7E-4574F6E9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87284"/>
            <a:ext cx="5730241" cy="4589885"/>
          </a:xfrm>
        </p:spPr>
        <p:txBody>
          <a:bodyPr>
            <a:normAutofit/>
          </a:bodyPr>
          <a:lstStyle/>
          <a:p>
            <a:pPr/>
            <a:r>
              <a:rPr lang="en-IN" sz="2400" dirty="0"/>
              <a:t>Direct Blocking</a:t>
            </a:r>
          </a:p>
          <a:p>
            <a:pPr/>
            <a:endParaRPr lang="en-IN" sz="2400" dirty="0"/>
          </a:p>
          <a:p>
            <a:pPr/>
            <a:endParaRPr lang="en-IN" sz="2400" dirty="0"/>
          </a:p>
          <a:p>
            <a:pPr/>
            <a:endParaRPr lang="en-IN" sz="2400" dirty="0"/>
          </a:p>
          <a:p>
            <a:pPr/>
            <a:r>
              <a:rPr lang="en-IN" sz="2400" dirty="0"/>
              <a:t>Priority-Inheritance Blocking</a:t>
            </a:r>
          </a:p>
          <a:p>
            <a:pPr/>
            <a:endParaRPr lang="en-IN" sz="2400" dirty="0"/>
          </a:p>
          <a:p>
            <a:pPr/>
            <a:endParaRPr lang="en-IN" sz="2400" dirty="0"/>
          </a:p>
          <a:p>
            <a:pPr/>
            <a:endParaRPr lang="en-IN" sz="2400" dirty="0"/>
          </a:p>
          <a:p>
            <a:pPr/>
            <a:r>
              <a:rPr lang="en-IN" sz="2400" dirty="0"/>
              <a:t>Avoidance Blocking</a:t>
            </a:r>
          </a:p>
          <a:p>
            <a:pPr/>
            <a:endParaRPr lang="en-IN" sz="24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D700FE-3B7E-46D8-9241-F559F65B3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990" y="1556090"/>
            <a:ext cx="3105450" cy="75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F1A637-16D8-4FCD-9CA5-BB7468961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815" y="3350026"/>
            <a:ext cx="3151800" cy="632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530468-4CB9-48B7-A300-23082BFF4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092" y="5067470"/>
            <a:ext cx="4472775" cy="9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8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44ADCF-20C1-41D9-A1CC-5C5420E48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456" y="3025336"/>
            <a:ext cx="10472928" cy="1752600"/>
          </a:xfrm>
        </p:spPr>
        <p:txBody>
          <a:bodyPr/>
          <a:lstStyle/>
          <a:p>
            <a:pPr algn="ctr"/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10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77FF7-6F15-4398-AF61-755180BB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4808B-0A6A-4D9E-9BDA-096DBD98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4BB6E9-F341-4F41-8E94-BFAED432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Basic Priority-Inheritance Protocol - Preliminaries</a:t>
            </a:r>
            <a:endParaRPr lang="en-IN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4A932EB-74ED-4DA0-8D1B-DE8874089A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687284"/>
                <a:ext cx="10972800" cy="4539345"/>
              </a:xfrm>
            </p:spPr>
            <p:txBody>
              <a:bodyPr>
                <a:normAutofit/>
              </a:bodyPr>
              <a:lstStyle/>
              <a:p>
                <a:r>
                  <a:rPr lang="en-IN" sz="2200" dirty="0">
                    <a:solidFill>
                      <a:srgbClr val="0070C0"/>
                    </a:solidFill>
                  </a:rPr>
                  <a:t>Assigned Priority</a:t>
                </a:r>
                <a:r>
                  <a:rPr lang="en-IN" sz="2200" dirty="0"/>
                  <a:t>: Priority assigned to a job according to the scheduling algorithm</a:t>
                </a:r>
              </a:p>
              <a:p>
                <a:r>
                  <a:rPr lang="en-IN" sz="2200" dirty="0"/>
                  <a:t>At any time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sz="2000" dirty="0"/>
                  <a:t>, each ready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IN" sz="2000" dirty="0"/>
                  <a:t> is scheduled and executes at its </a:t>
                </a:r>
                <a:r>
                  <a:rPr lang="en-IN" sz="2000" dirty="0">
                    <a:solidFill>
                      <a:srgbClr val="0070C0"/>
                    </a:solidFill>
                  </a:rPr>
                  <a:t>current 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I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, which may differ from its assigned priority and may vary with time</a:t>
                </a:r>
              </a:p>
              <a:p>
                <a:r>
                  <a:rPr lang="en-IN" sz="2000" dirty="0"/>
                  <a:t>The current 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I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 of a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IN" sz="2000" dirty="0"/>
                  <a:t> may be raised to the higher 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 of another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IN" sz="2000" dirty="0"/>
                  <a:t> </a:t>
                </a:r>
                <a:r>
                  <a:rPr lang="en-IN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IN" sz="2000" dirty="0"/>
                  <a:t> inherits the priority of higher priority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IN" sz="2000" dirty="0"/>
                  <a:t> and executes at </a:t>
                </a:r>
                <a:r>
                  <a:rPr lang="en-IN" sz="2000" dirty="0">
                    <a:solidFill>
                      <a:srgbClr val="0070C0"/>
                    </a:solidFill>
                  </a:rPr>
                  <a:t>inherited 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I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dirty="0"/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4A932EB-74ED-4DA0-8D1B-DE8874089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687284"/>
                <a:ext cx="10972800" cy="4539345"/>
              </a:xfrm>
              <a:blipFill>
                <a:blip r:embed="rId2"/>
                <a:stretch>
                  <a:fillRect l="-444" t="-941" r="-3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FE6248B-F5CA-4A2B-9136-E3D7215C4D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3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77FF7-6F15-4398-AF61-755180BB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4808B-0A6A-4D9E-9BDA-096DBD98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4BB6E9-F341-4F41-8E94-BFAED432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Basic Priority-Inheritance Protocol - Definition</a:t>
            </a:r>
            <a:endParaRPr lang="en-IN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4A932EB-74ED-4DA0-8D1B-DE8874089A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687284"/>
                <a:ext cx="10972800" cy="4539345"/>
              </a:xfrm>
            </p:spPr>
            <p:txBody>
              <a:bodyPr>
                <a:normAutofit/>
              </a:bodyPr>
              <a:lstStyle/>
              <a:p>
                <a:r>
                  <a:rPr lang="en-IN" sz="2200" dirty="0"/>
                  <a:t>Priority-Inheritance Protocol is defined by the following rules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1800" dirty="0">
                    <a:solidFill>
                      <a:srgbClr val="0070C0"/>
                    </a:solidFill>
                  </a:rPr>
                  <a:t>Scheduling Rule</a:t>
                </a:r>
                <a:r>
                  <a:rPr lang="en-IN" sz="1800" dirty="0"/>
                  <a:t>: Ready jobs are scheduled pre-emptively in a priority-driven manner according to their current priorities</a:t>
                </a:r>
                <a:br>
                  <a:rPr lang="en-IN" sz="1800" dirty="0"/>
                </a:br>
                <a:r>
                  <a:rPr lang="en-IN" sz="1800" dirty="0"/>
                  <a:t>Release time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sz="1800" dirty="0"/>
                  <a:t>: Current priority = Assigned Priority</a:t>
                </a:r>
                <a:br>
                  <a:rPr lang="en-IN" sz="1800" dirty="0"/>
                </a:br>
                <a:r>
                  <a:rPr lang="en-IN" sz="1800" dirty="0"/>
                  <a:t>Job remains at this priority except under condition in 3</a:t>
                </a:r>
                <a:r>
                  <a:rPr lang="en-IN" sz="1800" baseline="30000" dirty="0"/>
                  <a:t>rd</a:t>
                </a:r>
                <a:r>
                  <a:rPr lang="en-IN" sz="1800" dirty="0"/>
                  <a:t> rule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1800" dirty="0">
                    <a:solidFill>
                      <a:srgbClr val="0070C0"/>
                    </a:solidFill>
                  </a:rPr>
                  <a:t>Allocation Rule</a:t>
                </a:r>
                <a:r>
                  <a:rPr lang="en-IN" sz="1800" dirty="0"/>
                  <a:t>: When a job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sz="1800" dirty="0"/>
                  <a:t> requests a resource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sz="1800" dirty="0"/>
                  <a:t> at time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N" sz="1800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IN" sz="1500" dirty="0"/>
                  <a:t>If R is free, R is allocated to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sz="1500" dirty="0"/>
                  <a:t> until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sz="1500" dirty="0"/>
                  <a:t> releases the resource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IN" sz="1500" dirty="0"/>
                  <a:t>If R is not free, request is denied and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sz="1500" dirty="0"/>
                  <a:t> is blocked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1800" dirty="0">
                    <a:solidFill>
                      <a:srgbClr val="0070C0"/>
                    </a:solidFill>
                  </a:rPr>
                  <a:t>Priority-Inheritance Rule</a:t>
                </a:r>
                <a:r>
                  <a:rPr lang="en-IN" sz="1800" dirty="0"/>
                  <a:t>:</a:t>
                </a:r>
                <a:br>
                  <a:rPr lang="en-IN" sz="1800" dirty="0"/>
                </a:br>
                <a:r>
                  <a:rPr lang="en-IN" sz="1800" dirty="0"/>
                  <a:t>When requesting job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sz="1800" dirty="0"/>
                  <a:t> gets blocked, the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IN" sz="1800" dirty="0"/>
                  <a:t> that blocks inherits the current priority of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sz="1800" dirty="0"/>
                  <a:t> </a:t>
                </a:r>
                <a:r>
                  <a:rPr lang="en-IN" sz="1800" dirty="0">
                    <a:sym typeface="Wingdings" panose="05000000000000000000" pitchFamily="2" charset="2"/>
                  </a:rPr>
                  <a:t> Executes at this inherited priority until it releases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sz="1800" dirty="0">
                    <a:sym typeface="Wingdings" panose="05000000000000000000" pitchFamily="2" charset="2"/>
                  </a:rPr>
                  <a:t>  priority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IN" sz="1800" dirty="0"/>
                  <a:t> returns to its priority that it had when it acquired resource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IN" sz="1800" dirty="0"/>
              </a:p>
              <a:p>
                <a:r>
                  <a:rPr lang="en-IN" sz="2200" dirty="0"/>
                  <a:t>Job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sz="2200" dirty="0"/>
                  <a:t> is denied the resource only when the resource requested by it is held by another job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4A932EB-74ED-4DA0-8D1B-DE8874089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687284"/>
                <a:ext cx="10972800" cy="4539345"/>
              </a:xfrm>
              <a:blipFill>
                <a:blip r:embed="rId2"/>
                <a:stretch>
                  <a:fillRect l="-444" t="-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FE6248B-F5CA-4A2B-9136-E3D7215C4D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2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77FF7-6F15-4398-AF61-755180BB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4808B-0A6A-4D9E-9BDA-096DBD98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4BB6E9-F341-4F41-8E94-BFAED432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Basic Priority-Inheritance Protocol - Example</a:t>
            </a:r>
            <a:endParaRPr lang="en-IN" sz="3400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FE6248B-F5CA-4A2B-9136-E3D7215C4D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DAC20C-F318-4910-A426-7AB022989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557" y="1885144"/>
            <a:ext cx="5411373" cy="211353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FBD851-0CD3-4EC0-AA29-31258F66F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154" y="4392478"/>
            <a:ext cx="5328178" cy="168795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96739C7E-96A5-4E1B-B096-0B204EAA1BAF}"/>
              </a:ext>
            </a:extLst>
          </p:cNvPr>
          <p:cNvSpPr/>
          <p:nvPr/>
        </p:nvSpPr>
        <p:spPr>
          <a:xfrm>
            <a:off x="8186057" y="5236453"/>
            <a:ext cx="718457" cy="33703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D9C0E-A89C-4E19-AD0F-E637E9A80887}"/>
              </a:ext>
            </a:extLst>
          </p:cNvPr>
          <p:cNvSpPr txBox="1"/>
          <p:nvPr/>
        </p:nvSpPr>
        <p:spPr>
          <a:xfrm>
            <a:off x="9002485" y="5204154"/>
            <a:ext cx="2185214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Priority Inheritance</a:t>
            </a:r>
          </a:p>
        </p:txBody>
      </p:sp>
    </p:spTree>
    <p:extLst>
      <p:ext uri="{BB962C8B-B14F-4D97-AF65-F5344CB8AC3E}">
        <p14:creationId xmlns:p14="http://schemas.microsoft.com/office/powerpoint/2010/main" val="206471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77FF7-6F15-4398-AF61-755180BB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4808B-0A6A-4D9E-9BDA-096DBD98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4BB6E9-F341-4F41-8E94-BFAED432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 fontScale="90000"/>
          </a:bodyPr>
          <a:lstStyle/>
          <a:p>
            <a:r>
              <a:rPr lang="en-US" sz="3400" dirty="0"/>
              <a:t>Basic Priority-Inheritance Protocol – Complex Example</a:t>
            </a:r>
            <a:endParaRPr lang="en-IN" sz="3400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FE6248B-F5CA-4A2B-9136-E3D7215C4D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3037AE-882D-41B4-BA3E-6F04D69A9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270" y="1855133"/>
            <a:ext cx="3538023" cy="12227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EAE9D8-2A9A-49A1-984D-53FF2810F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955" y="2002901"/>
            <a:ext cx="6977731" cy="38418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735175-303E-4058-B14F-18F0E076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3295650"/>
            <a:ext cx="4038601" cy="2930979"/>
          </a:xfrm>
        </p:spPr>
        <p:txBody>
          <a:bodyPr>
            <a:noAutofit/>
          </a:bodyPr>
          <a:lstStyle/>
          <a:p>
            <a:r>
              <a:rPr lang="en-IN" sz="1800" dirty="0"/>
              <a:t>5 jobs and 2 resources Black and Shaded.</a:t>
            </a:r>
          </a:p>
          <a:p>
            <a:r>
              <a:rPr lang="en-IN" sz="1800" dirty="0"/>
              <a:t>Black boxes show critical sections when jobs are holding Black and shaded boxes show critical sections when jobs are holding Shaded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F64E895-0500-4CC6-8383-A1EE201B1A88}"/>
              </a:ext>
            </a:extLst>
          </p:cNvPr>
          <p:cNvCxnSpPr>
            <a:cxnSpLocks/>
          </p:cNvCxnSpPr>
          <p:nvPr/>
        </p:nvCxnSpPr>
        <p:spPr>
          <a:xfrm flipV="1">
            <a:off x="5153025" y="5657850"/>
            <a:ext cx="0" cy="3166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628F5D-BE40-4EC0-9F9A-BCFC23C9FB65}"/>
              </a:ext>
            </a:extLst>
          </p:cNvPr>
          <p:cNvSpPr txBox="1"/>
          <p:nvPr/>
        </p:nvSpPr>
        <p:spPr>
          <a:xfrm>
            <a:off x="4907605" y="5919571"/>
            <a:ext cx="4908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t=0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E752B6-E36E-4643-98D8-DAF0EE979CDE}"/>
              </a:ext>
            </a:extLst>
          </p:cNvPr>
          <p:cNvCxnSpPr>
            <a:cxnSpLocks/>
          </p:cNvCxnSpPr>
          <p:nvPr/>
        </p:nvCxnSpPr>
        <p:spPr>
          <a:xfrm flipV="1">
            <a:off x="5770880" y="4886320"/>
            <a:ext cx="0" cy="10881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B6D3F5-8AC1-453F-B643-A47EA7C01C5B}"/>
              </a:ext>
            </a:extLst>
          </p:cNvPr>
          <p:cNvSpPr txBox="1"/>
          <p:nvPr/>
        </p:nvSpPr>
        <p:spPr>
          <a:xfrm>
            <a:off x="5528616" y="5929731"/>
            <a:ext cx="4908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t=2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BE0A60-6B68-4300-8EF7-45502CC027C9}"/>
              </a:ext>
            </a:extLst>
          </p:cNvPr>
          <p:cNvCxnSpPr>
            <a:cxnSpLocks/>
          </p:cNvCxnSpPr>
          <p:nvPr/>
        </p:nvCxnSpPr>
        <p:spPr>
          <a:xfrm flipV="1">
            <a:off x="6390640" y="4114790"/>
            <a:ext cx="0" cy="18597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1ADEEC0-3A92-4D9D-9BA6-7974B5694A1E}"/>
              </a:ext>
            </a:extLst>
          </p:cNvPr>
          <p:cNvSpPr txBox="1"/>
          <p:nvPr/>
        </p:nvSpPr>
        <p:spPr>
          <a:xfrm>
            <a:off x="6146470" y="5929731"/>
            <a:ext cx="4908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t=4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E0A123-7DB2-46DD-8635-B9A7C2971534}"/>
              </a:ext>
            </a:extLst>
          </p:cNvPr>
          <p:cNvCxnSpPr>
            <a:cxnSpLocks/>
          </p:cNvCxnSpPr>
          <p:nvPr/>
        </p:nvCxnSpPr>
        <p:spPr>
          <a:xfrm flipV="1">
            <a:off x="6705600" y="3343260"/>
            <a:ext cx="0" cy="29739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8315BA5-A957-48AD-A572-8A3DA22FA9CA}"/>
              </a:ext>
            </a:extLst>
          </p:cNvPr>
          <p:cNvSpPr txBox="1"/>
          <p:nvPr/>
        </p:nvSpPr>
        <p:spPr>
          <a:xfrm>
            <a:off x="6460180" y="6221656"/>
            <a:ext cx="4908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t=5</a:t>
            </a:r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D050A065-A103-49B0-95F6-DB4CCA0D3A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H="1">
            <a:off x="5319111" y="4967600"/>
            <a:ext cx="273620" cy="346079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5E30A686-A91E-4D9B-BC0B-F7450038DB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H="1">
            <a:off x="6875170" y="2651120"/>
            <a:ext cx="273620" cy="346079"/>
          </a:xfrm>
          <a:prstGeom prst="rect">
            <a:avLst/>
          </a:prstGeom>
        </p:spPr>
      </p:pic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D3EC89EC-20E5-4F24-B8C4-98DF31B19E88}"/>
              </a:ext>
            </a:extLst>
          </p:cNvPr>
          <p:cNvSpPr/>
          <p:nvPr/>
        </p:nvSpPr>
        <p:spPr>
          <a:xfrm>
            <a:off x="6824342" y="2590178"/>
            <a:ext cx="396240" cy="53213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E5989A-8AEC-4D10-A3F7-AAAF9C877C0B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7010400" y="2997199"/>
            <a:ext cx="1580" cy="23164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F273AD-AC43-42FA-B76A-FA0317143AA2}"/>
              </a:ext>
            </a:extLst>
          </p:cNvPr>
          <p:cNvCxnSpPr>
            <a:cxnSpLocks/>
          </p:cNvCxnSpPr>
          <p:nvPr/>
        </p:nvCxnSpPr>
        <p:spPr>
          <a:xfrm flipV="1">
            <a:off x="7325360" y="2571090"/>
            <a:ext cx="0" cy="3403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387229E-E57B-4A00-B54D-AF4E7CC74493}"/>
              </a:ext>
            </a:extLst>
          </p:cNvPr>
          <p:cNvSpPr txBox="1"/>
          <p:nvPr/>
        </p:nvSpPr>
        <p:spPr>
          <a:xfrm>
            <a:off x="7075798" y="5929731"/>
            <a:ext cx="4908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t=7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FEDEFD-4AA0-45FF-B4BA-F7CAAB9B9F41}"/>
                  </a:ext>
                </a:extLst>
              </p:cNvPr>
              <p:cNvSpPr txBox="1"/>
              <p:nvPr/>
            </p:nvSpPr>
            <p:spPr>
              <a:xfrm>
                <a:off x="6614491" y="4951774"/>
                <a:ext cx="8636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IN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IN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1400" b="1" dirty="0" err="1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FEDEFD-4AA0-45FF-B4BA-F7CAAB9B9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491" y="4951774"/>
                <a:ext cx="86360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849BE36-E28D-46E4-9132-6044BC861D0F}"/>
              </a:ext>
            </a:extLst>
          </p:cNvPr>
          <p:cNvCxnSpPr>
            <a:cxnSpLocks/>
          </p:cNvCxnSpPr>
          <p:nvPr/>
        </p:nvCxnSpPr>
        <p:spPr>
          <a:xfrm flipH="1">
            <a:off x="7630159" y="2235167"/>
            <a:ext cx="1580" cy="23164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931B31-27D4-4D62-8C5E-5D54AC877BEB}"/>
                  </a:ext>
                </a:extLst>
              </p:cNvPr>
              <p:cNvSpPr txBox="1"/>
              <p:nvPr/>
            </p:nvSpPr>
            <p:spPr>
              <a:xfrm>
                <a:off x="7259642" y="3497834"/>
                <a:ext cx="8636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IN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IN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1400" b="1" dirty="0" err="1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931B31-27D4-4D62-8C5E-5D54AC877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642" y="3497834"/>
                <a:ext cx="86360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 descr="Icon&#10;&#10;Description automatically generated">
            <a:extLst>
              <a:ext uri="{FF2B5EF4-FFF2-40B4-BE49-F238E27FC236}">
                <a16:creationId xmlns:a16="http://schemas.microsoft.com/office/drawing/2014/main" id="{687E6BA7-F292-405A-95BE-FB265109B7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H="1">
            <a:off x="7808310" y="4162146"/>
            <a:ext cx="273620" cy="346079"/>
          </a:xfrm>
          <a:prstGeom prst="rect">
            <a:avLst/>
          </a:prstGeom>
        </p:spPr>
      </p:pic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4FD5F7F9-B4AB-4244-8D0D-5A545EE6F429}"/>
              </a:ext>
            </a:extLst>
          </p:cNvPr>
          <p:cNvSpPr/>
          <p:nvPr/>
        </p:nvSpPr>
        <p:spPr>
          <a:xfrm>
            <a:off x="7747000" y="4085162"/>
            <a:ext cx="396240" cy="53213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98018A0-C635-4BD5-9CF1-0C8B2AE0AE42}"/>
              </a:ext>
            </a:extLst>
          </p:cNvPr>
          <p:cNvCxnSpPr>
            <a:cxnSpLocks/>
          </p:cNvCxnSpPr>
          <p:nvPr/>
        </p:nvCxnSpPr>
        <p:spPr>
          <a:xfrm>
            <a:off x="7936537" y="4508225"/>
            <a:ext cx="8583" cy="8001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3930CBF-B7C4-43F8-B25D-793DB62868AA}"/>
                  </a:ext>
                </a:extLst>
              </p:cNvPr>
              <p:cNvSpPr txBox="1"/>
              <p:nvPr/>
            </p:nvSpPr>
            <p:spPr>
              <a:xfrm>
                <a:off x="7550797" y="4942604"/>
                <a:ext cx="8636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IN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IN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1400" b="1" dirty="0" err="1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3930CBF-B7C4-43F8-B25D-793DB6286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797" y="4942604"/>
                <a:ext cx="86360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Graphic 54">
            <a:extLst>
              <a:ext uri="{FF2B5EF4-FFF2-40B4-BE49-F238E27FC236}">
                <a16:creationId xmlns:a16="http://schemas.microsoft.com/office/drawing/2014/main" id="{749C0763-A376-4AFF-B96A-A764643646D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463359" y="4951774"/>
            <a:ext cx="351764" cy="33940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6E6894D-A697-4FBB-95A4-5CFE0965FCFC}"/>
              </a:ext>
            </a:extLst>
          </p:cNvPr>
          <p:cNvCxnSpPr>
            <a:cxnSpLocks/>
          </p:cNvCxnSpPr>
          <p:nvPr/>
        </p:nvCxnSpPr>
        <p:spPr>
          <a:xfrm flipH="1" flipV="1">
            <a:off x="8554721" y="4508225"/>
            <a:ext cx="8902" cy="80010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E745693F-5332-4DDE-BDFD-2195CB8389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H="1">
            <a:off x="8426813" y="4183708"/>
            <a:ext cx="273620" cy="346079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2B28BEA2-0DC8-4C40-8746-A002D07FCA6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901081" y="4175759"/>
            <a:ext cx="351764" cy="339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381AB62-19EC-4E2C-BA39-D05907B65417}"/>
                  </a:ext>
                </a:extLst>
              </p:cNvPr>
              <p:cNvSpPr txBox="1"/>
              <p:nvPr/>
            </p:nvSpPr>
            <p:spPr>
              <a:xfrm>
                <a:off x="8441043" y="5208318"/>
                <a:ext cx="8636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IN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IN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1400" b="1" dirty="0" err="1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381AB62-19EC-4E2C-BA39-D05907B65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043" y="5208318"/>
                <a:ext cx="86360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C1CCAA82-BD96-40F9-AD12-2A42B418640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9215683" y="4300520"/>
            <a:ext cx="396240" cy="396240"/>
          </a:xfrm>
          <a:prstGeom prst="rect">
            <a:avLst/>
          </a:prstGeom>
        </p:spPr>
      </p:pic>
      <p:pic>
        <p:nvPicPr>
          <p:cNvPr id="66" name="Picture 65" descr="Icon&#10;&#10;Description automatically generated">
            <a:extLst>
              <a:ext uri="{FF2B5EF4-FFF2-40B4-BE49-F238E27FC236}">
                <a16:creationId xmlns:a16="http://schemas.microsoft.com/office/drawing/2014/main" id="{7474026F-67C3-4F14-A562-CCEA55DB5A4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5901267" y="4165599"/>
            <a:ext cx="352786" cy="352786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BF2CC8D5-AD0F-4F60-A7AF-89260D34315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7452374" y="1828337"/>
            <a:ext cx="352786" cy="352786"/>
          </a:xfrm>
          <a:prstGeom prst="rect">
            <a:avLst/>
          </a:prstGeom>
        </p:spPr>
      </p:pic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B41F7EB3-1012-4D83-AD77-F197FC8A330E}"/>
              </a:ext>
            </a:extLst>
          </p:cNvPr>
          <p:cNvSpPr/>
          <p:nvPr/>
        </p:nvSpPr>
        <p:spPr>
          <a:xfrm>
            <a:off x="7437936" y="1745876"/>
            <a:ext cx="396240" cy="53213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DD1C22F-4741-4145-8C6C-6E7D9B4D3E9C}"/>
              </a:ext>
            </a:extLst>
          </p:cNvPr>
          <p:cNvCxnSpPr>
            <a:cxnSpLocks/>
          </p:cNvCxnSpPr>
          <p:nvPr/>
        </p:nvCxnSpPr>
        <p:spPr>
          <a:xfrm flipV="1">
            <a:off x="9062833" y="2997199"/>
            <a:ext cx="724178" cy="1554448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DE096A0A-6DE2-4339-904C-9F4B4B916A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H="1">
            <a:off x="9675143" y="2661280"/>
            <a:ext cx="273620" cy="346079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7EB33C5-F96D-4983-B67E-F3E80473F9BD}"/>
              </a:ext>
            </a:extLst>
          </p:cNvPr>
          <p:cNvCxnSpPr>
            <a:cxnSpLocks/>
          </p:cNvCxnSpPr>
          <p:nvPr/>
        </p:nvCxnSpPr>
        <p:spPr>
          <a:xfrm flipV="1">
            <a:off x="9185411" y="2181123"/>
            <a:ext cx="0" cy="238068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F17B5FFD-D7BC-4864-AFC8-9C5D283F9D4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8998858" y="1836191"/>
            <a:ext cx="352786" cy="352786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6A115FDD-690F-4E0D-9D66-A5981C2DF76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9380421" y="1827262"/>
            <a:ext cx="396240" cy="39624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8FCCD85A-C7A9-44D6-A9A6-4E1EBE01F17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020543" y="2649878"/>
            <a:ext cx="351764" cy="339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5F54355-B5C9-4BE7-B20D-9C9D1B86C033}"/>
                  </a:ext>
                </a:extLst>
              </p:cNvPr>
              <p:cNvSpPr txBox="1"/>
              <p:nvPr/>
            </p:nvSpPr>
            <p:spPr>
              <a:xfrm>
                <a:off x="9122475" y="4583228"/>
                <a:ext cx="8636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IN" sz="1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1400" b="1" dirty="0"/>
                  <a:t>4</a:t>
                </a:r>
                <a:endParaRPr lang="en-IN" sz="1400" b="1" dirty="0" err="1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5F54355-B5C9-4BE7-B20D-9C9D1B86C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475" y="4583228"/>
                <a:ext cx="863600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76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2" grpId="0"/>
      <p:bldP spid="22" grpId="0"/>
      <p:bldP spid="25" grpId="0"/>
      <p:bldP spid="28" grpId="0"/>
      <p:bldP spid="35" grpId="0" animBg="1"/>
      <p:bldP spid="43" grpId="0"/>
      <p:bldP spid="44" grpId="0"/>
      <p:bldP spid="48" grpId="0"/>
      <p:bldP spid="50" grpId="0" animBg="1"/>
      <p:bldP spid="53" grpId="0"/>
      <p:bldP spid="62" grpId="0"/>
      <p:bldP spid="46" grpId="0" animBg="1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77FF7-6F15-4398-AF61-755180BB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4808B-0A6A-4D9E-9BDA-096DBD98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4BB6E9-F341-4F41-8E94-BFAED432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Properties of Priority-Inheritance Protocol</a:t>
            </a:r>
            <a:endParaRPr lang="en-IN" sz="3400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FE6248B-F5CA-4A2B-9136-E3D7215C4D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8BF810-1E74-4CAA-9872-FA2529F99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194" y="2368026"/>
            <a:ext cx="5976206" cy="32904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61601D8-8B9C-4CF3-9E7E-4574F6E9E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687285"/>
                <a:ext cx="4846321" cy="45306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sz="2400" dirty="0"/>
                  <a:t>Two types of blocking: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2200" dirty="0"/>
                  <a:t>Direct blocking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IN" sz="1800" dirty="0"/>
                  <a:t>is directly blocked by first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sz="1800" dirty="0"/>
                  <a:t> and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IN" sz="1800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sz="1800" dirty="0"/>
                  <a:t>is directly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4 </m:t>
                        </m:r>
                      </m:sub>
                    </m:sSub>
                  </m:oMath>
                </a14:m>
                <a:endParaRPr lang="en-IN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2200" dirty="0"/>
                  <a:t>Priority-Inheritance blocking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sz="1800" dirty="0"/>
                  <a:t>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sz="1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sz="1800" dirty="0"/>
                  <a:t>(cost of controlling duration of priority inversion)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IN" sz="1800" dirty="0"/>
                  <a:t>Jobs transitively block each other. 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sz="1800" dirty="0"/>
                  <a:t>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1800" dirty="0"/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sz="2200" dirty="0"/>
              </a:p>
              <a:p>
                <a:r>
                  <a:rPr lang="en-IN" sz="2400" dirty="0"/>
                  <a:t>Does not prevent deadlock – </a:t>
                </a:r>
                <a:br>
                  <a:rPr lang="en-IN" sz="2400" dirty="0"/>
                </a:br>
                <a:r>
                  <a:rPr lang="en-IN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sz="2000" dirty="0"/>
                  <a:t>requested resource </a:t>
                </a:r>
                <a:r>
                  <a:rPr lang="en-IN" sz="2000" i="1" dirty="0"/>
                  <a:t>Shaded</a:t>
                </a:r>
                <a:r>
                  <a:rPr lang="en-IN" sz="2000" dirty="0"/>
                  <a:t> after it was granted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sz="2000" dirty="0"/>
                  <a:t> </a:t>
                </a:r>
                <a:endParaRPr lang="en-IN" sz="2400" dirty="0"/>
              </a:p>
              <a:p>
                <a:endParaRPr lang="en-IN" sz="2400" dirty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61601D8-8B9C-4CF3-9E7E-4574F6E9E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687285"/>
                <a:ext cx="4846321" cy="4530636"/>
              </a:xfrm>
              <a:blipFill>
                <a:blip r:embed="rId4"/>
                <a:stretch>
                  <a:fillRect l="-1258" t="-18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32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77FF7-6F15-4398-AF61-755180BB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4808B-0A6A-4D9E-9BDA-096DBD98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4BB6E9-F341-4F41-8E94-BFAED432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Properties of Priority-Inheritance Protocol</a:t>
            </a:r>
            <a:endParaRPr lang="en-IN" sz="3400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FE6248B-F5CA-4A2B-9136-E3D7215C4D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61601D8-8B9C-4CF3-9E7E-4574F6E9E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687285"/>
                <a:ext cx="4846321" cy="4530636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Priority-Inheritance protocol does not reduce the blocking time suffered by jobs as small as possible</a:t>
                </a:r>
              </a:p>
              <a:p>
                <a:r>
                  <a:rPr lang="en-IN" sz="2400" dirty="0"/>
                  <a:t>In the worst case, a job that requires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sz="2400" dirty="0"/>
                  <a:t> resources and conflicts with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2400" dirty="0"/>
                  <a:t> lower priority jobs can be blocked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times</a:t>
                </a:r>
              </a:p>
              <a:p>
                <a:endParaRPr lang="en-IN" sz="2400" dirty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61601D8-8B9C-4CF3-9E7E-4574F6E9E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687285"/>
                <a:ext cx="4846321" cy="4530636"/>
              </a:xfrm>
              <a:blipFill>
                <a:blip r:embed="rId3"/>
                <a:stretch>
                  <a:fillRect l="-1258" t="-1077" r="-23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9F3264E-2CAB-4D69-93A2-BF7914CCA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608" y="1629773"/>
            <a:ext cx="6035512" cy="458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2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77FF7-6F15-4398-AF61-755180BB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4808B-0A6A-4D9E-9BDA-096DBD98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4BB6E9-F341-4F41-8E94-BFAED432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Basic Priority-Ceiling Protocol - Introduction</a:t>
            </a:r>
            <a:endParaRPr lang="en-IN" sz="3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4A932EB-74ED-4DA0-8D1B-DE8874089A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687284"/>
                <a:ext cx="10972800" cy="4539345"/>
              </a:xfrm>
            </p:spPr>
            <p:txBody>
              <a:bodyPr>
                <a:normAutofit/>
              </a:bodyPr>
              <a:lstStyle/>
              <a:p>
                <a:r>
                  <a:rPr lang="en-IN" sz="2200" dirty="0"/>
                  <a:t>Extends PIP protocol to prevent deadlocks and to further reduce the blocking time</a:t>
                </a:r>
              </a:p>
              <a:p>
                <a:r>
                  <a:rPr lang="en-IN" sz="2200" dirty="0"/>
                  <a:t>Two key assumptions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2000" dirty="0"/>
                  <a:t>Assigned priorities of all jobs are fixed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2000" dirty="0"/>
                  <a:t>Resources required by all jobs are known a priori before the execution of any job begins</a:t>
                </a:r>
              </a:p>
              <a:p>
                <a:r>
                  <a:rPr lang="en-IN" sz="2200" dirty="0"/>
                  <a:t>Priority Ceiling of a resource</a:t>
                </a:r>
                <a:br>
                  <a:rPr lang="en-IN" sz="2200" dirty="0"/>
                </a:br>
                <a:r>
                  <a:rPr lang="en-IN" sz="2000" dirty="0"/>
                  <a:t>Priority Ceiling of any resource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/>
                  <a:t> is the highest priority of all jobs that require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/>
                  <a:t> and is 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dirty="0"/>
              </a:p>
              <a:p>
                <a:r>
                  <a:rPr lang="en-IN" sz="2200" dirty="0"/>
                  <a:t>Current Priority Ceiling of the system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1800" dirty="0"/>
                  <a:t>At any time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sz="1800" dirty="0"/>
                  <a:t>, the current priority ceiling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</m:acc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800" dirty="0"/>
                  <a:t> of the system is equal to the highest priority ceiling of the resources that are in use at the time, if some resources are in use.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1800" dirty="0"/>
                  <a:t>If all the resources are free,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</m:acc>
                    <m:d>
                      <m:dPr>
                        <m:ctrlP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IN" sz="1800" dirty="0"/>
                  <a:t>, a </a:t>
                </a:r>
                <a:r>
                  <a:rPr lang="en-IN" sz="1800" dirty="0" err="1"/>
                  <a:t>nonexisting</a:t>
                </a:r>
                <a:r>
                  <a:rPr lang="en-IN" sz="1800" dirty="0"/>
                  <a:t> priority level that is lower than the lowest priority of all jobs</a:t>
                </a:r>
              </a:p>
              <a:p>
                <a:endParaRPr lang="en-IN" sz="2200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4A932EB-74ED-4DA0-8D1B-DE8874089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687284"/>
                <a:ext cx="10972800" cy="4539345"/>
              </a:xfrm>
              <a:blipFill>
                <a:blip r:embed="rId2"/>
                <a:stretch>
                  <a:fillRect l="-444" t="-941" r="-7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FE6248B-F5CA-4A2B-9136-E3D7215C4D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77FF7-6F15-4398-AF61-755180BB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4808B-0A6A-4D9E-9BDA-096DBD98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4BB6E9-F341-4F41-8E94-BFAED432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Basic Priority-Ceiling Protocol - Introduction</a:t>
            </a:r>
            <a:endParaRPr lang="en-IN" sz="3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4A932EB-74ED-4DA0-8D1B-DE8874089A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687284"/>
                <a:ext cx="10972800" cy="453934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sz="2200" dirty="0"/>
                  <a:t>Priority-Inheritance Protocol is defined by the following rules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1800" dirty="0">
                    <a:solidFill>
                      <a:srgbClr val="0070C0"/>
                    </a:solidFill>
                  </a:rPr>
                  <a:t>Scheduling Rule</a:t>
                </a:r>
                <a:r>
                  <a:rPr lang="en-IN" sz="1800" dirty="0"/>
                  <a:t>: </a:t>
                </a:r>
                <a:br>
                  <a:rPr lang="en-IN" sz="1800" dirty="0"/>
                </a:br>
                <a:r>
                  <a:rPr lang="en-IN" sz="1800" dirty="0"/>
                  <a:t>Ready jobs are scheduled pre-emptively in a priority-driven manner according to their current priorities</a:t>
                </a:r>
                <a:br>
                  <a:rPr lang="en-IN" sz="1800" dirty="0"/>
                </a:br>
                <a:r>
                  <a:rPr lang="en-IN" sz="1800" dirty="0"/>
                  <a:t>Release time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sz="1800" dirty="0"/>
                  <a:t>: Current priority = Assigned Priority</a:t>
                </a:r>
                <a:br>
                  <a:rPr lang="en-IN" sz="1800" dirty="0"/>
                </a:br>
                <a:r>
                  <a:rPr lang="en-IN" sz="1800" dirty="0"/>
                  <a:t>Job remains at this priority except under condition in 3</a:t>
                </a:r>
                <a:r>
                  <a:rPr lang="en-IN" sz="1800" baseline="30000" dirty="0"/>
                  <a:t>rd</a:t>
                </a:r>
                <a:r>
                  <a:rPr lang="en-IN" sz="1800" dirty="0"/>
                  <a:t> rule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1800" dirty="0">
                    <a:solidFill>
                      <a:srgbClr val="0070C0"/>
                    </a:solidFill>
                  </a:rPr>
                  <a:t>Allocation Rule</a:t>
                </a:r>
                <a:r>
                  <a:rPr lang="en-IN" sz="1800" dirty="0"/>
                  <a:t>: When a job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sz="1800" dirty="0"/>
                  <a:t> requests a resource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sz="1800" dirty="0"/>
                  <a:t> at time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N" sz="1800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IN" sz="1600" dirty="0"/>
                  <a:t>If R is held by another job,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sz="1600" dirty="0"/>
                  <a:t>’s request fails and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sz="1600" dirty="0"/>
                  <a:t> becomes blocked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IN" sz="1600" dirty="0"/>
                  <a:t>R is free </a:t>
                </a:r>
                <a:br>
                  <a:rPr lang="en-IN" sz="1600" dirty="0"/>
                </a:br>
                <a:r>
                  <a:rPr lang="en-IN" sz="1600" dirty="0" err="1"/>
                  <a:t>i</a:t>
                </a:r>
                <a:r>
                  <a:rPr lang="en-IN" sz="1600" dirty="0"/>
                  <a:t>) If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sz="1600" dirty="0"/>
                  <a:t>’s priority </a:t>
                </a:r>
                <a14:m>
                  <m:oMath xmlns:m="http://schemas.openxmlformats.org/officeDocument/2006/math">
                    <m:r>
                      <a:rPr lang="en-I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1600" dirty="0"/>
                  <a:t> is higher than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</m:acc>
                    <m:r>
                      <a:rPr lang="en-I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sz="1600" dirty="0"/>
                  <a:t>, R is allocated to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IN" sz="1600" dirty="0"/>
              </a:p>
              <a:p>
                <a:pPr marL="667512" lvl="2" indent="0">
                  <a:buNone/>
                </a:pPr>
                <a:r>
                  <a:rPr lang="en-IN" sz="1600" dirty="0"/>
                  <a:t>     ii) If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sz="1600" dirty="0"/>
                  <a:t>’s priority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1600" dirty="0"/>
                  <a:t> is not higher than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</m:acc>
                    <m:r>
                      <a:rPr lang="en-I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sz="1600" dirty="0"/>
                  <a:t>, R is allocated to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sz="1600" dirty="0"/>
                  <a:t> only if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sz="1600" dirty="0"/>
                  <a:t> is the job holding the resource(s) whose </a:t>
                </a:r>
                <a:br>
                  <a:rPr lang="en-IN" sz="1600" dirty="0"/>
                </a:br>
                <a:r>
                  <a:rPr lang="en-IN" sz="1600" dirty="0"/>
                  <a:t>         priority ceiling is equal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</m:acc>
                    <m:r>
                      <a:rPr lang="en-I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/>
                  <a:t>; otherwise request denied and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sz="1600" dirty="0"/>
                  <a:t> is blocked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1800" dirty="0">
                    <a:solidFill>
                      <a:srgbClr val="0070C0"/>
                    </a:solidFill>
                  </a:rPr>
                  <a:t>Priority-Inheritance Rule</a:t>
                </a:r>
                <a:r>
                  <a:rPr lang="en-IN" sz="1800" dirty="0"/>
                  <a:t>:</a:t>
                </a:r>
                <a:br>
                  <a:rPr lang="en-IN" sz="1800" dirty="0"/>
                </a:br>
                <a:r>
                  <a:rPr lang="en-IN" sz="1800" dirty="0"/>
                  <a:t>When requesting job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sz="1800" dirty="0"/>
                  <a:t> gets blocked, the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IN" sz="1800" dirty="0"/>
                  <a:t> that blocks inherits the current priority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800" dirty="0"/>
                  <a:t>of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sz="1800" dirty="0"/>
                  <a:t> </a:t>
                </a:r>
                <a:r>
                  <a:rPr lang="en-IN" sz="1800" dirty="0">
                    <a:sym typeface="Wingdings" panose="05000000000000000000" pitchFamily="2" charset="2"/>
                  </a:rPr>
                  <a:t> Executes at this inherited priority until it releases every resource whose priority ceiling is equal to or higher than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800" dirty="0">
                    <a:sym typeface="Wingdings" panose="05000000000000000000" pitchFamily="2" charset="2"/>
                  </a:rPr>
                  <a:t> priority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IN" sz="1800" dirty="0"/>
                  <a:t> returns to its priority that it had when it was granted the resource(s)</a:t>
                </a:r>
              </a:p>
              <a:p>
                <a:r>
                  <a:rPr lang="en-IN" sz="2200" dirty="0"/>
                  <a:t>Job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sz="2200" dirty="0"/>
                  <a:t> is denied the resource only when the resource requested by it is held by another job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4A932EB-74ED-4DA0-8D1B-DE8874089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687284"/>
                <a:ext cx="10972800" cy="4539345"/>
              </a:xfrm>
              <a:blipFill>
                <a:blip r:embed="rId2"/>
                <a:stretch>
                  <a:fillRect l="-333" t="-14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FE6248B-F5CA-4A2B-9136-E3D7215C4D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6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20419</TotalTime>
  <Words>1249</Words>
  <Application>Microsoft Office PowerPoint</Application>
  <PresentationFormat>Widescreen</PresentationFormat>
  <Paragraphs>110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Cambria Math</vt:lpstr>
      <vt:lpstr>Century Gothic</vt:lpstr>
      <vt:lpstr>Courier New</vt:lpstr>
      <vt:lpstr>Palatino Linotype</vt:lpstr>
      <vt:lpstr>Wingdings</vt:lpstr>
      <vt:lpstr>Wingdings 2</vt:lpstr>
      <vt:lpstr>Presentation on brainstorming</vt:lpstr>
      <vt:lpstr>Lecture 22: Resource Access Control (Chapter 8)</vt:lpstr>
      <vt:lpstr>Basic Priority-Inheritance Protocol - Preliminaries</vt:lpstr>
      <vt:lpstr>Basic Priority-Inheritance Protocol - Definition</vt:lpstr>
      <vt:lpstr>Basic Priority-Inheritance Protocol - Example</vt:lpstr>
      <vt:lpstr>Basic Priority-Inheritance Protocol – Complex Example</vt:lpstr>
      <vt:lpstr>Properties of Priority-Inheritance Protocol</vt:lpstr>
      <vt:lpstr>Properties of Priority-Inheritance Protocol</vt:lpstr>
      <vt:lpstr>Basic Priority-Ceiling Protocol - Introduction</vt:lpstr>
      <vt:lpstr>Basic Priority-Ceiling Protocol - Introduction</vt:lpstr>
      <vt:lpstr>Basic Priority-Ceiling Protocol - Example</vt:lpstr>
      <vt:lpstr>Basic Priority-Ceiling Protocol - Example</vt:lpstr>
      <vt:lpstr>Basic Priority-Ceiling Protocol - Example</vt:lpstr>
      <vt:lpstr>Basic Priority-Ceiling Protocol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3- Modeling Real-Time Systems</dc:title>
  <dc:creator>Deepak Gangadharan</dc:creator>
  <cp:lastModifiedBy>Deepak Gangadharan</cp:lastModifiedBy>
  <cp:revision>535</cp:revision>
  <dcterms:created xsi:type="dcterms:W3CDTF">2020-08-26T05:01:04Z</dcterms:created>
  <dcterms:modified xsi:type="dcterms:W3CDTF">2020-11-11T07:27:43Z</dcterms:modified>
</cp:coreProperties>
</file>