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98B3B-56FE-4F3A-B61B-C46B750FFD8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C6FFAF-C573-4917-8112-3F972DBD1E3C}">
      <dgm:prSet/>
      <dgm:spPr/>
      <dgm:t>
        <a:bodyPr/>
        <a:lstStyle/>
        <a:p>
          <a:r>
            <a:rPr lang="he-IL"/>
            <a:t>אימות קלט מקיף</a:t>
          </a:r>
          <a:endParaRPr lang="en-US"/>
        </a:p>
      </dgm:t>
    </dgm:pt>
    <dgm:pt modelId="{66D7B1F8-0EBE-4757-877F-F7C5DE05757F}" type="parTrans" cxnId="{A70E556B-C9FB-4B93-9D8F-DCF46497A74F}">
      <dgm:prSet/>
      <dgm:spPr/>
      <dgm:t>
        <a:bodyPr/>
        <a:lstStyle/>
        <a:p>
          <a:endParaRPr lang="en-US"/>
        </a:p>
      </dgm:t>
    </dgm:pt>
    <dgm:pt modelId="{6EF82222-8DE1-4D06-8EBE-C5C5D454FD19}" type="sibTrans" cxnId="{A70E556B-C9FB-4B93-9D8F-DCF46497A74F}">
      <dgm:prSet/>
      <dgm:spPr/>
      <dgm:t>
        <a:bodyPr/>
        <a:lstStyle/>
        <a:p>
          <a:endParaRPr lang="en-US"/>
        </a:p>
      </dgm:t>
    </dgm:pt>
    <dgm:pt modelId="{D25C1A10-65A2-423C-A2B6-9F4877114E78}">
      <dgm:prSet/>
      <dgm:spPr/>
      <dgm:t>
        <a:bodyPr/>
        <a:lstStyle/>
        <a:p>
          <a:r>
            <a:rPr lang="he-IL"/>
            <a:t>הודעות שגיאות ידידותיות למשתמש</a:t>
          </a:r>
          <a:endParaRPr lang="en-US"/>
        </a:p>
      </dgm:t>
    </dgm:pt>
    <dgm:pt modelId="{28BC7F1E-C3C9-4A5B-A517-46C7CD343D7F}" type="parTrans" cxnId="{8D8F8E95-A54D-44EC-ADCB-FEE695985BCA}">
      <dgm:prSet/>
      <dgm:spPr/>
      <dgm:t>
        <a:bodyPr/>
        <a:lstStyle/>
        <a:p>
          <a:endParaRPr lang="en-US"/>
        </a:p>
      </dgm:t>
    </dgm:pt>
    <dgm:pt modelId="{E8AE09E9-2FD0-47EA-AAB9-00B8FC7335A3}" type="sibTrans" cxnId="{8D8F8E95-A54D-44EC-ADCB-FEE695985BCA}">
      <dgm:prSet/>
      <dgm:spPr/>
      <dgm:t>
        <a:bodyPr/>
        <a:lstStyle/>
        <a:p>
          <a:endParaRPr lang="en-US"/>
        </a:p>
      </dgm:t>
    </dgm:pt>
    <dgm:pt modelId="{FE9C5BB7-071E-4F5F-8CAB-CE0286252EBF}">
      <dgm:prSet/>
      <dgm:spPr/>
      <dgm:t>
        <a:bodyPr/>
        <a:lstStyle/>
        <a:p>
          <a:r>
            <a:rPr lang="he-IL"/>
            <a:t>מניעת קריסות ואי-עקביותשל נתונים</a:t>
          </a:r>
          <a:endParaRPr lang="en-US"/>
        </a:p>
      </dgm:t>
    </dgm:pt>
    <dgm:pt modelId="{7C2D6D5D-81CD-4208-A737-BD8C5CE38E28}" type="parTrans" cxnId="{777F7CF6-94E2-4F66-A754-B5D37D8B7E28}">
      <dgm:prSet/>
      <dgm:spPr/>
      <dgm:t>
        <a:bodyPr/>
        <a:lstStyle/>
        <a:p>
          <a:endParaRPr lang="en-US"/>
        </a:p>
      </dgm:t>
    </dgm:pt>
    <dgm:pt modelId="{EA967705-C5D9-4BCC-89E8-6AF2276A11FB}" type="sibTrans" cxnId="{777F7CF6-94E2-4F66-A754-B5D37D8B7E28}">
      <dgm:prSet/>
      <dgm:spPr/>
      <dgm:t>
        <a:bodyPr/>
        <a:lstStyle/>
        <a:p>
          <a:endParaRPr lang="en-US"/>
        </a:p>
      </dgm:t>
    </dgm:pt>
    <dgm:pt modelId="{15C0DE15-A33B-4680-AE8E-E026CD98A0F0}" type="pres">
      <dgm:prSet presAssocID="{03398B3B-56FE-4F3A-B61B-C46B750FFD86}" presName="linear" presStyleCnt="0">
        <dgm:presLayoutVars>
          <dgm:animLvl val="lvl"/>
          <dgm:resizeHandles val="exact"/>
        </dgm:presLayoutVars>
      </dgm:prSet>
      <dgm:spPr/>
    </dgm:pt>
    <dgm:pt modelId="{1FA01E07-AA4A-477E-8D07-A8B10F985CD4}" type="pres">
      <dgm:prSet presAssocID="{C9C6FFAF-C573-4917-8112-3F972DBD1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9EB637-BF3D-4A3A-9E49-D399ED187153}" type="pres">
      <dgm:prSet presAssocID="{6EF82222-8DE1-4D06-8EBE-C5C5D454FD19}" presName="spacer" presStyleCnt="0"/>
      <dgm:spPr/>
    </dgm:pt>
    <dgm:pt modelId="{929475E2-5832-4A82-9E95-BB8E7B47F639}" type="pres">
      <dgm:prSet presAssocID="{D25C1A10-65A2-423C-A2B6-9F4877114E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81141B-0FB1-42FB-A8D7-D2D362C1A11F}" type="pres">
      <dgm:prSet presAssocID="{E8AE09E9-2FD0-47EA-AAB9-00B8FC7335A3}" presName="spacer" presStyleCnt="0"/>
      <dgm:spPr/>
    </dgm:pt>
    <dgm:pt modelId="{CEE07089-7F7C-45B0-B805-DF84601A85DD}" type="pres">
      <dgm:prSet presAssocID="{FE9C5BB7-071E-4F5F-8CAB-CE0286252E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1F2120-6486-461C-8FC0-C4CEDF69E6A3}" type="presOf" srcId="{03398B3B-56FE-4F3A-B61B-C46B750FFD86}" destId="{15C0DE15-A33B-4680-AE8E-E026CD98A0F0}" srcOrd="0" destOrd="0" presId="urn:microsoft.com/office/officeart/2005/8/layout/vList2"/>
    <dgm:cxn modelId="{A5EBA22E-E379-426A-9304-E910828CE093}" type="presOf" srcId="{FE9C5BB7-071E-4F5F-8CAB-CE0286252EBF}" destId="{CEE07089-7F7C-45B0-B805-DF84601A85DD}" srcOrd="0" destOrd="0" presId="urn:microsoft.com/office/officeart/2005/8/layout/vList2"/>
    <dgm:cxn modelId="{C5C9F02F-D7A3-4072-85B6-20DBAF101372}" type="presOf" srcId="{C9C6FFAF-C573-4917-8112-3F972DBD1E3C}" destId="{1FA01E07-AA4A-477E-8D07-A8B10F985CD4}" srcOrd="0" destOrd="0" presId="urn:microsoft.com/office/officeart/2005/8/layout/vList2"/>
    <dgm:cxn modelId="{A70E556B-C9FB-4B93-9D8F-DCF46497A74F}" srcId="{03398B3B-56FE-4F3A-B61B-C46B750FFD86}" destId="{C9C6FFAF-C573-4917-8112-3F972DBD1E3C}" srcOrd="0" destOrd="0" parTransId="{66D7B1F8-0EBE-4757-877F-F7C5DE05757F}" sibTransId="{6EF82222-8DE1-4D06-8EBE-C5C5D454FD19}"/>
    <dgm:cxn modelId="{8D8F8E95-A54D-44EC-ADCB-FEE695985BCA}" srcId="{03398B3B-56FE-4F3A-B61B-C46B750FFD86}" destId="{D25C1A10-65A2-423C-A2B6-9F4877114E78}" srcOrd="1" destOrd="0" parTransId="{28BC7F1E-C3C9-4A5B-A517-46C7CD343D7F}" sibTransId="{E8AE09E9-2FD0-47EA-AAB9-00B8FC7335A3}"/>
    <dgm:cxn modelId="{ECDB37B0-92A7-40E7-BD16-31E99D90802B}" type="presOf" srcId="{D25C1A10-65A2-423C-A2B6-9F4877114E78}" destId="{929475E2-5832-4A82-9E95-BB8E7B47F639}" srcOrd="0" destOrd="0" presId="urn:microsoft.com/office/officeart/2005/8/layout/vList2"/>
    <dgm:cxn modelId="{777F7CF6-94E2-4F66-A754-B5D37D8B7E28}" srcId="{03398B3B-56FE-4F3A-B61B-C46B750FFD86}" destId="{FE9C5BB7-071E-4F5F-8CAB-CE0286252EBF}" srcOrd="2" destOrd="0" parTransId="{7C2D6D5D-81CD-4208-A737-BD8C5CE38E28}" sibTransId="{EA967705-C5D9-4BCC-89E8-6AF2276A11FB}"/>
    <dgm:cxn modelId="{CC4273E0-FBEC-4AA1-89C0-363ECD5A7C3A}" type="presParOf" srcId="{15C0DE15-A33B-4680-AE8E-E026CD98A0F0}" destId="{1FA01E07-AA4A-477E-8D07-A8B10F985CD4}" srcOrd="0" destOrd="0" presId="urn:microsoft.com/office/officeart/2005/8/layout/vList2"/>
    <dgm:cxn modelId="{3F77A6A8-857A-456F-A33D-F0BB3EA0F9FB}" type="presParOf" srcId="{15C0DE15-A33B-4680-AE8E-E026CD98A0F0}" destId="{EB9EB637-BF3D-4A3A-9E49-D399ED187153}" srcOrd="1" destOrd="0" presId="urn:microsoft.com/office/officeart/2005/8/layout/vList2"/>
    <dgm:cxn modelId="{E8EDB166-BD62-4D5D-8DBF-98342970F904}" type="presParOf" srcId="{15C0DE15-A33B-4680-AE8E-E026CD98A0F0}" destId="{929475E2-5832-4A82-9E95-BB8E7B47F639}" srcOrd="2" destOrd="0" presId="urn:microsoft.com/office/officeart/2005/8/layout/vList2"/>
    <dgm:cxn modelId="{685FEAF7-CCD6-4EA5-B480-944AFCCE776F}" type="presParOf" srcId="{15C0DE15-A33B-4680-AE8E-E026CD98A0F0}" destId="{9E81141B-0FB1-42FB-A8D7-D2D362C1A11F}" srcOrd="3" destOrd="0" presId="urn:microsoft.com/office/officeart/2005/8/layout/vList2"/>
    <dgm:cxn modelId="{86CF026E-A291-45E8-8B13-C022072AFEC5}" type="presParOf" srcId="{15C0DE15-A33B-4680-AE8E-E026CD98A0F0}" destId="{CEE07089-7F7C-45B0-B805-DF84601A85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01E07-AA4A-477E-8D07-A8B10F985CD4}">
      <dsp:nvSpPr>
        <dsp:cNvPr id="0" name=""/>
        <dsp:cNvSpPr/>
      </dsp:nvSpPr>
      <dsp:spPr>
        <a:xfrm>
          <a:off x="0" y="621076"/>
          <a:ext cx="600211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/>
            <a:t>אימות קלט מקיף</a:t>
          </a:r>
          <a:endParaRPr lang="en-US" sz="3200" kern="1200"/>
        </a:p>
      </dsp:txBody>
      <dsp:txXfrm>
        <a:off x="37467" y="658543"/>
        <a:ext cx="5927176" cy="692586"/>
      </dsp:txXfrm>
    </dsp:sp>
    <dsp:sp modelId="{929475E2-5832-4A82-9E95-BB8E7B47F639}">
      <dsp:nvSpPr>
        <dsp:cNvPr id="0" name=""/>
        <dsp:cNvSpPr/>
      </dsp:nvSpPr>
      <dsp:spPr>
        <a:xfrm>
          <a:off x="0" y="1480756"/>
          <a:ext cx="6002110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/>
            <a:t>הודעות שגיאות ידידותיות למשתמש</a:t>
          </a:r>
          <a:endParaRPr lang="en-US" sz="3200" kern="1200"/>
        </a:p>
      </dsp:txBody>
      <dsp:txXfrm>
        <a:off x="37467" y="1518223"/>
        <a:ext cx="5927176" cy="692586"/>
      </dsp:txXfrm>
    </dsp:sp>
    <dsp:sp modelId="{CEE07089-7F7C-45B0-B805-DF84601A85DD}">
      <dsp:nvSpPr>
        <dsp:cNvPr id="0" name=""/>
        <dsp:cNvSpPr/>
      </dsp:nvSpPr>
      <dsp:spPr>
        <a:xfrm>
          <a:off x="0" y="2340437"/>
          <a:ext cx="600211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kern="1200"/>
            <a:t>מניעת קריסות ואי-עקביותשל נתונים</a:t>
          </a:r>
          <a:endParaRPr lang="en-US" sz="3200" kern="1200"/>
        </a:p>
      </dsp:txBody>
      <dsp:txXfrm>
        <a:off x="37467" y="2377904"/>
        <a:ext cx="592717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8D79-BE31-43D7-9D36-C389814E9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ACD96-5C56-4FF1-87E9-319FFEAF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6DAF-78FF-4AE9-B00A-DC96F0E5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B12C-58CF-4F0E-BA9C-F884C32A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CC54-160E-4B90-90ED-214075E7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52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B52D-EE3D-4799-BFAF-4B605CFB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268D-8B62-42F0-82AE-C6E6D72E4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175A-7D67-413B-8988-8E2B206A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770F-151A-488C-8587-5CC38877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4FB1-4F07-48EE-B75A-33E26D8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46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5E160-6928-4DB4-A153-B21ADEF2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ABE1-47AE-4A2A-B07C-8C03D8083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B7BE-D85A-4B38-84AE-4B0D19D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4C1E-16B5-4087-95DC-D54664E5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FB07-94E9-4EDB-B0F2-769FD19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91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51B-A55A-43DB-8396-D9894309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BAF3-0692-4931-8075-89D26E9D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D497-425A-415A-B2EE-BFDC8D26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B935-1E17-4163-9EAF-37F66C15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47D4-5967-4D3F-9CE3-3BF2BE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863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C0B6-1B65-4DEA-B366-12F605B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2665-1A80-4B15-9F20-8AC94594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402B-4C49-40E1-BA4A-5DABF8B7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7D87-81CC-4569-94CB-9D2AED71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6044-7AC5-4A1C-AD0F-68687AE6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153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AC76-7645-447A-B93F-738F7F81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CB09-4A7A-45BE-A69B-87EF2DE46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37C8-9870-466A-8A9C-56D9E997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927BA-DB49-4430-9E52-9C7C34B2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0511-052D-4660-8920-470B453D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29BC-ED08-4EFF-9634-1A3D3361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1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78A-DEC7-4EF3-9604-CEEF0278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5052-7173-490E-A1E9-65088205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B1AB7-CA4C-46D8-A8D9-FE0E845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A6515-2914-4633-AE95-3F13FC2B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A3A0-E45E-4507-848E-FD15A5406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89ADC-63E0-4E9F-99AF-7CD1A0FD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930EF-89A1-497C-8333-AD6E5967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7BBFD-EAFE-4937-9DDE-3B2D16E7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80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43D-9558-46DA-BB99-3B5B3740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47FCB-D134-4BFE-B263-EB75298A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E469-B5FC-432C-8735-FAC3206A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A9FEA-341A-410E-8CB1-039076A9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0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0F347-56AE-409E-B2D8-93B35723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75508-3855-4B57-8EF2-DCC4BCA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856B-85DF-4DDF-B449-FD342A53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539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5511-56DF-4E7D-8549-5861FF8D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55DF-7761-4615-A1EB-ADCF8016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A30CA-E080-4A6C-A81B-A85F07C4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98E5-1218-4143-9866-A069A15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75E9D-D591-4D01-B524-0DA5B420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0C7C-6BC9-45E5-B9AA-F1EA2024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034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66C0-2D3A-4D41-A7BF-E7D6E565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29D91-5B65-4BE0-A955-0E3F79C1B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82024-C6C8-4DE8-9756-121EC465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AB12-29F1-4D91-A467-DCAC534C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51300-891A-4F2D-974A-0E11E8AF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57AF-81DA-4817-ABF0-F8719CF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22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017B2-60A8-40FE-994F-90020D23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C045-7039-43FB-94CA-56411E8E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6C91-0F16-4B3F-B113-106EF68A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223A-2A61-4A43-886B-93AFE8BD72E6}" type="datetimeFigureOut">
              <a:rPr lang="LID4096" smtClean="0"/>
              <a:t>07/25/2024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4749-6924-4118-A222-EF34DFE52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433-53CB-427E-A2F5-CACD1A405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5BBA-551C-45A2-8D85-1F0BE945E7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3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4" descr="אדם כותב בפנקס רשימות">
            <a:extLst>
              <a:ext uri="{FF2B5EF4-FFF2-40B4-BE49-F238E27FC236}">
                <a16:creationId xmlns:a16="http://schemas.microsoft.com/office/drawing/2014/main" id="{88F7AAF9-FA53-FDB4-A187-3E40C828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177" b="1584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E636E-B2D9-4146-BA27-6FEAD02F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he-IL" sz="8200">
                <a:solidFill>
                  <a:srgbClr val="FFFFFF"/>
                </a:solidFill>
              </a:rPr>
              <a:t>פרויקט ספרייה</a:t>
            </a:r>
            <a:endParaRPr lang="LID4096" sz="8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DF70B-7997-41C5-95D4-C30FDEFA1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he-IL">
                <a:solidFill>
                  <a:srgbClr val="FFFFFF"/>
                </a:solidFill>
              </a:rPr>
              <a:t>מגיש/מגישים:</a:t>
            </a:r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ציורים בנייר צבעוני">
            <a:extLst>
              <a:ext uri="{FF2B5EF4-FFF2-40B4-BE49-F238E27FC236}">
                <a16:creationId xmlns:a16="http://schemas.microsoft.com/office/drawing/2014/main" id="{338CCB4D-2501-0756-A109-E44D7C93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39" r="30495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D4973-DC0D-4AD3-9BF9-E9CC9EFE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he-IL" sz="4000"/>
              <a:t>אתגרים ופתרונות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CCA6-9016-4E80-A819-78EFB561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he-IL" sz="2000" dirty="0"/>
              <a:t>1. אתגר: ניהול יחסים מורכבים בין ישויות</a:t>
            </a:r>
          </a:p>
          <a:p>
            <a:pPr marL="0" indent="0" algn="r">
              <a:buNone/>
            </a:pPr>
            <a:r>
              <a:rPr lang="he-IL" sz="2000" dirty="0"/>
              <a:t>פתרון: שימוש נכון בעקרונות</a:t>
            </a:r>
          </a:p>
          <a:p>
            <a:pPr marL="0" indent="0" algn="r">
              <a:buNone/>
            </a:pPr>
            <a:r>
              <a:rPr lang="en-US" sz="2000" dirty="0"/>
              <a:t> </a:t>
            </a:r>
            <a:r>
              <a:rPr lang="he-IL" sz="2000" dirty="0"/>
              <a:t>ותבניות עיצוב</a:t>
            </a:r>
          </a:p>
          <a:p>
            <a:pPr marL="0" indent="0" algn="r">
              <a:buNone/>
            </a:pPr>
            <a:r>
              <a:rPr lang="he-IL" sz="2000" dirty="0"/>
              <a:t>2. אתגר: הבטחת עקביות נתונים</a:t>
            </a:r>
          </a:p>
          <a:p>
            <a:pPr marL="0" indent="0" algn="r">
              <a:buNone/>
            </a:pPr>
            <a:r>
              <a:rPr lang="he-IL" sz="2000" dirty="0"/>
              <a:t>פתרון: יישום טיפול בשגיאות ואימות קלט</a:t>
            </a:r>
          </a:p>
          <a:p>
            <a:pPr marL="0" indent="0" algn="r">
              <a:buNone/>
            </a:pPr>
            <a:r>
              <a:rPr lang="he-IL" sz="2000" dirty="0"/>
              <a:t>3. אתגר: יצירת ממשק ידידותי</a:t>
            </a:r>
          </a:p>
          <a:p>
            <a:pPr marL="0" indent="0" algn="r">
              <a:buNone/>
            </a:pPr>
            <a:r>
              <a:rPr lang="he-IL" sz="2000" dirty="0"/>
              <a:t>פתרון: תכנן ממשק משתמש אינטרקטיבי עם דגש על פשטות פונקציונלית. </a:t>
            </a:r>
          </a:p>
          <a:p>
            <a:pPr marL="0" indent="0" algn="r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7322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4EB05-D6E3-48DA-91A6-BC54C4D4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he-IL" sz="4000"/>
              <a:t>שיפורים עיתידיים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695B-7790-4730-BFC4-9E8021ED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he-IL" sz="2000"/>
              <a:t>הוספת יכולות חיפוש וסינון מתקדמות</a:t>
            </a:r>
          </a:p>
          <a:p>
            <a:r>
              <a:rPr lang="he-IL" sz="2000"/>
              <a:t>הרחבת קטגוריות הספרים ויישום מערכת המלצות</a:t>
            </a:r>
          </a:p>
          <a:p>
            <a:r>
              <a:rPr lang="he-IL" sz="2000"/>
              <a:t>פיתוח ממש מבוסס אינטרנט לגישה מרחוק</a:t>
            </a:r>
            <a:endParaRPr lang="LID4096" sz="2000"/>
          </a:p>
        </p:txBody>
      </p:sp>
      <p:pic>
        <p:nvPicPr>
          <p:cNvPr id="16" name="Picture 4" descr="כדור של רשת וצמתים">
            <a:extLst>
              <a:ext uri="{FF2B5EF4-FFF2-40B4-BE49-F238E27FC236}">
                <a16:creationId xmlns:a16="http://schemas.microsoft.com/office/drawing/2014/main" id="{65AB7A0E-7006-398D-B238-2046F0D3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73" r="538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36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23A17-F838-8BD3-E106-CC611172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597" r="-1" b="54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A02AD-E2E6-4B95-B612-FA39768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e-IL" sz="6600">
                <a:solidFill>
                  <a:schemeClr val="bg1"/>
                </a:solidFill>
              </a:rPr>
              <a:t>תודה רבה על ההקשבה!</a:t>
            </a:r>
            <a:endParaRPr lang="LID4096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AB953-DFC9-4414-8A60-806222CA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EBE98-0D83-41E2-8931-98745D39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he-IL" sz="4000"/>
              <a:t>סקירת הפרוייקט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AA68-8E65-4C5A-89AF-1783F32F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he-IL" sz="2000"/>
              <a:t>תכנון ויישום של מערכת לניהול ספרייה דיגיטלית</a:t>
            </a:r>
          </a:p>
          <a:p>
            <a:r>
              <a:rPr lang="he-IL" sz="2000"/>
              <a:t>מאפשרת ניהול יעיל של ספרים, קוראים והשאלות</a:t>
            </a:r>
          </a:p>
          <a:p>
            <a:r>
              <a:rPr lang="he-IL" sz="2000"/>
              <a:t>מדגימה מושגי תכנון תוכנה מתקדמים ותבניות עיצוב</a:t>
            </a:r>
          </a:p>
        </p:txBody>
      </p:sp>
      <p:pic>
        <p:nvPicPr>
          <p:cNvPr id="5" name="Picture 4" descr="תצוגה עליונה של ספרים עם צבעי שער שונים">
            <a:extLst>
              <a:ext uri="{FF2B5EF4-FFF2-40B4-BE49-F238E27FC236}">
                <a16:creationId xmlns:a16="http://schemas.microsoft.com/office/drawing/2014/main" id="{42548C9A-7181-897D-57FA-EB0E3645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2" r="976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נורה על רקע צהוב עם קרני אור וחוט משורטטים">
            <a:extLst>
              <a:ext uri="{FF2B5EF4-FFF2-40B4-BE49-F238E27FC236}">
                <a16:creationId xmlns:a16="http://schemas.microsoft.com/office/drawing/2014/main" id="{1517FC81-6D9B-ACA8-E0CD-4AA20945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FAA28-7399-47DA-AD4E-9A3B25A9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he-IL" sz="4000"/>
              <a:t>ארכיטקטורת מערכת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EC2E-49AF-43FE-A9BB-CCEB9A22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he-IL" sz="2400" dirty="0"/>
              <a:t>ארכיטקטורה שכבתית להפרדת אחריויות</a:t>
            </a:r>
          </a:p>
          <a:p>
            <a:r>
              <a:rPr lang="he-IL" sz="2400" dirty="0"/>
              <a:t>רכיזיים מרכזיים: ספר, חבר מועדון, השאלה, ספרייה, "מנהל הספרייה"</a:t>
            </a:r>
          </a:p>
          <a:p>
            <a:r>
              <a:rPr lang="he-IL" sz="2400" dirty="0"/>
              <a:t>יישום תבניות עיצוב: </a:t>
            </a:r>
          </a:p>
          <a:p>
            <a:pPr lvl="1"/>
            <a:r>
              <a:rPr lang="en-US" sz="1800" dirty="0"/>
              <a:t>SINGELTON</a:t>
            </a:r>
            <a:endParaRPr lang="he-IL" sz="1800" dirty="0"/>
          </a:p>
          <a:p>
            <a:pPr lvl="1"/>
            <a:r>
              <a:rPr lang="en-US" sz="1800" dirty="0"/>
              <a:t>Factory Method</a:t>
            </a:r>
          </a:p>
          <a:p>
            <a:pPr lvl="1"/>
            <a:r>
              <a:rPr lang="en-US" sz="1800" dirty="0"/>
              <a:t>Observer</a:t>
            </a:r>
          </a:p>
          <a:p>
            <a:pPr lvl="1"/>
            <a:r>
              <a:rPr lang="en-US" sz="1800" dirty="0"/>
              <a:t>Prototype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8679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FF84B-0304-429D-85C7-5C0FB9A1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של המחלקות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3721D7-E950-40CC-8E72-5BA58BEE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06" y="643466"/>
            <a:ext cx="569691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סימן שאלה על רקע פסטל ירוק">
            <a:extLst>
              <a:ext uri="{FF2B5EF4-FFF2-40B4-BE49-F238E27FC236}">
                <a16:creationId xmlns:a16="http://schemas.microsoft.com/office/drawing/2014/main" id="{49480257-E4C3-8BFD-F4AB-7E76C5A8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13" r="4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59A80-2C2D-49E6-B4F8-B223BF0E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he-IL" sz="4000"/>
              <a:t>תכונות מרכזיות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1970-7E0E-4ECF-A7E6-7F327D7C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he-IL" sz="2000"/>
              <a:t>הוספה והסרה של ספרים וחברי מועדון</a:t>
            </a:r>
          </a:p>
          <a:p>
            <a:r>
              <a:rPr lang="he-IL" sz="2000"/>
              <a:t>השאלה והחזרה של ספרים</a:t>
            </a:r>
          </a:p>
          <a:p>
            <a:r>
              <a:rPr lang="he-IL" sz="2000"/>
              <a:t>מעקב אחר זמינות ספרים והשאלת ספרים</a:t>
            </a:r>
          </a:p>
          <a:p>
            <a:r>
              <a:rPr lang="he-IL" sz="2000"/>
              <a:t>הפקת סטטיסטיקות סיכול של הספרייה</a:t>
            </a:r>
          </a:p>
          <a:p>
            <a:r>
              <a:rPr lang="he-IL" sz="2000"/>
              <a:t>שכפול ספרים </a:t>
            </a:r>
            <a:r>
              <a:rPr lang="en-US" sz="2000"/>
              <a:t> (Prototype)</a:t>
            </a:r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349201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D14ED-05FD-472C-842D-C11391D0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he-IL" sz="4000"/>
              <a:t>תבניות עיצוב בשימוש</a:t>
            </a:r>
            <a:endParaRPr lang="LID4096" sz="40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D586C63-1E14-41DB-B5EA-BEA789FE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Singelton: LibraryManager</a:t>
            </a:r>
          </a:p>
          <a:p>
            <a:r>
              <a:rPr lang="en-US" sz="2000"/>
              <a:t>FactoryMethod: BookFactory</a:t>
            </a:r>
          </a:p>
          <a:p>
            <a:r>
              <a:rPr lang="en-US" sz="2000"/>
              <a:t>ObserverL</a:t>
            </a:r>
            <a:r>
              <a:rPr lang="he-IL" sz="2000"/>
              <a:t> ההתראות על זמינות ספרים </a:t>
            </a:r>
          </a:p>
          <a:p>
            <a:r>
              <a:rPr lang="en-US" sz="2000"/>
              <a:t>Prototype: </a:t>
            </a:r>
            <a:r>
              <a:rPr lang="he-IL" sz="2000"/>
              <a:t>שכפול ספרים</a:t>
            </a:r>
          </a:p>
          <a:p>
            <a:r>
              <a:rPr lang="en-US" sz="2000"/>
              <a:t>Façade:</a:t>
            </a:r>
            <a:r>
              <a:rPr lang="he-IL" sz="2000"/>
              <a:t> ממשק מפושט של </a:t>
            </a:r>
            <a:r>
              <a:rPr lang="en-US" sz="2000"/>
              <a:t>LibraryManager</a:t>
            </a:r>
            <a:endParaRPr lang="he-IL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F981C-CBCF-349F-E904-AA95931C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06" r="1865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B72A6-CD38-41DD-8488-180652C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he-IL" sz="4000"/>
              <a:t>יישום ממשק משתמש גרפי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7821-623C-4E6D-9FCE-B568FE40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r>
              <a:rPr lang="he-IL" sz="2000"/>
              <a:t>ממשק משתמש פשוט ואינטואיטיבי</a:t>
            </a:r>
          </a:p>
          <a:p>
            <a:r>
              <a:rPr lang="he-IL" sz="2000"/>
              <a:t>פונקציונליות:</a:t>
            </a:r>
          </a:p>
          <a:p>
            <a:r>
              <a:rPr lang="he-IL" sz="2000"/>
              <a:t>הוספת ספרים וחברי מועדון</a:t>
            </a:r>
          </a:p>
          <a:p>
            <a:r>
              <a:rPr lang="he-IL" sz="2000"/>
              <a:t>השאלה והחזרה של ספרים</a:t>
            </a:r>
          </a:p>
          <a:p>
            <a:r>
              <a:rPr lang="he-IL" sz="2000"/>
              <a:t>צפייה בסיכום הספרייה</a:t>
            </a:r>
            <a:endParaRPr lang="LID4096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BF2F25-6B86-4E52-A97D-119B045A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"/>
          <a:stretch/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964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C667A-2EF5-4345-AE4E-E1B8BEE7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he-IL" sz="4000"/>
              <a:t>טיפול בשגיאות ואימות קלט</a:t>
            </a:r>
            <a:endParaRPr lang="LID4096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3D55-9A54-9C86-F496-7CE3F12E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39" r="2476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4E812D-185D-CE2D-E782-8E912415C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653883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3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48F23-1851-4DB5-8695-B912609F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he-IL" sz="4000"/>
              <a:t>אסטרטגיית בדיקות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B681-B6DE-455F-B44C-5A4B4661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he-IL" sz="2000"/>
              <a:t>בדיקות יחידה לכל המחלקות המרכזיות</a:t>
            </a:r>
          </a:p>
          <a:p>
            <a:r>
              <a:rPr lang="he-IL" sz="2000"/>
              <a:t>בדיקות משתמש באמצעות </a:t>
            </a:r>
            <a:r>
              <a:rPr lang="en-US" sz="2000"/>
              <a:t> Junit </a:t>
            </a:r>
            <a:r>
              <a:rPr lang="he-IL" sz="2000"/>
              <a:t>ן - </a:t>
            </a:r>
            <a:r>
              <a:rPr lang="en-US" sz="2000"/>
              <a:t> Mockito</a:t>
            </a:r>
          </a:p>
          <a:p>
            <a:r>
              <a:rPr lang="he-IL" sz="2000"/>
              <a:t>כיוי בדיקות גבוה להבטחת אמינות המערכת</a:t>
            </a:r>
            <a:endParaRPr lang="LID4096" sz="2000"/>
          </a:p>
        </p:txBody>
      </p:sp>
      <p:pic>
        <p:nvPicPr>
          <p:cNvPr id="5" name="Picture 4" descr="העברת דגימה למבחנה באמצעות פיפטה">
            <a:extLst>
              <a:ext uri="{FF2B5EF4-FFF2-40B4-BE49-F238E27FC236}">
                <a16:creationId xmlns:a16="http://schemas.microsoft.com/office/drawing/2014/main" id="{32245F8F-8320-8FC0-7845-A6FC193A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2" r="2741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56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פרויקט ספרייה</vt:lpstr>
      <vt:lpstr>סקירת הפרוייקט</vt:lpstr>
      <vt:lpstr>ארכיטקטורת מערכת</vt:lpstr>
      <vt:lpstr>UML של המחלקות</vt:lpstr>
      <vt:lpstr>תכונות מרכזיות</vt:lpstr>
      <vt:lpstr>תבניות עיצוב בשימוש</vt:lpstr>
      <vt:lpstr>יישום ממשק משתמש גרפי</vt:lpstr>
      <vt:lpstr>טיפול בשגיאות ואימות קלט</vt:lpstr>
      <vt:lpstr>אסטרטגיית בדיקות</vt:lpstr>
      <vt:lpstr>אתגרים ופתרונות</vt:lpstr>
      <vt:lpstr>שיפורים עיתידיים</vt:lpstr>
      <vt:lpstr>תודה רבה על ההקשבה!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ספרייה</dc:title>
  <dc:creator>אסף מגן</dc:creator>
  <cp:lastModifiedBy>אסף מגן</cp:lastModifiedBy>
  <cp:revision>1</cp:revision>
  <dcterms:created xsi:type="dcterms:W3CDTF">2024-07-25T06:27:05Z</dcterms:created>
  <dcterms:modified xsi:type="dcterms:W3CDTF">2024-07-25T06:27:14Z</dcterms:modified>
</cp:coreProperties>
</file>