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a0b928bd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a0b928bd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a0b928bd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a0b928bd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a0b928b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a0b928b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a0b928bd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a0b928bd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a0b928bd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a0b928bd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a0b928bd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a0b928bd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a0b928bd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a0b928bd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Project: Control Traffic Lights via Encrypted MQTT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KIJ D</a:t>
            </a:r>
            <a:endParaRPr b="1"/>
          </a:p>
          <a:p>
            <a:pPr indent="0" lvl="0" marL="0" rtl="0" algn="l">
              <a:spcBef>
                <a:spcPts val="0"/>
              </a:spcBef>
              <a:spcAft>
                <a:spcPts val="0"/>
              </a:spcAft>
              <a:buNone/>
            </a:pPr>
            <a:r>
              <a:rPr b="1" lang="en"/>
              <a:t>M Adistya Azhar</a:t>
            </a:r>
            <a:endParaRPr b="1"/>
          </a:p>
          <a:p>
            <a:pPr indent="0" lvl="0" marL="0" rtl="0" algn="l">
              <a:spcBef>
                <a:spcPts val="0"/>
              </a:spcBef>
              <a:spcAft>
                <a:spcPts val="0"/>
              </a:spcAft>
              <a:buNone/>
            </a:pPr>
            <a:r>
              <a:rPr b="1" lang="en"/>
              <a:t>5116100103</a:t>
            </a:r>
            <a:endParaRPr b="1"/>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Mengenal MQTT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Protokol MQTT (</a:t>
            </a:r>
            <a:r>
              <a:rPr i="1" lang="en" sz="1100">
                <a:solidFill>
                  <a:schemeClr val="dk1"/>
                </a:solidFill>
              </a:rPr>
              <a:t>Message Queuing Telemetry Transport</a:t>
            </a:r>
            <a:r>
              <a:rPr lang="en" sz="1100">
                <a:solidFill>
                  <a:schemeClr val="dk1"/>
                </a:solidFill>
              </a:rPr>
              <a:t>) adalah protokol yang berjalan pada diatas stack TCP/IP dan mempunyai ukuran paket data dengan </a:t>
            </a:r>
            <a:r>
              <a:rPr i="1" lang="en" sz="1100">
                <a:solidFill>
                  <a:schemeClr val="dk1"/>
                </a:solidFill>
              </a:rPr>
              <a:t>low overhead </a:t>
            </a:r>
            <a:r>
              <a:rPr lang="en" sz="1100">
                <a:solidFill>
                  <a:schemeClr val="dk1"/>
                </a:solidFill>
              </a:rPr>
              <a:t>yang</a:t>
            </a:r>
            <a:r>
              <a:rPr i="1" lang="en" sz="1100">
                <a:solidFill>
                  <a:schemeClr val="dk1"/>
                </a:solidFill>
              </a:rPr>
              <a:t> </a:t>
            </a:r>
            <a:r>
              <a:rPr lang="en" sz="1100">
                <a:solidFill>
                  <a:schemeClr val="dk1"/>
                </a:solidFill>
              </a:rPr>
              <a:t>kecil</a:t>
            </a:r>
            <a:r>
              <a:rPr i="1" lang="en" sz="1100">
                <a:solidFill>
                  <a:schemeClr val="dk1"/>
                </a:solidFill>
              </a:rPr>
              <a:t> (</a:t>
            </a:r>
            <a:r>
              <a:rPr lang="en" sz="1100">
                <a:solidFill>
                  <a:schemeClr val="dk1"/>
                </a:solidFill>
              </a:rPr>
              <a:t>minimum 2 bytes) sehingga berefek pada konsumsi catu daya yang juga cukup kecil.</a:t>
            </a:r>
            <a:endParaRPr sz="1100">
              <a:solidFill>
                <a:schemeClr val="dk1"/>
              </a:solidFill>
            </a:endParaRPr>
          </a:p>
          <a:p>
            <a:pPr indent="0" lvl="0" marL="0" rtl="0" algn="l">
              <a:spcBef>
                <a:spcPts val="1600"/>
              </a:spcBef>
              <a:spcAft>
                <a:spcPts val="0"/>
              </a:spcAft>
              <a:buNone/>
            </a:pPr>
            <a:r>
              <a:rPr lang="en" sz="1100">
                <a:solidFill>
                  <a:schemeClr val="dk1"/>
                </a:solidFill>
              </a:rPr>
              <a:t>Protokol ini adalah jenis protokol </a:t>
            </a:r>
            <a:r>
              <a:rPr i="1" lang="en" sz="1100">
                <a:solidFill>
                  <a:schemeClr val="dk1"/>
                </a:solidFill>
              </a:rPr>
              <a:t>data-agnostic</a:t>
            </a:r>
            <a:r>
              <a:rPr lang="en" sz="1100">
                <a:solidFill>
                  <a:schemeClr val="dk1"/>
                </a:solidFill>
              </a:rPr>
              <a:t> yang artinya anda bisa mengirimkan data apapun seperti data binary, text bahkan XML ataupun JSON dan protokol ini memakai model </a:t>
            </a:r>
            <a:r>
              <a:rPr b="1" lang="en" sz="1100">
                <a:solidFill>
                  <a:schemeClr val="dk1"/>
                </a:solidFill>
              </a:rPr>
              <a:t>publish/subscribe</a:t>
            </a:r>
            <a:r>
              <a:rPr lang="en" sz="1100">
                <a:solidFill>
                  <a:schemeClr val="dk1"/>
                </a:solidFill>
              </a:rPr>
              <a:t> daripada model client-server.</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1600"/>
              </a:spcAft>
              <a:buNone/>
            </a:pPr>
            <a:r>
              <a:t/>
            </a:r>
            <a:endParaRPr sz="1100">
              <a:solidFill>
                <a:schemeClr val="dk1"/>
              </a:solidFill>
            </a:endParaRPr>
          </a:p>
        </p:txBody>
      </p:sp>
      <p:pic>
        <p:nvPicPr>
          <p:cNvPr id="67" name="Google Shape;67;p14"/>
          <p:cNvPicPr preferRelativeResize="0"/>
          <p:nvPr/>
        </p:nvPicPr>
        <p:blipFill>
          <a:blip r:embed="rId3">
            <a:alphaModFix/>
          </a:blip>
          <a:stretch>
            <a:fillRect/>
          </a:stretch>
        </p:blipFill>
        <p:spPr>
          <a:xfrm>
            <a:off x="619400" y="2511800"/>
            <a:ext cx="4787225" cy="2269825"/>
          </a:xfrm>
          <a:prstGeom prst="rect">
            <a:avLst/>
          </a:prstGeom>
          <a:noFill/>
          <a:ln>
            <a:noFill/>
          </a:ln>
        </p:spPr>
      </p:pic>
      <p:sp>
        <p:nvSpPr>
          <p:cNvPr id="68" name="Google Shape;68;p14"/>
          <p:cNvSpPr txBox="1"/>
          <p:nvPr/>
        </p:nvSpPr>
        <p:spPr>
          <a:xfrm>
            <a:off x="1892513" y="4568863"/>
            <a:ext cx="2241000" cy="3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Sistem umum IoT memakai MQTT</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Keuntungan MQTT</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Memiliki QOS</a:t>
            </a:r>
            <a:endParaRPr/>
          </a:p>
          <a:p>
            <a:pPr indent="-342900" lvl="0" marL="457200" rtl="0" algn="l">
              <a:spcBef>
                <a:spcPts val="0"/>
              </a:spcBef>
              <a:spcAft>
                <a:spcPts val="0"/>
              </a:spcAft>
              <a:buSzPts val="1800"/>
              <a:buAutoNum type="arabicPeriod"/>
            </a:pPr>
            <a:r>
              <a:rPr i="1" lang="en"/>
              <a:t>Flexible Subscription pattern</a:t>
            </a:r>
            <a:endParaRPr i="1"/>
          </a:p>
          <a:p>
            <a:pPr indent="-342900" lvl="0" marL="457200" rtl="0" algn="l">
              <a:spcBef>
                <a:spcPts val="0"/>
              </a:spcBef>
              <a:spcAft>
                <a:spcPts val="0"/>
              </a:spcAft>
              <a:buSzPts val="1800"/>
              <a:buAutoNum type="arabicPeriod"/>
            </a:pPr>
            <a:r>
              <a:rPr lang="en"/>
              <a:t>Mengkonsumsi daya rendah</a:t>
            </a:r>
            <a:endParaRPr/>
          </a:p>
          <a:p>
            <a:pPr indent="-342900" lvl="0" marL="457200" rtl="0" algn="l">
              <a:spcBef>
                <a:spcPts val="0"/>
              </a:spcBef>
              <a:spcAft>
                <a:spcPts val="0"/>
              </a:spcAft>
              <a:buSzPts val="1800"/>
              <a:buAutoNum type="arabicPeriod"/>
            </a:pPr>
            <a:r>
              <a:rPr lang="en"/>
              <a:t>Bekerja secara </a:t>
            </a:r>
            <a:r>
              <a:rPr i="1" lang="en"/>
              <a:t>async</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Mengamankan MQTT</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Menggunakan username dan password</a:t>
            </a:r>
            <a:endParaRPr/>
          </a:p>
          <a:p>
            <a:pPr indent="-342900" lvl="0" marL="457200" rtl="0" algn="l">
              <a:spcBef>
                <a:spcPts val="0"/>
              </a:spcBef>
              <a:spcAft>
                <a:spcPts val="0"/>
              </a:spcAft>
              <a:buSzPts val="1800"/>
              <a:buAutoNum type="arabicPeriod"/>
            </a:pPr>
            <a:r>
              <a:rPr lang="en"/>
              <a:t>SSL -&gt; berat dan menambahkan overhead</a:t>
            </a:r>
            <a:endParaRPr/>
          </a:p>
          <a:p>
            <a:pPr indent="-342900" lvl="0" marL="457200" rtl="0" algn="l">
              <a:spcBef>
                <a:spcPts val="0"/>
              </a:spcBef>
              <a:spcAft>
                <a:spcPts val="0"/>
              </a:spcAft>
              <a:buClr>
                <a:srgbClr val="4A86E8"/>
              </a:buClr>
              <a:buSzPts val="1800"/>
              <a:buAutoNum type="arabicPeriod"/>
            </a:pPr>
            <a:r>
              <a:rPr b="1" lang="en">
                <a:solidFill>
                  <a:srgbClr val="4A86E8"/>
                </a:solidFill>
              </a:rPr>
              <a:t>Enkripsi data yang dikirim dan terima -&gt; menggunakan AES</a:t>
            </a:r>
            <a:endParaRPr b="1">
              <a:solidFill>
                <a:srgbClr val="4A86E8"/>
              </a:solidFill>
            </a:endParaRPr>
          </a:p>
          <a:p>
            <a:pPr indent="0" lvl="0" marL="0" rtl="0" algn="l">
              <a:spcBef>
                <a:spcPts val="1600"/>
              </a:spcBef>
              <a:spcAft>
                <a:spcPts val="0"/>
              </a:spcAft>
              <a:buNone/>
            </a:pPr>
            <a:r>
              <a:rPr b="1" lang="en">
                <a:solidFill>
                  <a:srgbClr val="000000"/>
                </a:solidFill>
              </a:rPr>
              <a:t>Mengapa harus diamankan?</a:t>
            </a:r>
            <a:endParaRPr b="1">
              <a:solidFill>
                <a:srgbClr val="000000"/>
              </a:solidFill>
            </a:endParaRPr>
          </a:p>
          <a:p>
            <a:pPr indent="0" lvl="0" marL="0" rtl="0" algn="l">
              <a:spcBef>
                <a:spcPts val="1600"/>
              </a:spcBef>
              <a:spcAft>
                <a:spcPts val="1600"/>
              </a:spcAft>
              <a:buNone/>
            </a:pPr>
            <a:r>
              <a:rPr lang="en">
                <a:solidFill>
                  <a:srgbClr val="000000"/>
                </a:solidFill>
              </a:rPr>
              <a:t>Semua pengguna bisa mendapatkan messages yang sedang ditransfer dari/ ke broker asal tahu topicnya. Ini menimbulkan data sensitif ter-expose ke pihak yang tidak berwenang.</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AES Steps</a:t>
            </a:r>
            <a:endParaRPr/>
          </a:p>
        </p:txBody>
      </p:sp>
      <p:sp>
        <p:nvSpPr>
          <p:cNvPr id="86" name="Google Shape;86;p17"/>
          <p:cNvSpPr txBox="1"/>
          <p:nvPr>
            <p:ph idx="1" type="body"/>
          </p:nvPr>
        </p:nvSpPr>
        <p:spPr>
          <a:xfrm>
            <a:off x="311700" y="1152475"/>
            <a:ext cx="35727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rgbClr val="000000"/>
              </a:buClr>
              <a:buSzPts val="1100"/>
              <a:buFont typeface="Arial"/>
              <a:buNone/>
            </a:pPr>
            <a:r>
              <a:rPr b="1" lang="en" sz="1300">
                <a:solidFill>
                  <a:srgbClr val="000000"/>
                </a:solidFill>
                <a:latin typeface="Arial"/>
                <a:ea typeface="Arial"/>
                <a:cs typeface="Arial"/>
                <a:sym typeface="Arial"/>
              </a:rPr>
              <a:t>Byte Substitution (SubBytes)</a:t>
            </a:r>
            <a:endParaRPr b="1" sz="1300">
              <a:solidFill>
                <a:srgbClr val="000000"/>
              </a:solidFill>
              <a:latin typeface="Arial"/>
              <a:ea typeface="Arial"/>
              <a:cs typeface="Arial"/>
              <a:sym typeface="Arial"/>
            </a:endParaRPr>
          </a:p>
          <a:p>
            <a:pPr indent="0" lvl="0" marL="0" rtl="0" algn="l">
              <a:spcBef>
                <a:spcPts val="400"/>
              </a:spcBef>
              <a:spcAft>
                <a:spcPts val="0"/>
              </a:spcAft>
              <a:buNone/>
            </a:pPr>
            <a:r>
              <a:rPr lang="en" sz="1000"/>
              <a:t>The 16 input bytes are substituted by looking up a fixed table (S-box) given in design. The result is in a matrix of four rows and four columns.</a:t>
            </a:r>
            <a:endParaRPr sz="1000"/>
          </a:p>
          <a:p>
            <a:pPr indent="0" lvl="0" marL="0" rtl="0" algn="l">
              <a:spcBef>
                <a:spcPts val="1600"/>
              </a:spcBef>
              <a:spcAft>
                <a:spcPts val="0"/>
              </a:spcAft>
              <a:buClr>
                <a:srgbClr val="000000"/>
              </a:buClr>
              <a:buSzPts val="1100"/>
              <a:buFont typeface="Arial"/>
              <a:buNone/>
            </a:pPr>
            <a:r>
              <a:rPr b="1" lang="en" sz="1300">
                <a:solidFill>
                  <a:srgbClr val="000000"/>
                </a:solidFill>
                <a:latin typeface="Arial"/>
                <a:ea typeface="Arial"/>
                <a:cs typeface="Arial"/>
                <a:sym typeface="Arial"/>
              </a:rPr>
              <a:t>Shiftrows</a:t>
            </a:r>
            <a:endParaRPr b="1" sz="1300">
              <a:solidFill>
                <a:srgbClr val="000000"/>
              </a:solidFill>
              <a:latin typeface="Arial"/>
              <a:ea typeface="Arial"/>
              <a:cs typeface="Arial"/>
              <a:sym typeface="Arial"/>
            </a:endParaRPr>
          </a:p>
          <a:p>
            <a:pPr indent="0" lvl="0" marL="0" rtl="0" algn="l">
              <a:spcBef>
                <a:spcPts val="400"/>
              </a:spcBef>
              <a:spcAft>
                <a:spcPts val="0"/>
              </a:spcAft>
              <a:buClr>
                <a:srgbClr val="000000"/>
              </a:buClr>
              <a:buSzPts val="1100"/>
              <a:buFont typeface="Arial"/>
              <a:buNone/>
            </a:pPr>
            <a:r>
              <a:rPr lang="en" sz="1000"/>
              <a:t>Each of the four rows of the matrix is shifted to the left. Any entries that ‘fall off’ are re-inserted on the right side of row. Shift is carried out as follows −</a:t>
            </a:r>
            <a:endParaRPr sz="1000"/>
          </a:p>
          <a:p>
            <a:pPr indent="-298450" lvl="0" marL="457200" rtl="0" algn="l">
              <a:spcBef>
                <a:spcPts val="1600"/>
              </a:spcBef>
              <a:spcAft>
                <a:spcPts val="0"/>
              </a:spcAft>
              <a:buClr>
                <a:srgbClr val="000000"/>
              </a:buClr>
              <a:buSzPts val="1100"/>
              <a:buFont typeface="Arial"/>
              <a:buChar char="●"/>
            </a:pPr>
            <a:r>
              <a:rPr lang="en" sz="1000"/>
              <a:t>First row is not shifted.</a:t>
            </a:r>
            <a:endParaRPr sz="1000"/>
          </a:p>
          <a:p>
            <a:pPr indent="-298450" lvl="0" marL="457200" rtl="0" algn="l">
              <a:spcBef>
                <a:spcPts val="0"/>
              </a:spcBef>
              <a:spcAft>
                <a:spcPts val="0"/>
              </a:spcAft>
              <a:buClr>
                <a:srgbClr val="000000"/>
              </a:buClr>
              <a:buSzPts val="1100"/>
              <a:buFont typeface="Arial"/>
              <a:buChar char="●"/>
            </a:pPr>
            <a:r>
              <a:rPr lang="en" sz="1000"/>
              <a:t>Second row is shifted one (byte) position to the left.</a:t>
            </a:r>
            <a:endParaRPr sz="1000"/>
          </a:p>
          <a:p>
            <a:pPr indent="-298450" lvl="0" marL="457200" rtl="0" algn="l">
              <a:spcBef>
                <a:spcPts val="0"/>
              </a:spcBef>
              <a:spcAft>
                <a:spcPts val="0"/>
              </a:spcAft>
              <a:buClr>
                <a:srgbClr val="000000"/>
              </a:buClr>
              <a:buSzPts val="1100"/>
              <a:buFont typeface="Arial"/>
              <a:buChar char="●"/>
            </a:pPr>
            <a:r>
              <a:rPr lang="en" sz="1000"/>
              <a:t>Third row is shifted two positions to the left.</a:t>
            </a:r>
            <a:endParaRPr sz="1000"/>
          </a:p>
          <a:p>
            <a:pPr indent="-298450" lvl="0" marL="457200" rtl="0" algn="l">
              <a:spcBef>
                <a:spcPts val="0"/>
              </a:spcBef>
              <a:spcAft>
                <a:spcPts val="0"/>
              </a:spcAft>
              <a:buClr>
                <a:srgbClr val="000000"/>
              </a:buClr>
              <a:buSzPts val="1100"/>
              <a:buFont typeface="Arial"/>
              <a:buChar char="●"/>
            </a:pPr>
            <a:r>
              <a:rPr lang="en" sz="1000"/>
              <a:t>Fourth row is shifted three positions to the left.</a:t>
            </a:r>
            <a:endParaRPr sz="1000"/>
          </a:p>
          <a:p>
            <a:pPr indent="-298450" lvl="0" marL="457200" rtl="0" algn="l">
              <a:spcBef>
                <a:spcPts val="0"/>
              </a:spcBef>
              <a:spcAft>
                <a:spcPts val="0"/>
              </a:spcAft>
              <a:buClr>
                <a:srgbClr val="000000"/>
              </a:buClr>
              <a:buSzPts val="1100"/>
              <a:buFont typeface="Arial"/>
              <a:buChar char="●"/>
            </a:pPr>
            <a:r>
              <a:rPr lang="en" sz="1000"/>
              <a:t>The result is a new matrix consisting of the same 16 bytes but shifted with respect to each other.</a:t>
            </a:r>
            <a:endParaRPr sz="1000"/>
          </a:p>
          <a:p>
            <a:pPr indent="0" lvl="0" marL="0" rtl="0" algn="l">
              <a:spcBef>
                <a:spcPts val="1400"/>
              </a:spcBef>
              <a:spcAft>
                <a:spcPts val="0"/>
              </a:spcAft>
              <a:buClr>
                <a:srgbClr val="000000"/>
              </a:buClr>
              <a:buSzPts val="1100"/>
              <a:buFont typeface="Arial"/>
              <a:buNone/>
            </a:pPr>
            <a:r>
              <a:t/>
            </a:r>
            <a:endParaRPr b="1" sz="1300">
              <a:solidFill>
                <a:srgbClr val="000000"/>
              </a:solidFill>
              <a:latin typeface="Arial"/>
              <a:ea typeface="Arial"/>
              <a:cs typeface="Arial"/>
              <a:sym typeface="Arial"/>
            </a:endParaRPr>
          </a:p>
          <a:p>
            <a:pPr indent="0" lvl="0" marL="0" rtl="0" algn="l">
              <a:spcBef>
                <a:spcPts val="1400"/>
              </a:spcBef>
              <a:spcAft>
                <a:spcPts val="0"/>
              </a:spcAft>
              <a:buNone/>
            </a:pPr>
            <a:r>
              <a:t/>
            </a:r>
            <a:endParaRPr sz="1000"/>
          </a:p>
          <a:p>
            <a:pPr indent="0" lvl="0" marL="0" rtl="0" algn="l">
              <a:spcBef>
                <a:spcPts val="1400"/>
              </a:spcBef>
              <a:spcAft>
                <a:spcPts val="1600"/>
              </a:spcAft>
              <a:buNone/>
            </a:pPr>
            <a:r>
              <a:t/>
            </a:r>
            <a:endParaRPr sz="1000"/>
          </a:p>
        </p:txBody>
      </p:sp>
      <p:sp>
        <p:nvSpPr>
          <p:cNvPr id="87" name="Google Shape;87;p17"/>
          <p:cNvSpPr txBox="1"/>
          <p:nvPr/>
        </p:nvSpPr>
        <p:spPr>
          <a:xfrm>
            <a:off x="4545725" y="1068500"/>
            <a:ext cx="4058400" cy="70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b="1" lang="en" sz="1300"/>
              <a:t>MixColumns</a:t>
            </a:r>
            <a:endParaRPr b="1" sz="1300"/>
          </a:p>
          <a:p>
            <a:pPr indent="0" lvl="0" marL="0" rtl="0" algn="l">
              <a:lnSpc>
                <a:spcPct val="115000"/>
              </a:lnSpc>
              <a:spcBef>
                <a:spcPts val="1400"/>
              </a:spcBef>
              <a:spcAft>
                <a:spcPts val="0"/>
              </a:spcAft>
              <a:buClr>
                <a:srgbClr val="000000"/>
              </a:buClr>
              <a:buSzPts val="1100"/>
              <a:buFont typeface="Arial"/>
              <a:buNone/>
            </a:pPr>
            <a:r>
              <a:rPr lang="en" sz="1000">
                <a:solidFill>
                  <a:schemeClr val="accent3"/>
                </a:solidFill>
              </a:rPr>
              <a:t>Each column of four bytes is now transformed using a special mathematical function. This function takes as input the four bytes of one column and outputs four completely new bytes, which replace the original column. The result is another new matrix consisting of 16 new bytes. It should be noted that this step is not performed in the last round.</a:t>
            </a:r>
            <a:endParaRPr sz="1000">
              <a:solidFill>
                <a:schemeClr val="accent3"/>
              </a:solidFill>
            </a:endParaRPr>
          </a:p>
          <a:p>
            <a:pPr indent="0" lvl="0" marL="0" rtl="0" algn="l">
              <a:lnSpc>
                <a:spcPct val="115000"/>
              </a:lnSpc>
              <a:spcBef>
                <a:spcPts val="1400"/>
              </a:spcBef>
              <a:spcAft>
                <a:spcPts val="0"/>
              </a:spcAft>
              <a:buNone/>
            </a:pPr>
            <a:r>
              <a:rPr b="1" lang="en" sz="1300"/>
              <a:t>Addroundkey</a:t>
            </a:r>
            <a:endParaRPr b="1" sz="1300"/>
          </a:p>
          <a:p>
            <a:pPr indent="0" lvl="0" marL="0" rtl="0" algn="l">
              <a:lnSpc>
                <a:spcPct val="115000"/>
              </a:lnSpc>
              <a:spcBef>
                <a:spcPts val="1400"/>
              </a:spcBef>
              <a:spcAft>
                <a:spcPts val="400"/>
              </a:spcAft>
              <a:buClr>
                <a:srgbClr val="000000"/>
              </a:buClr>
              <a:buSzPts val="1100"/>
              <a:buFont typeface="Arial"/>
              <a:buNone/>
            </a:pPr>
            <a:r>
              <a:rPr lang="en" sz="1000">
                <a:solidFill>
                  <a:schemeClr val="accent3"/>
                </a:solidFill>
              </a:rPr>
              <a:t>The 16 bytes of the matrix are now considered as 128 bits and are XORed to the 128 bits of the round key. If this is the last round then the output is the ciphertext. Otherwise, the resulting 128 bits are interpreted as 16 bytes and we begin another similar round.</a:t>
            </a:r>
            <a:endParaRPr sz="100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The process of decryption of an AES ciphertext is similar to the encryption process in the reverse order. Each round consists of the four processes conducted in the reverse order −</a:t>
            </a:r>
            <a:endParaRPr/>
          </a:p>
          <a:p>
            <a:pPr indent="-298450" lvl="0" marL="457200" rtl="0" algn="l">
              <a:spcBef>
                <a:spcPts val="1600"/>
              </a:spcBef>
              <a:spcAft>
                <a:spcPts val="0"/>
              </a:spcAft>
              <a:buClr>
                <a:srgbClr val="000000"/>
              </a:buClr>
              <a:buSzPts val="1100"/>
              <a:buFont typeface="Arial"/>
              <a:buChar char="●"/>
            </a:pPr>
            <a:r>
              <a:rPr b="1" lang="en"/>
              <a:t>Add round key</a:t>
            </a:r>
            <a:endParaRPr b="1"/>
          </a:p>
          <a:p>
            <a:pPr indent="-298450" lvl="0" marL="457200" rtl="0" algn="l">
              <a:spcBef>
                <a:spcPts val="0"/>
              </a:spcBef>
              <a:spcAft>
                <a:spcPts val="0"/>
              </a:spcAft>
              <a:buClr>
                <a:srgbClr val="000000"/>
              </a:buClr>
              <a:buSzPts val="1100"/>
              <a:buFont typeface="Arial"/>
              <a:buChar char="●"/>
            </a:pPr>
            <a:r>
              <a:rPr b="1" lang="en"/>
              <a:t>Mix columns</a:t>
            </a:r>
            <a:endParaRPr b="1"/>
          </a:p>
          <a:p>
            <a:pPr indent="-298450" lvl="0" marL="457200" rtl="0" algn="l">
              <a:spcBef>
                <a:spcPts val="0"/>
              </a:spcBef>
              <a:spcAft>
                <a:spcPts val="0"/>
              </a:spcAft>
              <a:buClr>
                <a:srgbClr val="000000"/>
              </a:buClr>
              <a:buSzPts val="1100"/>
              <a:buFont typeface="Arial"/>
              <a:buChar char="●"/>
            </a:pPr>
            <a:r>
              <a:rPr b="1" lang="en"/>
              <a:t>Shift rows</a:t>
            </a:r>
            <a:endParaRPr b="1"/>
          </a:p>
          <a:p>
            <a:pPr indent="-298450" lvl="0" marL="457200" rtl="0" algn="l">
              <a:spcBef>
                <a:spcPts val="0"/>
              </a:spcBef>
              <a:spcAft>
                <a:spcPts val="0"/>
              </a:spcAft>
              <a:buClr>
                <a:srgbClr val="000000"/>
              </a:buClr>
              <a:buSzPts val="1100"/>
              <a:buFont typeface="Arial"/>
              <a:buChar char="●"/>
            </a:pPr>
            <a:r>
              <a:rPr b="1" lang="en"/>
              <a:t>Byte substitution</a:t>
            </a:r>
            <a:endParaRPr b="1"/>
          </a:p>
          <a:p>
            <a:pPr indent="0" lvl="0" marL="0" rtl="0" algn="l">
              <a:spcBef>
                <a:spcPts val="14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Cara kerja sistem</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0" name="Google Shape;100;p19"/>
          <p:cNvSpPr/>
          <p:nvPr/>
        </p:nvSpPr>
        <p:spPr>
          <a:xfrm>
            <a:off x="398925" y="2451475"/>
            <a:ext cx="1291200" cy="8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Press button</a:t>
            </a:r>
            <a:endParaRPr/>
          </a:p>
        </p:txBody>
      </p:sp>
      <p:sp>
        <p:nvSpPr>
          <p:cNvPr id="101" name="Google Shape;101;p19"/>
          <p:cNvSpPr/>
          <p:nvPr/>
        </p:nvSpPr>
        <p:spPr>
          <a:xfrm>
            <a:off x="2341125" y="2283325"/>
            <a:ext cx="1385700" cy="115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Node Server:</a:t>
            </a:r>
            <a:endParaRPr b="1" sz="1200"/>
          </a:p>
          <a:p>
            <a:pPr indent="0" lvl="0" marL="0" rtl="0" algn="ctr">
              <a:spcBef>
                <a:spcPts val="0"/>
              </a:spcBef>
              <a:spcAft>
                <a:spcPts val="0"/>
              </a:spcAft>
              <a:buNone/>
            </a:pPr>
            <a:r>
              <a:rPr lang="en" sz="1200"/>
              <a:t>Generate key, encrypt message, publish to mqtt broker</a:t>
            </a:r>
            <a:endParaRPr sz="1200"/>
          </a:p>
        </p:txBody>
      </p:sp>
      <p:cxnSp>
        <p:nvCxnSpPr>
          <p:cNvPr id="102" name="Google Shape;102;p19"/>
          <p:cNvCxnSpPr>
            <a:endCxn id="101" idx="1"/>
          </p:cNvCxnSpPr>
          <p:nvPr/>
        </p:nvCxnSpPr>
        <p:spPr>
          <a:xfrm>
            <a:off x="1753125" y="2855875"/>
            <a:ext cx="588000" cy="4800"/>
          </a:xfrm>
          <a:prstGeom prst="straightConnector1">
            <a:avLst/>
          </a:prstGeom>
          <a:noFill/>
          <a:ln cap="flat" cmpd="sng" w="19050">
            <a:solidFill>
              <a:schemeClr val="dk2"/>
            </a:solidFill>
            <a:prstDash val="solid"/>
            <a:round/>
            <a:headEnd len="med" w="med" type="none"/>
            <a:tailEnd len="med" w="med" type="triangle"/>
          </a:ln>
        </p:spPr>
      </p:cxnSp>
      <p:sp>
        <p:nvSpPr>
          <p:cNvPr id="103" name="Google Shape;103;p19"/>
          <p:cNvSpPr/>
          <p:nvPr/>
        </p:nvSpPr>
        <p:spPr>
          <a:xfrm>
            <a:off x="4818525" y="2342875"/>
            <a:ext cx="1144200" cy="10362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MQTT BROKER</a:t>
            </a:r>
            <a:endParaRPr b="1" sz="1000"/>
          </a:p>
        </p:txBody>
      </p:sp>
      <p:cxnSp>
        <p:nvCxnSpPr>
          <p:cNvPr id="104" name="Google Shape;104;p19"/>
          <p:cNvCxnSpPr>
            <a:stCxn id="101" idx="3"/>
            <a:endCxn id="103" idx="2"/>
          </p:cNvCxnSpPr>
          <p:nvPr/>
        </p:nvCxnSpPr>
        <p:spPr>
          <a:xfrm>
            <a:off x="3726825" y="2860675"/>
            <a:ext cx="1091700" cy="300"/>
          </a:xfrm>
          <a:prstGeom prst="straightConnector1">
            <a:avLst/>
          </a:prstGeom>
          <a:noFill/>
          <a:ln cap="flat" cmpd="sng" w="38100">
            <a:solidFill>
              <a:schemeClr val="dk2"/>
            </a:solidFill>
            <a:prstDash val="solid"/>
            <a:round/>
            <a:headEnd len="med" w="med" type="none"/>
            <a:tailEnd len="med" w="med" type="triangle"/>
          </a:ln>
        </p:spPr>
      </p:cxnSp>
      <p:sp>
        <p:nvSpPr>
          <p:cNvPr id="105" name="Google Shape;105;p19"/>
          <p:cNvSpPr txBox="1"/>
          <p:nvPr/>
        </p:nvSpPr>
        <p:spPr>
          <a:xfrm>
            <a:off x="3726825" y="2420700"/>
            <a:ext cx="10917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Publish </a:t>
            </a:r>
            <a:r>
              <a:rPr b="1" lang="en" sz="800"/>
              <a:t>Topic: led-controls</a:t>
            </a:r>
            <a:endParaRPr b="1" sz="800"/>
          </a:p>
        </p:txBody>
      </p:sp>
      <p:sp>
        <p:nvSpPr>
          <p:cNvPr id="106" name="Google Shape;106;p19"/>
          <p:cNvSpPr/>
          <p:nvPr/>
        </p:nvSpPr>
        <p:spPr>
          <a:xfrm>
            <a:off x="6592925" y="2451475"/>
            <a:ext cx="1501200" cy="92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NodeMCU:</a:t>
            </a:r>
            <a:endParaRPr b="1" sz="1200"/>
          </a:p>
          <a:p>
            <a:pPr indent="0" lvl="0" marL="0" rtl="0" algn="ctr">
              <a:spcBef>
                <a:spcPts val="0"/>
              </a:spcBef>
              <a:spcAft>
                <a:spcPts val="0"/>
              </a:spcAft>
              <a:buNone/>
            </a:pPr>
            <a:r>
              <a:rPr lang="en" sz="1200"/>
              <a:t>Subscribe topic, get key from redis, decrypt message</a:t>
            </a:r>
            <a:endParaRPr sz="1200"/>
          </a:p>
        </p:txBody>
      </p:sp>
      <p:cxnSp>
        <p:nvCxnSpPr>
          <p:cNvPr id="107" name="Google Shape;107;p19"/>
          <p:cNvCxnSpPr/>
          <p:nvPr/>
        </p:nvCxnSpPr>
        <p:spPr>
          <a:xfrm rot="10800000">
            <a:off x="5962725" y="2855875"/>
            <a:ext cx="756300" cy="495000"/>
          </a:xfrm>
          <a:prstGeom prst="straightConnector1">
            <a:avLst/>
          </a:prstGeom>
          <a:noFill/>
          <a:ln cap="flat" cmpd="sng" w="38100">
            <a:solidFill>
              <a:srgbClr val="666666"/>
            </a:solidFill>
            <a:prstDash val="dot"/>
            <a:round/>
            <a:headEnd len="med" w="med" type="none"/>
            <a:tailEnd len="med" w="med" type="triangle"/>
          </a:ln>
        </p:spPr>
      </p:cxnSp>
      <p:cxnSp>
        <p:nvCxnSpPr>
          <p:cNvPr id="108" name="Google Shape;108;p19"/>
          <p:cNvCxnSpPr>
            <a:stCxn id="103" idx="6"/>
            <a:endCxn id="106" idx="1"/>
          </p:cNvCxnSpPr>
          <p:nvPr/>
        </p:nvCxnSpPr>
        <p:spPr>
          <a:xfrm>
            <a:off x="5962725" y="2860975"/>
            <a:ext cx="630300" cy="54300"/>
          </a:xfrm>
          <a:prstGeom prst="straightConnector1">
            <a:avLst/>
          </a:prstGeom>
          <a:noFill/>
          <a:ln cap="flat" cmpd="sng" w="19050">
            <a:solidFill>
              <a:srgbClr val="666666"/>
            </a:solidFill>
            <a:prstDash val="solid"/>
            <a:round/>
            <a:headEnd len="med" w="med" type="none"/>
            <a:tailEnd len="med" w="med" type="triangle"/>
          </a:ln>
        </p:spPr>
      </p:cxnSp>
      <p:sp>
        <p:nvSpPr>
          <p:cNvPr id="109" name="Google Shape;109;p19"/>
          <p:cNvSpPr/>
          <p:nvPr/>
        </p:nvSpPr>
        <p:spPr>
          <a:xfrm>
            <a:off x="4818525" y="1216500"/>
            <a:ext cx="1144200" cy="9276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Redis Server</a:t>
            </a:r>
            <a:endParaRPr b="1"/>
          </a:p>
        </p:txBody>
      </p:sp>
      <p:cxnSp>
        <p:nvCxnSpPr>
          <p:cNvPr id="110" name="Google Shape;110;p19"/>
          <p:cNvCxnSpPr>
            <a:endCxn id="109" idx="2"/>
          </p:cNvCxnSpPr>
          <p:nvPr/>
        </p:nvCxnSpPr>
        <p:spPr>
          <a:xfrm flipH="1" rot="10800000">
            <a:off x="3590325" y="1680300"/>
            <a:ext cx="1228200" cy="707700"/>
          </a:xfrm>
          <a:prstGeom prst="straightConnector1">
            <a:avLst/>
          </a:prstGeom>
          <a:noFill/>
          <a:ln cap="flat" cmpd="sng" w="38100">
            <a:solidFill>
              <a:schemeClr val="dk2"/>
            </a:solidFill>
            <a:prstDash val="solid"/>
            <a:round/>
            <a:headEnd len="med" w="med" type="none"/>
            <a:tailEnd len="med" w="med" type="triangle"/>
          </a:ln>
        </p:spPr>
      </p:cxnSp>
      <p:sp>
        <p:nvSpPr>
          <p:cNvPr id="111" name="Google Shape;111;p19"/>
          <p:cNvSpPr txBox="1"/>
          <p:nvPr/>
        </p:nvSpPr>
        <p:spPr>
          <a:xfrm rot="-1954731">
            <a:off x="3800271" y="1711429"/>
            <a:ext cx="587788" cy="24175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Save key</a:t>
            </a:r>
            <a:endParaRPr b="1" sz="800"/>
          </a:p>
        </p:txBody>
      </p:sp>
      <p:cxnSp>
        <p:nvCxnSpPr>
          <p:cNvPr id="112" name="Google Shape;112;p19"/>
          <p:cNvCxnSpPr>
            <a:stCxn id="106" idx="1"/>
            <a:endCxn id="109" idx="5"/>
          </p:cNvCxnSpPr>
          <p:nvPr/>
        </p:nvCxnSpPr>
        <p:spPr>
          <a:xfrm rot="10800000">
            <a:off x="5795225" y="2008375"/>
            <a:ext cx="797700" cy="906900"/>
          </a:xfrm>
          <a:prstGeom prst="straightConnector1">
            <a:avLst/>
          </a:prstGeom>
          <a:noFill/>
          <a:ln cap="flat" cmpd="sng" w="38100">
            <a:solidFill>
              <a:srgbClr val="CC4125"/>
            </a:solidFill>
            <a:prstDash val="solid"/>
            <a:round/>
            <a:headEnd len="med" w="med" type="none"/>
            <a:tailEnd len="med" w="med" type="triangle"/>
          </a:ln>
        </p:spPr>
      </p:cxnSp>
      <p:cxnSp>
        <p:nvCxnSpPr>
          <p:cNvPr id="113" name="Google Shape;113;p19"/>
          <p:cNvCxnSpPr>
            <a:stCxn id="109" idx="6"/>
            <a:endCxn id="106" idx="1"/>
          </p:cNvCxnSpPr>
          <p:nvPr/>
        </p:nvCxnSpPr>
        <p:spPr>
          <a:xfrm>
            <a:off x="5962725" y="1680300"/>
            <a:ext cx="630300" cy="1235100"/>
          </a:xfrm>
          <a:prstGeom prst="straightConnector1">
            <a:avLst/>
          </a:prstGeom>
          <a:noFill/>
          <a:ln cap="flat" cmpd="sng" w="38100">
            <a:solidFill>
              <a:srgbClr val="CC4125"/>
            </a:solidFill>
            <a:prstDash val="dot"/>
            <a:round/>
            <a:headEnd len="med" w="med" type="none"/>
            <a:tailEnd len="med" w="med" type="triangle"/>
          </a:ln>
        </p:spPr>
      </p:cxnSp>
      <p:cxnSp>
        <p:nvCxnSpPr>
          <p:cNvPr id="114" name="Google Shape;114;p19"/>
          <p:cNvCxnSpPr>
            <a:stCxn id="106" idx="3"/>
            <a:endCxn id="115" idx="3"/>
          </p:cNvCxnSpPr>
          <p:nvPr/>
        </p:nvCxnSpPr>
        <p:spPr>
          <a:xfrm flipH="1" rot="10800000">
            <a:off x="8094125" y="2297875"/>
            <a:ext cx="378000" cy="617400"/>
          </a:xfrm>
          <a:prstGeom prst="straightConnector1">
            <a:avLst/>
          </a:prstGeom>
          <a:noFill/>
          <a:ln cap="flat" cmpd="sng" w="9525">
            <a:solidFill>
              <a:schemeClr val="dk2"/>
            </a:solidFill>
            <a:prstDash val="solid"/>
            <a:round/>
            <a:headEnd len="med" w="med" type="none"/>
            <a:tailEnd len="med" w="med" type="triangle"/>
          </a:ln>
        </p:spPr>
      </p:cxnSp>
      <p:pic>
        <p:nvPicPr>
          <p:cNvPr id="116" name="Google Shape;116;p19"/>
          <p:cNvPicPr preferRelativeResize="0"/>
          <p:nvPr/>
        </p:nvPicPr>
        <p:blipFill>
          <a:blip r:embed="rId3">
            <a:alphaModFix/>
          </a:blip>
          <a:stretch>
            <a:fillRect/>
          </a:stretch>
        </p:blipFill>
        <p:spPr>
          <a:xfrm>
            <a:off x="8297515" y="1954375"/>
            <a:ext cx="281074" cy="38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