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 racz" initials="ar" lastIdx="1" clrIdx="0">
    <p:extLst>
      <p:ext uri="{19B8F6BF-5375-455C-9EA6-DF929625EA0E}">
        <p15:presenceInfo xmlns:p15="http://schemas.microsoft.com/office/powerpoint/2012/main" userId="9ac78a2427be01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D0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26T01:20:01.774"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3178940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5BCDC-894D-4358-8C18-116D0D021299}"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135663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2010085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171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3622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2135104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3964531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3173403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32054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63588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109232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75BCDC-894D-4358-8C18-116D0D021299}"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11147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5BCDC-894D-4358-8C18-116D0D021299}"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331333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272340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167697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75BCDC-894D-4358-8C18-116D0D021299}" type="datetimeFigureOut">
              <a:rPr lang="en-US" smtClean="0"/>
              <a:t>12/3/2021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412034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5BCDC-894D-4358-8C18-116D0D021299}"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6B9C9-DB35-4F4D-B3E8-3320452B1D6B}" type="slidenum">
              <a:rPr lang="en-US" smtClean="0"/>
              <a:t>‹#›</a:t>
            </a:fld>
            <a:endParaRPr lang="en-US"/>
          </a:p>
        </p:txBody>
      </p:sp>
    </p:spTree>
    <p:extLst>
      <p:ext uri="{BB962C8B-B14F-4D97-AF65-F5344CB8AC3E}">
        <p14:creationId xmlns:p14="http://schemas.microsoft.com/office/powerpoint/2010/main" val="172413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75BCDC-894D-4358-8C18-116D0D021299}" type="datetimeFigureOut">
              <a:rPr lang="en-US" smtClean="0"/>
              <a:t>12/3/2021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A6B9C9-DB35-4F4D-B3E8-3320452B1D6B}" type="slidenum">
              <a:rPr lang="en-US" smtClean="0"/>
              <a:t>‹#›</a:t>
            </a:fld>
            <a:endParaRPr lang="en-US"/>
          </a:p>
        </p:txBody>
      </p:sp>
    </p:spTree>
    <p:extLst>
      <p:ext uri="{BB962C8B-B14F-4D97-AF65-F5344CB8AC3E}">
        <p14:creationId xmlns:p14="http://schemas.microsoft.com/office/powerpoint/2010/main" val="2924187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21.xml"/><Relationship Id="rId5" Type="http://schemas.openxmlformats.org/officeDocument/2006/relationships/slide" Target="slide6.xml"/><Relationship Id="rId10" Type="http://schemas.openxmlformats.org/officeDocument/2006/relationships/slide" Target="slide20.xml"/><Relationship Id="rId4" Type="http://schemas.openxmlformats.org/officeDocument/2006/relationships/slide" Target="slide5.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C94A-0A98-4BD4-A690-F17697BDB7AB}"/>
              </a:ext>
            </a:extLst>
          </p:cNvPr>
          <p:cNvSpPr>
            <a:spLocks noGrp="1"/>
          </p:cNvSpPr>
          <p:nvPr>
            <p:ph type="ctrTitle"/>
          </p:nvPr>
        </p:nvSpPr>
        <p:spPr>
          <a:xfrm>
            <a:off x="1524000" y="1122363"/>
            <a:ext cx="9144000" cy="2133599"/>
          </a:xfrm>
        </p:spPr>
        <p:txBody>
          <a:bodyPr/>
          <a:lstStyle/>
          <a:p>
            <a:r>
              <a:rPr lang="en-US" dirty="0"/>
              <a:t>Python </a:t>
            </a:r>
            <a:r>
              <a:rPr lang="en-US" dirty="0" err="1"/>
              <a:t>Webscraper</a:t>
            </a:r>
            <a:endParaRPr lang="en-US" dirty="0"/>
          </a:p>
        </p:txBody>
      </p:sp>
      <p:sp>
        <p:nvSpPr>
          <p:cNvPr id="3" name="Subtitle 2">
            <a:extLst>
              <a:ext uri="{FF2B5EF4-FFF2-40B4-BE49-F238E27FC236}">
                <a16:creationId xmlns:a16="http://schemas.microsoft.com/office/drawing/2014/main" id="{950B37E1-83EF-44DB-862B-C156D2D35DE1}"/>
              </a:ext>
            </a:extLst>
          </p:cNvPr>
          <p:cNvSpPr>
            <a:spLocks noGrp="1"/>
          </p:cNvSpPr>
          <p:nvPr>
            <p:ph type="subTitle" idx="1"/>
          </p:nvPr>
        </p:nvSpPr>
        <p:spPr>
          <a:xfrm>
            <a:off x="6096000" y="3602038"/>
            <a:ext cx="4572000" cy="1655762"/>
          </a:xfrm>
        </p:spPr>
        <p:txBody>
          <a:bodyPr/>
          <a:lstStyle/>
          <a:p>
            <a:pPr algn="r"/>
            <a:r>
              <a:rPr lang="en-US" dirty="0"/>
              <a:t>Racz </a:t>
            </a:r>
            <a:r>
              <a:rPr lang="en-US" dirty="0" err="1"/>
              <a:t>Adrain-Catalin</a:t>
            </a:r>
            <a:endParaRPr lang="en-US" dirty="0"/>
          </a:p>
          <a:p>
            <a:pPr algn="r"/>
            <a:r>
              <a:rPr lang="en-US" dirty="0"/>
              <a:t>30431</a:t>
            </a:r>
          </a:p>
          <a:p>
            <a:endParaRPr lang="en-US" dirty="0"/>
          </a:p>
        </p:txBody>
      </p:sp>
      <p:pic>
        <p:nvPicPr>
          <p:cNvPr id="7" name="Picture 6">
            <a:extLst>
              <a:ext uri="{FF2B5EF4-FFF2-40B4-BE49-F238E27FC236}">
                <a16:creationId xmlns:a16="http://schemas.microsoft.com/office/drawing/2014/main" id="{5AD41677-9AFA-4D98-B513-B35061CB2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509964"/>
            <a:ext cx="3326459" cy="2225674"/>
          </a:xfrm>
          <a:prstGeom prst="rect">
            <a:avLst/>
          </a:prstGeom>
        </p:spPr>
      </p:pic>
    </p:spTree>
    <p:extLst>
      <p:ext uri="{BB962C8B-B14F-4D97-AF65-F5344CB8AC3E}">
        <p14:creationId xmlns:p14="http://schemas.microsoft.com/office/powerpoint/2010/main" val="70684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E7C63-9300-4E3E-9BE1-709414E5BC9A}"/>
              </a:ext>
            </a:extLst>
          </p:cNvPr>
          <p:cNvSpPr>
            <a:spLocks noGrp="1"/>
          </p:cNvSpPr>
          <p:nvPr>
            <p:ph type="body" idx="1"/>
          </p:nvPr>
        </p:nvSpPr>
        <p:spPr>
          <a:xfrm>
            <a:off x="836612" y="826381"/>
            <a:ext cx="5259388" cy="823912"/>
          </a:xfrm>
        </p:spPr>
        <p:txBody>
          <a:bodyPr/>
          <a:lstStyle/>
          <a:p>
            <a:pPr algn="ctr"/>
            <a:r>
              <a:rPr lang="en-US" sz="2000" b="1" dirty="0">
                <a:effectLst/>
                <a:ea typeface="Times New Roman" panose="02020603050405020304" pitchFamily="18" charset="0"/>
              </a:rPr>
              <a:t>Class diagram</a:t>
            </a:r>
            <a:endParaRPr lang="en-US" sz="2000" dirty="0">
              <a:effectLst/>
              <a:ea typeface="Times New Roman" panose="02020603050405020304" pitchFamily="18" charset="0"/>
            </a:endParaRPr>
          </a:p>
        </p:txBody>
      </p:sp>
      <p:sp>
        <p:nvSpPr>
          <p:cNvPr id="5" name="Text Placeholder 4">
            <a:extLst>
              <a:ext uri="{FF2B5EF4-FFF2-40B4-BE49-F238E27FC236}">
                <a16:creationId xmlns:a16="http://schemas.microsoft.com/office/drawing/2014/main" id="{8FA39DE7-C711-421C-BE31-22A99822EB60}"/>
              </a:ext>
            </a:extLst>
          </p:cNvPr>
          <p:cNvSpPr>
            <a:spLocks noGrp="1"/>
          </p:cNvSpPr>
          <p:nvPr>
            <p:ph type="body" sz="quarter" idx="3"/>
          </p:nvPr>
        </p:nvSpPr>
        <p:spPr>
          <a:xfrm>
            <a:off x="6095999" y="823207"/>
            <a:ext cx="5316540" cy="823912"/>
          </a:xfrm>
        </p:spPr>
        <p:txBody>
          <a:bodyPr/>
          <a:lstStyle/>
          <a:p>
            <a:pPr algn="ctr"/>
            <a:r>
              <a:rPr lang="en-US" sz="2000" b="1" dirty="0">
                <a:effectLst/>
                <a:ea typeface="Times New Roman" panose="02020603050405020304" pitchFamily="18" charset="0"/>
              </a:rPr>
              <a:t>Object Diagram</a:t>
            </a:r>
            <a:endParaRPr lang="en-US" sz="2000" dirty="0">
              <a:effectLst/>
              <a:ea typeface="Times New Roman" panose="02020603050405020304" pitchFamily="18" charset="0"/>
            </a:endParaRPr>
          </a:p>
        </p:txBody>
      </p:sp>
      <p:pic>
        <p:nvPicPr>
          <p:cNvPr id="2052" name="Picture 1">
            <a:extLst>
              <a:ext uri="{FF2B5EF4-FFF2-40B4-BE49-F238E27FC236}">
                <a16:creationId xmlns:a16="http://schemas.microsoft.com/office/drawing/2014/main" id="{DBE01867-496C-4902-A855-C5DA1CF22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151" y="1981907"/>
            <a:ext cx="5259388" cy="3517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0EB9334-8698-46AC-B272-FCE8808FC3EB}"/>
              </a:ext>
            </a:extLst>
          </p:cNvPr>
          <p:cNvPicPr>
            <a:picLocks noChangeAspect="1"/>
          </p:cNvPicPr>
          <p:nvPr/>
        </p:nvPicPr>
        <p:blipFill>
          <a:blip r:embed="rId3"/>
          <a:stretch>
            <a:fillRect/>
          </a:stretch>
        </p:blipFill>
        <p:spPr>
          <a:xfrm>
            <a:off x="836612" y="1964746"/>
            <a:ext cx="5113160" cy="3551574"/>
          </a:xfrm>
          <a:prstGeom prst="rect">
            <a:avLst/>
          </a:prstGeom>
        </p:spPr>
      </p:pic>
    </p:spTree>
    <p:extLst>
      <p:ext uri="{BB962C8B-B14F-4D97-AF65-F5344CB8AC3E}">
        <p14:creationId xmlns:p14="http://schemas.microsoft.com/office/powerpoint/2010/main" val="399851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E7C63-9300-4E3E-9BE1-709414E5BC9A}"/>
              </a:ext>
            </a:extLst>
          </p:cNvPr>
          <p:cNvSpPr>
            <a:spLocks noGrp="1"/>
          </p:cNvSpPr>
          <p:nvPr>
            <p:ph type="body" idx="1"/>
          </p:nvPr>
        </p:nvSpPr>
        <p:spPr>
          <a:xfrm>
            <a:off x="836612" y="826381"/>
            <a:ext cx="5259388" cy="823912"/>
          </a:xfrm>
        </p:spPr>
        <p:txBody>
          <a:bodyPr/>
          <a:lstStyle/>
          <a:p>
            <a:pPr algn="ctr"/>
            <a:r>
              <a:rPr lang="en-US" sz="2000" b="1" dirty="0">
                <a:effectLst/>
                <a:ea typeface="Times New Roman" panose="02020603050405020304" pitchFamily="18" charset="0"/>
              </a:rPr>
              <a:t>Flowchart</a:t>
            </a:r>
            <a:endParaRPr lang="en-US" sz="2000" dirty="0">
              <a:effectLst/>
              <a:ea typeface="Times New Roman" panose="02020603050405020304" pitchFamily="18" charset="0"/>
            </a:endParaRPr>
          </a:p>
        </p:txBody>
      </p:sp>
      <p:sp>
        <p:nvSpPr>
          <p:cNvPr id="5" name="Text Placeholder 4">
            <a:extLst>
              <a:ext uri="{FF2B5EF4-FFF2-40B4-BE49-F238E27FC236}">
                <a16:creationId xmlns:a16="http://schemas.microsoft.com/office/drawing/2014/main" id="{8FA39DE7-C711-421C-BE31-22A99822EB60}"/>
              </a:ext>
            </a:extLst>
          </p:cNvPr>
          <p:cNvSpPr>
            <a:spLocks noGrp="1"/>
          </p:cNvSpPr>
          <p:nvPr>
            <p:ph type="body" sz="quarter" idx="3"/>
          </p:nvPr>
        </p:nvSpPr>
        <p:spPr>
          <a:xfrm>
            <a:off x="6095999" y="823207"/>
            <a:ext cx="5316540" cy="823912"/>
          </a:xfrm>
        </p:spPr>
        <p:txBody>
          <a:bodyPr/>
          <a:lstStyle/>
          <a:p>
            <a:pPr algn="ctr"/>
            <a:r>
              <a:rPr lang="en-US" sz="2000" b="1" dirty="0">
                <a:effectLst/>
                <a:ea typeface="Times New Roman" panose="02020603050405020304" pitchFamily="18" charset="0"/>
              </a:rPr>
              <a:t>Sequence diagram</a:t>
            </a:r>
            <a:endParaRPr lang="en-US" sz="2000" dirty="0">
              <a:effectLst/>
              <a:ea typeface="Times New Roman" panose="02020603050405020304" pitchFamily="18" charset="0"/>
            </a:endParaRPr>
          </a:p>
        </p:txBody>
      </p:sp>
      <p:pic>
        <p:nvPicPr>
          <p:cNvPr id="3074" name="Picture 1">
            <a:extLst>
              <a:ext uri="{FF2B5EF4-FFF2-40B4-BE49-F238E27FC236}">
                <a16:creationId xmlns:a16="http://schemas.microsoft.com/office/drawing/2014/main" id="{B0106FF4-D804-463D-B59B-CE77585E3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06" y="2366961"/>
            <a:ext cx="5372893" cy="246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1F9D65E-8E84-4B86-8F53-8DBFEBF26775}"/>
              </a:ext>
            </a:extLst>
          </p:cNvPr>
          <p:cNvPicPr>
            <a:picLocks noChangeAspect="1"/>
          </p:cNvPicPr>
          <p:nvPr/>
        </p:nvPicPr>
        <p:blipFill>
          <a:blip r:embed="rId3"/>
          <a:stretch>
            <a:fillRect/>
          </a:stretch>
        </p:blipFill>
        <p:spPr>
          <a:xfrm>
            <a:off x="6378222" y="2366961"/>
            <a:ext cx="5034317" cy="2466754"/>
          </a:xfrm>
          <a:prstGeom prst="rect">
            <a:avLst/>
          </a:prstGeom>
        </p:spPr>
      </p:pic>
    </p:spTree>
    <p:extLst>
      <p:ext uri="{BB962C8B-B14F-4D97-AF65-F5344CB8AC3E}">
        <p14:creationId xmlns:p14="http://schemas.microsoft.com/office/powerpoint/2010/main" val="3458762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E7C63-9300-4E3E-9BE1-709414E5BC9A}"/>
              </a:ext>
            </a:extLst>
          </p:cNvPr>
          <p:cNvSpPr>
            <a:spLocks noGrp="1"/>
          </p:cNvSpPr>
          <p:nvPr>
            <p:ph type="body" idx="1"/>
          </p:nvPr>
        </p:nvSpPr>
        <p:spPr>
          <a:xfrm>
            <a:off x="836612" y="826381"/>
            <a:ext cx="5259388" cy="823912"/>
          </a:xfrm>
        </p:spPr>
        <p:txBody>
          <a:bodyPr/>
          <a:lstStyle/>
          <a:p>
            <a:pPr algn="ctr"/>
            <a:r>
              <a:rPr lang="en-US" sz="2000" b="1" dirty="0">
                <a:effectLst/>
                <a:ea typeface="Times New Roman" panose="02020603050405020304" pitchFamily="18" charset="0"/>
              </a:rPr>
              <a:t>Activity</a:t>
            </a:r>
            <a:endParaRPr lang="en-US" sz="2000" dirty="0">
              <a:effectLst/>
              <a:ea typeface="Times New Roman" panose="02020603050405020304" pitchFamily="18" charset="0"/>
            </a:endParaRPr>
          </a:p>
        </p:txBody>
      </p:sp>
      <p:sp>
        <p:nvSpPr>
          <p:cNvPr id="5" name="Text Placeholder 4">
            <a:extLst>
              <a:ext uri="{FF2B5EF4-FFF2-40B4-BE49-F238E27FC236}">
                <a16:creationId xmlns:a16="http://schemas.microsoft.com/office/drawing/2014/main" id="{8FA39DE7-C711-421C-BE31-22A99822EB60}"/>
              </a:ext>
            </a:extLst>
          </p:cNvPr>
          <p:cNvSpPr>
            <a:spLocks noGrp="1"/>
          </p:cNvSpPr>
          <p:nvPr>
            <p:ph type="body" sz="quarter" idx="3"/>
          </p:nvPr>
        </p:nvSpPr>
        <p:spPr>
          <a:xfrm>
            <a:off x="6095999" y="823207"/>
            <a:ext cx="5316540" cy="823912"/>
          </a:xfrm>
        </p:spPr>
        <p:txBody>
          <a:bodyPr/>
          <a:lstStyle/>
          <a:p>
            <a:pPr algn="ctr"/>
            <a:r>
              <a:rPr lang="en-US" sz="2000" b="1" dirty="0">
                <a:effectLst/>
                <a:ea typeface="Times New Roman" panose="02020603050405020304" pitchFamily="18" charset="0"/>
              </a:rPr>
              <a:t>State transition</a:t>
            </a:r>
            <a:endParaRPr lang="en-US" sz="2000" dirty="0">
              <a:effectLst/>
              <a:ea typeface="Times New Roman" panose="02020603050405020304" pitchFamily="18" charset="0"/>
            </a:endParaRPr>
          </a:p>
        </p:txBody>
      </p:sp>
      <p:pic>
        <p:nvPicPr>
          <p:cNvPr id="4098" name="Picture 1">
            <a:extLst>
              <a:ext uri="{FF2B5EF4-FFF2-40B4-BE49-F238E27FC236}">
                <a16:creationId xmlns:a16="http://schemas.microsoft.com/office/drawing/2014/main" id="{653DC1E7-64B7-4992-B6A6-A1BFEB135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681" y="1981907"/>
            <a:ext cx="466725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
            <a:extLst>
              <a:ext uri="{FF2B5EF4-FFF2-40B4-BE49-F238E27FC236}">
                <a16:creationId xmlns:a16="http://schemas.microsoft.com/office/drawing/2014/main" id="{8E5C151F-CAA2-4ADF-81E3-882974F20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069" y="1981907"/>
            <a:ext cx="54864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35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E7C63-9300-4E3E-9BE1-709414E5BC9A}"/>
              </a:ext>
            </a:extLst>
          </p:cNvPr>
          <p:cNvSpPr>
            <a:spLocks noGrp="1"/>
          </p:cNvSpPr>
          <p:nvPr>
            <p:ph type="body" idx="1"/>
          </p:nvPr>
        </p:nvSpPr>
        <p:spPr>
          <a:xfrm>
            <a:off x="836612" y="826381"/>
            <a:ext cx="5259388" cy="823912"/>
          </a:xfrm>
        </p:spPr>
        <p:txBody>
          <a:bodyPr/>
          <a:lstStyle/>
          <a:p>
            <a:pPr algn="ctr"/>
            <a:r>
              <a:rPr lang="en-US" sz="2000" b="1" dirty="0">
                <a:effectLst/>
                <a:ea typeface="Times New Roman" panose="02020603050405020304" pitchFamily="18" charset="0"/>
              </a:rPr>
              <a:t>Communication</a:t>
            </a:r>
            <a:endParaRPr lang="en-US" sz="2000" dirty="0">
              <a:effectLst/>
              <a:ea typeface="Times New Roman" panose="02020603050405020304" pitchFamily="18" charset="0"/>
            </a:endParaRPr>
          </a:p>
        </p:txBody>
      </p:sp>
      <p:sp>
        <p:nvSpPr>
          <p:cNvPr id="5" name="Text Placeholder 4">
            <a:extLst>
              <a:ext uri="{FF2B5EF4-FFF2-40B4-BE49-F238E27FC236}">
                <a16:creationId xmlns:a16="http://schemas.microsoft.com/office/drawing/2014/main" id="{8FA39DE7-C711-421C-BE31-22A99822EB60}"/>
              </a:ext>
            </a:extLst>
          </p:cNvPr>
          <p:cNvSpPr>
            <a:spLocks noGrp="1"/>
          </p:cNvSpPr>
          <p:nvPr>
            <p:ph type="body" sz="quarter" idx="3"/>
          </p:nvPr>
        </p:nvSpPr>
        <p:spPr>
          <a:xfrm>
            <a:off x="6095999" y="823207"/>
            <a:ext cx="5316540" cy="823912"/>
          </a:xfrm>
        </p:spPr>
        <p:txBody>
          <a:bodyPr/>
          <a:lstStyle/>
          <a:p>
            <a:pPr algn="ctr"/>
            <a:r>
              <a:rPr lang="en-US" sz="2000" b="1" dirty="0">
                <a:effectLst/>
                <a:ea typeface="Times New Roman" panose="02020603050405020304" pitchFamily="18" charset="0"/>
              </a:rPr>
              <a:t>Package</a:t>
            </a:r>
            <a:endParaRPr lang="en-US" sz="2000" dirty="0">
              <a:effectLst/>
              <a:ea typeface="Times New Roman" panose="02020603050405020304" pitchFamily="18" charset="0"/>
            </a:endParaRPr>
          </a:p>
        </p:txBody>
      </p:sp>
      <p:pic>
        <p:nvPicPr>
          <p:cNvPr id="5122" name="Picture 1">
            <a:extLst>
              <a:ext uri="{FF2B5EF4-FFF2-40B4-BE49-F238E27FC236}">
                <a16:creationId xmlns:a16="http://schemas.microsoft.com/office/drawing/2014/main" id="{712D4549-E5AD-4997-A9E8-70466D4C3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56" y="2190750"/>
            <a:ext cx="51435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a:extLst>
              <a:ext uri="{FF2B5EF4-FFF2-40B4-BE49-F238E27FC236}">
                <a16:creationId xmlns:a16="http://schemas.microsoft.com/office/drawing/2014/main" id="{03D10A27-926B-4F7A-8972-79D23B7F5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219" y="2190750"/>
            <a:ext cx="46101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8023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E7C63-9300-4E3E-9BE1-709414E5BC9A}"/>
              </a:ext>
            </a:extLst>
          </p:cNvPr>
          <p:cNvSpPr>
            <a:spLocks noGrp="1"/>
          </p:cNvSpPr>
          <p:nvPr>
            <p:ph type="body" idx="1"/>
          </p:nvPr>
        </p:nvSpPr>
        <p:spPr>
          <a:xfrm>
            <a:off x="836612" y="826381"/>
            <a:ext cx="5259388" cy="823912"/>
          </a:xfrm>
        </p:spPr>
        <p:txBody>
          <a:bodyPr/>
          <a:lstStyle/>
          <a:p>
            <a:pPr algn="ctr"/>
            <a:r>
              <a:rPr lang="en-US" sz="2000" b="1" dirty="0">
                <a:effectLst/>
                <a:ea typeface="Times New Roman" panose="02020603050405020304" pitchFamily="18" charset="0"/>
              </a:rPr>
              <a:t>Deployment</a:t>
            </a:r>
          </a:p>
        </p:txBody>
      </p:sp>
      <p:sp>
        <p:nvSpPr>
          <p:cNvPr id="5" name="Text Placeholder 4">
            <a:extLst>
              <a:ext uri="{FF2B5EF4-FFF2-40B4-BE49-F238E27FC236}">
                <a16:creationId xmlns:a16="http://schemas.microsoft.com/office/drawing/2014/main" id="{8FA39DE7-C711-421C-BE31-22A99822EB60}"/>
              </a:ext>
            </a:extLst>
          </p:cNvPr>
          <p:cNvSpPr>
            <a:spLocks noGrp="1"/>
          </p:cNvSpPr>
          <p:nvPr>
            <p:ph type="body" sz="quarter" idx="3"/>
          </p:nvPr>
        </p:nvSpPr>
        <p:spPr>
          <a:xfrm>
            <a:off x="6095999" y="823207"/>
            <a:ext cx="5316540" cy="823912"/>
          </a:xfrm>
        </p:spPr>
        <p:txBody>
          <a:bodyPr/>
          <a:lstStyle/>
          <a:p>
            <a:pPr algn="ctr"/>
            <a:r>
              <a:rPr lang="en-US" sz="2000" b="1" dirty="0">
                <a:ea typeface="Times New Roman" panose="02020603050405020304" pitchFamily="18" charset="0"/>
              </a:rPr>
              <a:t>Database</a:t>
            </a:r>
            <a:endParaRPr lang="en-US" sz="2000" dirty="0">
              <a:effectLst/>
              <a:ea typeface="Times New Roman" panose="02020603050405020304" pitchFamily="18" charset="0"/>
            </a:endParaRPr>
          </a:p>
        </p:txBody>
      </p:sp>
      <p:pic>
        <p:nvPicPr>
          <p:cNvPr id="6146" name="Picture 1">
            <a:extLst>
              <a:ext uri="{FF2B5EF4-FFF2-40B4-BE49-F238E27FC236}">
                <a16:creationId xmlns:a16="http://schemas.microsoft.com/office/drawing/2014/main" id="{29F6D5FF-FD66-458A-A54B-1AA1A6990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371" y="2190748"/>
            <a:ext cx="54864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6617F529-2DF0-468A-944B-472677071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231" y="2752722"/>
            <a:ext cx="54768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986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C55A-77BF-475C-8158-1E746BBAE5B6}"/>
              </a:ext>
            </a:extLst>
          </p:cNvPr>
          <p:cNvSpPr>
            <a:spLocks noGrp="1"/>
          </p:cNvSpPr>
          <p:nvPr>
            <p:ph type="title"/>
          </p:nvPr>
        </p:nvSpPr>
        <p:spPr/>
        <p:txBody>
          <a:bodyPr/>
          <a:lstStyle/>
          <a:p>
            <a:pPr algn="ctr"/>
            <a:r>
              <a:rPr lang="en-US" sz="3600" b="1" dirty="0">
                <a:solidFill>
                  <a:srgbClr val="8AD0D6"/>
                </a:solidFill>
                <a:effectLst/>
                <a:ea typeface="Times New Roman" panose="02020603050405020304" pitchFamily="18" charset="0"/>
              </a:rPr>
              <a:t>Operation Mode</a:t>
            </a:r>
            <a:endParaRPr lang="en-US" sz="3600" dirty="0">
              <a:solidFill>
                <a:srgbClr val="8AD0D6"/>
              </a:solidFill>
            </a:endParaRPr>
          </a:p>
        </p:txBody>
      </p:sp>
      <p:sp>
        <p:nvSpPr>
          <p:cNvPr id="3" name="Content Placeholder 2">
            <a:extLst>
              <a:ext uri="{FF2B5EF4-FFF2-40B4-BE49-F238E27FC236}">
                <a16:creationId xmlns:a16="http://schemas.microsoft.com/office/drawing/2014/main" id="{380C9C35-3E32-4BE5-8EEB-EE8D0EDB7FF6}"/>
              </a:ext>
            </a:extLst>
          </p:cNvPr>
          <p:cNvSpPr>
            <a:spLocks noGrp="1"/>
          </p:cNvSpPr>
          <p:nvPr>
            <p:ph idx="1"/>
          </p:nvPr>
        </p:nvSpPr>
        <p:spPr/>
        <p:txBody>
          <a:bodyPr>
            <a:normAutofit/>
          </a:bodyPr>
          <a:lstStyle/>
          <a:p>
            <a:pPr marL="0" indent="0" algn="just">
              <a:buNone/>
            </a:pPr>
            <a:r>
              <a:rPr lang="en-US" dirty="0">
                <a:effectLst/>
                <a:latin typeface="+mn-lt"/>
                <a:ea typeface="Times New Roman" panose="02020603050405020304" pitchFamily="18" charset="0"/>
              </a:rPr>
              <a:t>	There are 4 pages in total (kind of), out of which one of them is a template reused multiple times to display different pages. The clients have access to only 3 of them, while the admins also have access to an additional one.</a:t>
            </a:r>
          </a:p>
          <a:p>
            <a:pPr marL="0" indent="0">
              <a:buNone/>
            </a:pPr>
            <a:r>
              <a:rPr lang="en-US" dirty="0">
                <a:latin typeface="+mn-lt"/>
                <a:cs typeface="Times New Roman" panose="02020603050405020304" pitchFamily="18" charset="0"/>
              </a:rPr>
              <a:t>The pages are:</a:t>
            </a:r>
          </a:p>
          <a:p>
            <a:r>
              <a:rPr lang="en-US" dirty="0">
                <a:effectLst/>
                <a:latin typeface="+mn-lt"/>
                <a:ea typeface="Times New Roman" panose="02020603050405020304" pitchFamily="18" charset="0"/>
                <a:cs typeface="Times New Roman" panose="02020603050405020304" pitchFamily="18" charset="0"/>
              </a:rPr>
              <a:t>T</a:t>
            </a:r>
            <a:r>
              <a:rPr lang="en-US" dirty="0">
                <a:effectLst/>
                <a:latin typeface="+mn-lt"/>
                <a:ea typeface="Times New Roman" panose="02020603050405020304" pitchFamily="18" charset="0"/>
              </a:rPr>
              <a:t>he Login Page</a:t>
            </a:r>
          </a:p>
          <a:p>
            <a:r>
              <a:rPr lang="en-US" dirty="0">
                <a:latin typeface="+mn-lt"/>
                <a:ea typeface="Times New Roman" panose="02020603050405020304" pitchFamily="18" charset="0"/>
              </a:rPr>
              <a:t>Th</a:t>
            </a:r>
            <a:r>
              <a:rPr lang="en-US" dirty="0">
                <a:effectLst/>
                <a:latin typeface="+mn-lt"/>
                <a:ea typeface="Times New Roman" panose="02020603050405020304" pitchFamily="18" charset="0"/>
              </a:rPr>
              <a:t>e Main Page</a:t>
            </a:r>
          </a:p>
          <a:p>
            <a:r>
              <a:rPr lang="en-US" dirty="0">
                <a:latin typeface="+mn-lt"/>
                <a:ea typeface="Times New Roman" panose="02020603050405020304" pitchFamily="18" charset="0"/>
              </a:rPr>
              <a:t>T</a:t>
            </a:r>
            <a:r>
              <a:rPr lang="en-US" dirty="0">
                <a:effectLst/>
                <a:latin typeface="+mn-lt"/>
                <a:ea typeface="Times New Roman" panose="02020603050405020304" pitchFamily="18" charset="0"/>
              </a:rPr>
              <a:t>he Token Pair Page</a:t>
            </a:r>
          </a:p>
          <a:p>
            <a:r>
              <a:rPr lang="it-IT" dirty="0">
                <a:effectLst/>
                <a:latin typeface="+mn-lt"/>
                <a:ea typeface="Times New Roman" panose="02020603050405020304" pitchFamily="18" charset="0"/>
              </a:rPr>
              <a:t>The Admin/Configuration Page </a:t>
            </a:r>
            <a:endParaRPr lang="en-US" dirty="0">
              <a:latin typeface="+mn-lt"/>
            </a:endParaRPr>
          </a:p>
        </p:txBody>
      </p:sp>
    </p:spTree>
    <p:extLst>
      <p:ext uri="{BB962C8B-B14F-4D97-AF65-F5344CB8AC3E}">
        <p14:creationId xmlns:p14="http://schemas.microsoft.com/office/powerpoint/2010/main" val="282011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493F-5167-4A31-A16C-E893B4070E17}"/>
              </a:ext>
            </a:extLst>
          </p:cNvPr>
          <p:cNvSpPr>
            <a:spLocks noGrp="1"/>
          </p:cNvSpPr>
          <p:nvPr>
            <p:ph type="title"/>
          </p:nvPr>
        </p:nvSpPr>
        <p:spPr/>
        <p:txBody>
          <a:bodyPr/>
          <a:lstStyle/>
          <a:p>
            <a:pPr algn="ctr"/>
            <a:r>
              <a:rPr lang="en-US" b="1" dirty="0">
                <a:solidFill>
                  <a:srgbClr val="8AD0D6"/>
                </a:solidFill>
              </a:rPr>
              <a:t>The Login Page</a:t>
            </a:r>
          </a:p>
        </p:txBody>
      </p:sp>
      <p:sp>
        <p:nvSpPr>
          <p:cNvPr id="4" name="Text Placeholder 3">
            <a:extLst>
              <a:ext uri="{FF2B5EF4-FFF2-40B4-BE49-F238E27FC236}">
                <a16:creationId xmlns:a16="http://schemas.microsoft.com/office/drawing/2014/main" id="{E704EC05-BE49-42B6-B62B-564D008F7516}"/>
              </a:ext>
            </a:extLst>
          </p:cNvPr>
          <p:cNvSpPr>
            <a:spLocks noGrp="1"/>
          </p:cNvSpPr>
          <p:nvPr>
            <p:ph type="body" sz="half" idx="2"/>
          </p:nvPr>
        </p:nvSpPr>
        <p:spPr>
          <a:xfrm>
            <a:off x="1154954" y="3657599"/>
            <a:ext cx="5084979" cy="1794933"/>
          </a:xfrm>
        </p:spPr>
        <p:txBody>
          <a:bodyPr>
            <a:normAutofit/>
          </a:bodyPr>
          <a:lstStyle/>
          <a:p>
            <a:pPr algn="just"/>
            <a:r>
              <a:rPr lang="en-US" sz="2000" dirty="0">
                <a:effectLst/>
                <a:latin typeface="+mn-lt"/>
                <a:ea typeface="Times New Roman" panose="02020603050405020304" pitchFamily="18" charset="0"/>
              </a:rPr>
              <a:t>	A simple login page with username and password fields. This is required only for administrators, normal users will have an option to visit as guests, which doesn’t require an account. </a:t>
            </a:r>
          </a:p>
          <a:p>
            <a:endParaRPr lang="en-US" sz="2000" dirty="0">
              <a:latin typeface="+mn-lt"/>
            </a:endParaRPr>
          </a:p>
        </p:txBody>
      </p:sp>
      <p:pic>
        <p:nvPicPr>
          <p:cNvPr id="7170" name="Picture 1">
            <a:extLst>
              <a:ext uri="{FF2B5EF4-FFF2-40B4-BE49-F238E27FC236}">
                <a16:creationId xmlns:a16="http://schemas.microsoft.com/office/drawing/2014/main" id="{DE3FA1A8-0400-49E4-AB5E-8694BCAB2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918" y="571500"/>
            <a:ext cx="37909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37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2FB5-ACDA-4599-9E59-CA28166CEC1B}"/>
              </a:ext>
            </a:extLst>
          </p:cNvPr>
          <p:cNvSpPr>
            <a:spLocks noGrp="1"/>
          </p:cNvSpPr>
          <p:nvPr>
            <p:ph type="title"/>
          </p:nvPr>
        </p:nvSpPr>
        <p:spPr>
          <a:xfrm>
            <a:off x="880533" y="673909"/>
            <a:ext cx="9900356" cy="1574808"/>
          </a:xfrm>
        </p:spPr>
        <p:txBody>
          <a:bodyPr>
            <a:normAutofit/>
          </a:bodyPr>
          <a:lstStyle/>
          <a:p>
            <a:pPr algn="ctr"/>
            <a:r>
              <a:rPr lang="en-US" b="1" dirty="0">
                <a:solidFill>
                  <a:srgbClr val="8AD0D6"/>
                </a:solidFill>
                <a:effectLst/>
                <a:ea typeface="Times New Roman" panose="02020603050405020304" pitchFamily="18" charset="0"/>
              </a:rPr>
              <a:t>The Main </a:t>
            </a:r>
            <a:r>
              <a:rPr lang="en-US" b="1" dirty="0">
                <a:solidFill>
                  <a:srgbClr val="8AD0D6"/>
                </a:solidFill>
                <a:ea typeface="Times New Roman" panose="02020603050405020304" pitchFamily="18" charset="0"/>
              </a:rPr>
              <a:t>P</a:t>
            </a:r>
            <a:r>
              <a:rPr lang="en-US" b="1" dirty="0">
                <a:solidFill>
                  <a:srgbClr val="8AD0D6"/>
                </a:solidFill>
                <a:effectLst/>
                <a:ea typeface="Times New Roman" panose="02020603050405020304" pitchFamily="18" charset="0"/>
              </a:rPr>
              <a:t>age</a:t>
            </a:r>
            <a:endParaRPr lang="en-US" b="1" dirty="0">
              <a:solidFill>
                <a:srgbClr val="8AD0D6"/>
              </a:solidFill>
            </a:endParaRPr>
          </a:p>
        </p:txBody>
      </p:sp>
      <p:sp>
        <p:nvSpPr>
          <p:cNvPr id="4" name="Text Placeholder 3">
            <a:extLst>
              <a:ext uri="{FF2B5EF4-FFF2-40B4-BE49-F238E27FC236}">
                <a16:creationId xmlns:a16="http://schemas.microsoft.com/office/drawing/2014/main" id="{4BB2290F-69A5-450C-9812-152616AB2AC9}"/>
              </a:ext>
            </a:extLst>
          </p:cNvPr>
          <p:cNvSpPr>
            <a:spLocks noGrp="1"/>
          </p:cNvSpPr>
          <p:nvPr>
            <p:ph type="body" sz="half" idx="2"/>
          </p:nvPr>
        </p:nvSpPr>
        <p:spPr>
          <a:xfrm>
            <a:off x="880533" y="2743200"/>
            <a:ext cx="9900356" cy="1371600"/>
          </a:xfrm>
        </p:spPr>
        <p:txBody>
          <a:bodyPr>
            <a:normAutofit/>
          </a:bodyPr>
          <a:lstStyle/>
          <a:p>
            <a:pPr algn="just"/>
            <a:r>
              <a:rPr lang="en-US" sz="2000" dirty="0">
                <a:latin typeface="+mn-lt"/>
                <a:ea typeface="Times New Roman" panose="02020603050405020304" pitchFamily="18" charset="0"/>
              </a:rPr>
              <a:t>	I</a:t>
            </a:r>
            <a:r>
              <a:rPr lang="en-US" sz="2000" dirty="0">
                <a:effectLst/>
                <a:latin typeface="+mn-lt"/>
                <a:ea typeface="Times New Roman" panose="02020603050405020304" pitchFamily="18" charset="0"/>
              </a:rPr>
              <a:t>t mainly contains a list or table of tracked token pairs with brief information, from which you can access their own pages.</a:t>
            </a:r>
            <a:endParaRPr lang="en-US" sz="2000" dirty="0">
              <a:latin typeface="+mn-lt"/>
            </a:endParaRPr>
          </a:p>
        </p:txBody>
      </p:sp>
      <p:pic>
        <p:nvPicPr>
          <p:cNvPr id="8195" name="Picture 1">
            <a:extLst>
              <a:ext uri="{FF2B5EF4-FFF2-40B4-BE49-F238E27FC236}">
                <a16:creationId xmlns:a16="http://schemas.microsoft.com/office/drawing/2014/main" id="{4C8521B8-953A-47F7-BD68-3E7812276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788" y="3874309"/>
            <a:ext cx="8528424" cy="2309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7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1929-1A17-42BB-A1D6-407A5582B1A5}"/>
              </a:ext>
            </a:extLst>
          </p:cNvPr>
          <p:cNvSpPr>
            <a:spLocks noGrp="1"/>
          </p:cNvSpPr>
          <p:nvPr>
            <p:ph type="title"/>
          </p:nvPr>
        </p:nvSpPr>
        <p:spPr>
          <a:xfrm>
            <a:off x="3549547" y="410402"/>
            <a:ext cx="5092906" cy="1250207"/>
          </a:xfrm>
        </p:spPr>
        <p:txBody>
          <a:bodyPr>
            <a:normAutofit/>
          </a:bodyPr>
          <a:lstStyle/>
          <a:p>
            <a:pPr algn="ctr"/>
            <a:r>
              <a:rPr lang="en-US" b="1" dirty="0">
                <a:solidFill>
                  <a:srgbClr val="8AD0D6"/>
                </a:solidFill>
                <a:effectLst/>
                <a:ea typeface="Times New Roman" panose="02020603050405020304" pitchFamily="18" charset="0"/>
              </a:rPr>
              <a:t>The Token </a:t>
            </a:r>
            <a:r>
              <a:rPr lang="en-US" b="1" dirty="0">
                <a:solidFill>
                  <a:srgbClr val="8AD0D6"/>
                </a:solidFill>
                <a:ea typeface="Times New Roman" panose="02020603050405020304" pitchFamily="18" charset="0"/>
              </a:rPr>
              <a:t>P</a:t>
            </a:r>
            <a:r>
              <a:rPr lang="en-US" b="1" dirty="0">
                <a:solidFill>
                  <a:srgbClr val="8AD0D6"/>
                </a:solidFill>
                <a:effectLst/>
                <a:ea typeface="Times New Roman" panose="02020603050405020304" pitchFamily="18" charset="0"/>
              </a:rPr>
              <a:t>air </a:t>
            </a:r>
            <a:r>
              <a:rPr lang="en-US" b="1" dirty="0">
                <a:solidFill>
                  <a:srgbClr val="8AD0D6"/>
                </a:solidFill>
                <a:ea typeface="Times New Roman" panose="02020603050405020304" pitchFamily="18" charset="0"/>
              </a:rPr>
              <a:t>P</a:t>
            </a:r>
            <a:r>
              <a:rPr lang="en-US" b="1" dirty="0">
                <a:solidFill>
                  <a:srgbClr val="8AD0D6"/>
                </a:solidFill>
                <a:effectLst/>
                <a:ea typeface="Times New Roman" panose="02020603050405020304" pitchFamily="18" charset="0"/>
              </a:rPr>
              <a:t>age</a:t>
            </a:r>
            <a:endParaRPr lang="en-US" b="1" dirty="0">
              <a:solidFill>
                <a:srgbClr val="8AD0D6"/>
              </a:solidFill>
            </a:endParaRPr>
          </a:p>
        </p:txBody>
      </p:sp>
      <p:sp>
        <p:nvSpPr>
          <p:cNvPr id="4" name="Text Placeholder 3">
            <a:extLst>
              <a:ext uri="{FF2B5EF4-FFF2-40B4-BE49-F238E27FC236}">
                <a16:creationId xmlns:a16="http://schemas.microsoft.com/office/drawing/2014/main" id="{45500009-0535-4F35-9E73-573049858F40}"/>
              </a:ext>
            </a:extLst>
          </p:cNvPr>
          <p:cNvSpPr>
            <a:spLocks noGrp="1"/>
          </p:cNvSpPr>
          <p:nvPr>
            <p:ph type="body" sz="half" idx="2"/>
          </p:nvPr>
        </p:nvSpPr>
        <p:spPr>
          <a:xfrm>
            <a:off x="1004141" y="2309811"/>
            <a:ext cx="5084979" cy="2887580"/>
          </a:xfrm>
        </p:spPr>
        <p:txBody>
          <a:bodyPr>
            <a:noAutofit/>
          </a:bodyPr>
          <a:lstStyle/>
          <a:p>
            <a:pPr algn="just"/>
            <a:r>
              <a:rPr lang="en-US" sz="2000" dirty="0">
                <a:latin typeface="+mn-lt"/>
                <a:ea typeface="Times New Roman" panose="02020603050405020304" pitchFamily="18" charset="0"/>
              </a:rPr>
              <a:t>	T</a:t>
            </a:r>
            <a:r>
              <a:rPr lang="en-US" sz="2000" dirty="0">
                <a:effectLst/>
                <a:latin typeface="+mn-lt"/>
                <a:ea typeface="Times New Roman" panose="02020603050405020304" pitchFamily="18" charset="0"/>
              </a:rPr>
              <a:t>his is the page where you can see detailed information about a pair, and the price history chart. Every pair has it’s own version of this page. </a:t>
            </a:r>
            <a:r>
              <a:rPr lang="en-US" sz="2000" dirty="0" err="1">
                <a:effectLst/>
                <a:latin typeface="+mn-lt"/>
                <a:ea typeface="Times New Roman" panose="02020603050405020304" pitchFamily="18" charset="0"/>
              </a:rPr>
              <a:t>Addittionally</a:t>
            </a:r>
            <a:r>
              <a:rPr lang="en-US" sz="2000" dirty="0">
                <a:effectLst/>
                <a:latin typeface="+mn-lt"/>
                <a:ea typeface="Times New Roman" panose="02020603050405020304" pitchFamily="18" charset="0"/>
              </a:rPr>
              <a:t> to the example picture, it will also have textboxes, checkboxes, buttons and other inputs that will allow to get detailed </a:t>
            </a:r>
            <a:r>
              <a:rPr lang="en-US" sz="2000" dirty="0" err="1">
                <a:effectLst/>
                <a:latin typeface="+mn-lt"/>
                <a:ea typeface="Times New Roman" panose="02020603050405020304" pitchFamily="18" charset="0"/>
              </a:rPr>
              <a:t>personalised</a:t>
            </a:r>
            <a:r>
              <a:rPr lang="en-US" sz="2000" dirty="0">
                <a:effectLst/>
                <a:latin typeface="+mn-lt"/>
                <a:ea typeface="Times New Roman" panose="02020603050405020304" pitchFamily="18" charset="0"/>
              </a:rPr>
              <a:t> information on the pair.</a:t>
            </a:r>
            <a:endParaRPr lang="en-US" sz="2000" dirty="0">
              <a:latin typeface="+mn-lt"/>
            </a:endParaRPr>
          </a:p>
        </p:txBody>
      </p:sp>
      <p:pic>
        <p:nvPicPr>
          <p:cNvPr id="9218" name="Picture 1">
            <a:extLst>
              <a:ext uri="{FF2B5EF4-FFF2-40B4-BE49-F238E27FC236}">
                <a16:creationId xmlns:a16="http://schemas.microsoft.com/office/drawing/2014/main" id="{773D411E-76CB-4884-8E1B-18E863587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852" y="2309811"/>
            <a:ext cx="54864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225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7699-585A-45BB-AE79-250347EBFD17}"/>
              </a:ext>
            </a:extLst>
          </p:cNvPr>
          <p:cNvSpPr>
            <a:spLocks noGrp="1"/>
          </p:cNvSpPr>
          <p:nvPr>
            <p:ph type="title"/>
          </p:nvPr>
        </p:nvSpPr>
        <p:spPr>
          <a:xfrm>
            <a:off x="1481402" y="409073"/>
            <a:ext cx="8722973" cy="1179095"/>
          </a:xfrm>
        </p:spPr>
        <p:txBody>
          <a:bodyPr>
            <a:noAutofit/>
          </a:bodyPr>
          <a:lstStyle/>
          <a:p>
            <a:pPr algn="ctr"/>
            <a:r>
              <a:rPr lang="it-IT" b="1" dirty="0">
                <a:solidFill>
                  <a:srgbClr val="8AD0D6"/>
                </a:solidFill>
                <a:effectLst/>
                <a:ea typeface="Times New Roman" panose="02020603050405020304" pitchFamily="18" charset="0"/>
              </a:rPr>
              <a:t>The Admin/Configuration Page</a:t>
            </a:r>
            <a:endParaRPr lang="en-US" b="1" dirty="0">
              <a:solidFill>
                <a:srgbClr val="8AD0D6"/>
              </a:solidFill>
            </a:endParaRPr>
          </a:p>
        </p:txBody>
      </p:sp>
      <p:sp>
        <p:nvSpPr>
          <p:cNvPr id="4" name="Text Placeholder 3">
            <a:extLst>
              <a:ext uri="{FF2B5EF4-FFF2-40B4-BE49-F238E27FC236}">
                <a16:creationId xmlns:a16="http://schemas.microsoft.com/office/drawing/2014/main" id="{948EC1E3-C517-4F45-82D8-643D4DD9EA55}"/>
              </a:ext>
            </a:extLst>
          </p:cNvPr>
          <p:cNvSpPr>
            <a:spLocks noGrp="1"/>
          </p:cNvSpPr>
          <p:nvPr>
            <p:ph type="body" sz="half" idx="2"/>
          </p:nvPr>
        </p:nvSpPr>
        <p:spPr>
          <a:xfrm>
            <a:off x="757910" y="2039352"/>
            <a:ext cx="5084979" cy="2779296"/>
          </a:xfrm>
        </p:spPr>
        <p:txBody>
          <a:bodyPr>
            <a:noAutofit/>
          </a:bodyPr>
          <a:lstStyle/>
          <a:p>
            <a:pPr algn="just"/>
            <a:r>
              <a:rPr lang="it-IT" sz="2000" dirty="0">
                <a:latin typeface="+mn-lt"/>
                <a:ea typeface="Times New Roman" panose="02020603050405020304" pitchFamily="18" charset="0"/>
              </a:rPr>
              <a:t>	T</a:t>
            </a:r>
            <a:r>
              <a:rPr lang="it-IT" sz="2000" dirty="0">
                <a:effectLst/>
                <a:latin typeface="+mn-lt"/>
                <a:ea typeface="Times New Roman" panose="02020603050405020304" pitchFamily="18" charset="0"/>
              </a:rPr>
              <a:t>he page where the admins can send commands to the server. From here they can add or remove tokens to the tracked list, or import/update price histories for tracked pairs. Addittionally, they can change the layout of the other pages, but these are only cosmetical changes.</a:t>
            </a:r>
            <a:endParaRPr lang="en-US" sz="2000" dirty="0">
              <a:latin typeface="+mn-lt"/>
            </a:endParaRPr>
          </a:p>
        </p:txBody>
      </p:sp>
      <p:pic>
        <p:nvPicPr>
          <p:cNvPr id="10242" name="Picture 2" descr="Live Add Edit Delete Datatables Records with Ajax, PHP &amp;amp; MySQL – PHPZAG.COM">
            <a:extLst>
              <a:ext uri="{FF2B5EF4-FFF2-40B4-BE49-F238E27FC236}">
                <a16:creationId xmlns:a16="http://schemas.microsoft.com/office/drawing/2014/main" id="{4D76E90A-DA3A-4965-BC7D-BD64118BC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90693"/>
            <a:ext cx="5637389" cy="307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10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EAC1-43CD-44B9-9602-BFA0B09AC3AA}"/>
              </a:ext>
            </a:extLst>
          </p:cNvPr>
          <p:cNvSpPr>
            <a:spLocks noGrp="1"/>
          </p:cNvSpPr>
          <p:nvPr>
            <p:ph type="title"/>
          </p:nvPr>
        </p:nvSpPr>
        <p:spPr/>
        <p:txBody>
          <a:bodyPr/>
          <a:lstStyle/>
          <a:p>
            <a:pPr algn="ctr"/>
            <a:r>
              <a:rPr lang="en-US" sz="3600" b="1" dirty="0">
                <a:solidFill>
                  <a:srgbClr val="8AD0D6"/>
                </a:solidFill>
              </a:rPr>
              <a:t>Table of Contents</a:t>
            </a:r>
          </a:p>
        </p:txBody>
      </p:sp>
      <p:sp>
        <p:nvSpPr>
          <p:cNvPr id="3" name="Content Placeholder 2">
            <a:extLst>
              <a:ext uri="{FF2B5EF4-FFF2-40B4-BE49-F238E27FC236}">
                <a16:creationId xmlns:a16="http://schemas.microsoft.com/office/drawing/2014/main" id="{3AF88B4C-8903-4808-A10D-619E29AA6949}"/>
              </a:ext>
            </a:extLst>
          </p:cNvPr>
          <p:cNvSpPr>
            <a:spLocks noGrp="1"/>
          </p:cNvSpPr>
          <p:nvPr>
            <p:ph idx="1"/>
          </p:nvPr>
        </p:nvSpPr>
        <p:spPr>
          <a:xfrm>
            <a:off x="1103312" y="1564106"/>
            <a:ext cx="8946541" cy="4684294"/>
          </a:xfrm>
        </p:spPr>
        <p:txBody>
          <a:bodyPr>
            <a:normAutofit/>
          </a:bodyPr>
          <a:lstStyle/>
          <a:p>
            <a:pPr marL="342900" lvl="0" indent="-342900">
              <a:buSzPts val="1400"/>
              <a:buFont typeface="+mj-lt"/>
              <a:buAutoNum type="arabicPeriod"/>
              <a:tabLst>
                <a:tab pos="457200" algn="l"/>
              </a:tabLst>
            </a:pPr>
            <a:r>
              <a:rPr lang="en-US" b="1" dirty="0">
                <a:effectLst/>
                <a:latin typeface="+mn-lt"/>
                <a:ea typeface="Times New Roman" panose="02020603050405020304" pitchFamily="18" charset="0"/>
                <a:hlinkClick r:id="rId2" action="ppaction://hlinksldjump"/>
              </a:rPr>
              <a:t>General Presentation</a:t>
            </a:r>
            <a:endParaRPr lang="en-US" dirty="0">
              <a:effectLst/>
              <a:latin typeface="+mn-lt"/>
              <a:ea typeface="Times New Roman" panose="02020603050405020304" pitchFamily="18" charset="0"/>
            </a:endParaRPr>
          </a:p>
          <a:p>
            <a:pPr marL="342900" lvl="0" indent="-342900">
              <a:buSzPts val="1400"/>
              <a:buFont typeface="+mj-lt"/>
              <a:buAutoNum type="arabicPeriod"/>
              <a:tabLst>
                <a:tab pos="457200" algn="l"/>
              </a:tabLst>
            </a:pPr>
            <a:r>
              <a:rPr lang="en-US" b="1" dirty="0">
                <a:effectLst/>
                <a:latin typeface="+mn-lt"/>
                <a:ea typeface="Times New Roman" panose="02020603050405020304" pitchFamily="18" charset="0"/>
                <a:hlinkClick r:id="rId3" action="ppaction://hlinksldjump"/>
              </a:rPr>
              <a:t>Theoretical Fundamentals</a:t>
            </a:r>
            <a:endParaRPr lang="en-US" dirty="0">
              <a:effectLst/>
              <a:latin typeface="+mn-lt"/>
              <a:ea typeface="Times New Roman" panose="02020603050405020304" pitchFamily="18" charset="0"/>
            </a:endParaRPr>
          </a:p>
          <a:p>
            <a:pPr marL="342900" lvl="0" indent="-342900">
              <a:buSzPts val="1400"/>
              <a:buFont typeface="+mj-lt"/>
              <a:buAutoNum type="arabicPeriod"/>
              <a:tabLst>
                <a:tab pos="457200" algn="l"/>
              </a:tabLst>
            </a:pPr>
            <a:r>
              <a:rPr lang="en-GB" b="1" dirty="0">
                <a:effectLst/>
                <a:latin typeface="+mn-lt"/>
                <a:ea typeface="Times New Roman" panose="02020603050405020304" pitchFamily="18" charset="0"/>
                <a:hlinkClick r:id="rId4" action="ppaction://hlinksldjump"/>
              </a:rPr>
              <a:t>IT Technology</a:t>
            </a:r>
            <a:endParaRPr lang="en-GB" b="1" dirty="0">
              <a:effectLst/>
              <a:latin typeface="+mn-lt"/>
              <a:ea typeface="Times New Roman" panose="02020603050405020304" pitchFamily="18" charset="0"/>
            </a:endParaRPr>
          </a:p>
          <a:p>
            <a:pPr marL="342900" lvl="0" indent="-342900">
              <a:buSzPts val="1400"/>
              <a:buFont typeface="+mj-lt"/>
              <a:buAutoNum type="arabicPeriod"/>
              <a:tabLst>
                <a:tab pos="457200" algn="l"/>
              </a:tabLst>
            </a:pPr>
            <a:r>
              <a:rPr lang="en-US" b="1" dirty="0">
                <a:effectLst/>
                <a:latin typeface="+mn-lt"/>
                <a:ea typeface="Times New Roman" panose="02020603050405020304" pitchFamily="18" charset="0"/>
                <a:hlinkClick r:id="rId5" action="ppaction://hlinksldjump"/>
              </a:rPr>
              <a:t>Functionalities</a:t>
            </a:r>
            <a:endParaRPr lang="en-US" dirty="0">
              <a:effectLst/>
              <a:latin typeface="+mn-lt"/>
              <a:ea typeface="Times New Roman" panose="02020603050405020304" pitchFamily="18" charset="0"/>
            </a:endParaRPr>
          </a:p>
          <a:p>
            <a:pPr marL="342900" lvl="0" indent="-342900">
              <a:buSzPts val="1400"/>
              <a:buFont typeface="+mj-lt"/>
              <a:buAutoNum type="arabicPeriod"/>
              <a:tabLst>
                <a:tab pos="457200" algn="l"/>
              </a:tabLst>
            </a:pPr>
            <a:r>
              <a:rPr lang="en-US" b="1" dirty="0">
                <a:latin typeface="+mn-lt"/>
                <a:ea typeface="Times New Roman" panose="02020603050405020304" pitchFamily="18" charset="0"/>
                <a:hlinkClick r:id="rId6" action="ppaction://hlinksldjump"/>
              </a:rPr>
              <a:t>Actors and related access rights and the U</a:t>
            </a:r>
            <a:r>
              <a:rPr lang="en-US" b="1" dirty="0">
                <a:effectLst/>
                <a:latin typeface="+mn-lt"/>
                <a:ea typeface="Times New Roman" panose="02020603050405020304" pitchFamily="18" charset="0"/>
                <a:hlinkClick r:id="rId6" action="ppaction://hlinksldjump"/>
              </a:rPr>
              <a:t>se Case</a:t>
            </a:r>
            <a:endParaRPr lang="en-US" b="1" dirty="0">
              <a:effectLst/>
              <a:latin typeface="+mn-lt"/>
              <a:ea typeface="Times New Roman" panose="02020603050405020304" pitchFamily="18" charset="0"/>
            </a:endParaRPr>
          </a:p>
          <a:p>
            <a:pPr marL="342900" lvl="0" indent="-342900">
              <a:buSzPts val="1400"/>
              <a:buFont typeface="+mj-lt"/>
              <a:buAutoNum type="arabicPeriod"/>
              <a:tabLst>
                <a:tab pos="457200" algn="l"/>
              </a:tabLst>
            </a:pPr>
            <a:r>
              <a:rPr lang="it-IT" b="1" dirty="0">
                <a:effectLst/>
                <a:latin typeface="+mn-lt"/>
                <a:ea typeface="Times New Roman" panose="02020603050405020304" pitchFamily="18" charset="0"/>
                <a:hlinkClick r:id="rId7" action="ppaction://hlinksldjump"/>
              </a:rPr>
              <a:t>System Architecture </a:t>
            </a:r>
            <a:endParaRPr lang="en-US" dirty="0">
              <a:effectLst/>
              <a:latin typeface="+mn-lt"/>
              <a:ea typeface="Times New Roman" panose="02020603050405020304" pitchFamily="18" charset="0"/>
            </a:endParaRPr>
          </a:p>
          <a:p>
            <a:pPr marL="342900" lvl="0" indent="-342900">
              <a:buSzPts val="1400"/>
              <a:buFont typeface="+mj-lt"/>
              <a:buAutoNum type="arabicPeriod"/>
              <a:tabLst>
                <a:tab pos="457200" algn="l"/>
              </a:tabLst>
            </a:pPr>
            <a:r>
              <a:rPr lang="it-IT" b="1" dirty="0">
                <a:effectLst/>
                <a:latin typeface="+mn-lt"/>
                <a:ea typeface="Times New Roman" panose="02020603050405020304" pitchFamily="18" charset="0"/>
                <a:hlinkClick r:id="rId8" action="ppaction://hlinksldjump"/>
              </a:rPr>
              <a:t>Design (UML Diagrams)</a:t>
            </a:r>
            <a:endParaRPr lang="en-US" dirty="0">
              <a:effectLst/>
              <a:latin typeface="+mn-lt"/>
              <a:ea typeface="Times New Roman" panose="02020603050405020304" pitchFamily="18" charset="0"/>
            </a:endParaRPr>
          </a:p>
          <a:p>
            <a:pPr marL="342900" lvl="0" indent="-342900">
              <a:buSzPts val="1400"/>
              <a:buFont typeface="+mj-lt"/>
              <a:buAutoNum type="arabicPeriod"/>
              <a:tabLst>
                <a:tab pos="457200" algn="l"/>
              </a:tabLst>
            </a:pPr>
            <a:r>
              <a:rPr lang="en-US" b="1" dirty="0">
                <a:effectLst/>
                <a:latin typeface="+mn-lt"/>
                <a:ea typeface="Times New Roman" panose="02020603050405020304" pitchFamily="18" charset="0"/>
                <a:hlinkClick r:id="rId9" action="ppaction://hlinksldjump"/>
              </a:rPr>
              <a:t>Operation Mode (Operation Guide)</a:t>
            </a:r>
            <a:endParaRPr lang="en-US" dirty="0">
              <a:effectLst/>
              <a:latin typeface="+mn-lt"/>
              <a:ea typeface="Times New Roman" panose="02020603050405020304" pitchFamily="18" charset="0"/>
            </a:endParaRPr>
          </a:p>
          <a:p>
            <a:pPr marL="342900" lvl="0" indent="-342900">
              <a:buSzPts val="1400"/>
              <a:buFont typeface="+mj-lt"/>
              <a:buAutoNum type="arabicPeriod"/>
              <a:tabLst>
                <a:tab pos="457200" algn="l"/>
              </a:tabLst>
            </a:pPr>
            <a:r>
              <a:rPr lang="en-US" b="1" dirty="0">
                <a:effectLst/>
                <a:latin typeface="+mn-lt"/>
                <a:ea typeface="Times New Roman" panose="02020603050405020304" pitchFamily="18" charset="0"/>
                <a:hlinkClick r:id="rId10" action="ppaction://hlinksldjump"/>
              </a:rPr>
              <a:t>Portability</a:t>
            </a:r>
            <a:endParaRPr lang="en-US" dirty="0">
              <a:effectLst/>
              <a:latin typeface="+mn-lt"/>
              <a:ea typeface="Times New Roman" panose="02020603050405020304" pitchFamily="18" charset="0"/>
            </a:endParaRPr>
          </a:p>
          <a:p>
            <a:pPr marL="342900" lvl="0" indent="-342900">
              <a:buSzPts val="1400"/>
              <a:buFont typeface="+mj-lt"/>
              <a:buAutoNum type="arabicPeriod"/>
              <a:tabLst>
                <a:tab pos="457200" algn="l"/>
              </a:tabLst>
            </a:pPr>
            <a:r>
              <a:rPr lang="en-US" b="1" dirty="0">
                <a:effectLst/>
                <a:latin typeface="+mn-lt"/>
                <a:ea typeface="Times New Roman" panose="02020603050405020304" pitchFamily="18" charset="0"/>
                <a:hlinkClick r:id="rId11" action="ppaction://hlinksldjump"/>
              </a:rPr>
              <a:t>Competing </a:t>
            </a:r>
            <a:r>
              <a:rPr lang="en-US" b="1" dirty="0" err="1">
                <a:effectLst/>
                <a:latin typeface="+mn-lt"/>
                <a:ea typeface="Times New Roman" panose="02020603050405020304" pitchFamily="18" charset="0"/>
                <a:hlinkClick r:id="rId11" action="ppaction://hlinksldjump"/>
              </a:rPr>
              <a:t>Softwares</a:t>
            </a:r>
            <a:endParaRPr lang="en-US" dirty="0">
              <a:effectLst/>
              <a:latin typeface="+mn-lt"/>
              <a:ea typeface="Times New Roman" panose="02020603050405020304" pitchFamily="18" charset="0"/>
            </a:endParaRPr>
          </a:p>
          <a:p>
            <a:pPr marL="0" indent="0">
              <a:buNone/>
            </a:pPr>
            <a:endParaRPr lang="en-US" dirty="0">
              <a:latin typeface="+mn-lt"/>
            </a:endParaRPr>
          </a:p>
        </p:txBody>
      </p:sp>
    </p:spTree>
    <p:extLst>
      <p:ext uri="{BB962C8B-B14F-4D97-AF65-F5344CB8AC3E}">
        <p14:creationId xmlns:p14="http://schemas.microsoft.com/office/powerpoint/2010/main" val="86942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64F1-E7FA-4D08-AFDD-293C87EDEABF}"/>
              </a:ext>
            </a:extLst>
          </p:cNvPr>
          <p:cNvSpPr>
            <a:spLocks noGrp="1"/>
          </p:cNvSpPr>
          <p:nvPr>
            <p:ph type="title"/>
          </p:nvPr>
        </p:nvSpPr>
        <p:spPr/>
        <p:txBody>
          <a:bodyPr/>
          <a:lstStyle/>
          <a:p>
            <a:pPr algn="ctr"/>
            <a:r>
              <a:rPr lang="en-US" sz="3600" b="1" dirty="0">
                <a:solidFill>
                  <a:srgbClr val="8AD0D6"/>
                </a:solidFill>
                <a:effectLst/>
                <a:ea typeface="Times New Roman" panose="02020603050405020304" pitchFamily="18" charset="0"/>
              </a:rPr>
              <a:t>Portability</a:t>
            </a:r>
            <a:endParaRPr lang="en-US" sz="3600" dirty="0">
              <a:solidFill>
                <a:srgbClr val="8AD0D6"/>
              </a:solidFill>
            </a:endParaRPr>
          </a:p>
        </p:txBody>
      </p:sp>
      <p:sp>
        <p:nvSpPr>
          <p:cNvPr id="3" name="Content Placeholder 2">
            <a:extLst>
              <a:ext uri="{FF2B5EF4-FFF2-40B4-BE49-F238E27FC236}">
                <a16:creationId xmlns:a16="http://schemas.microsoft.com/office/drawing/2014/main" id="{9FBF4F14-58E9-42B5-A998-E116F319BD1D}"/>
              </a:ext>
            </a:extLst>
          </p:cNvPr>
          <p:cNvSpPr>
            <a:spLocks noGrp="1"/>
          </p:cNvSpPr>
          <p:nvPr>
            <p:ph idx="1"/>
          </p:nvPr>
        </p:nvSpPr>
        <p:spPr/>
        <p:txBody>
          <a:bodyPr>
            <a:normAutofit/>
          </a:bodyPr>
          <a:lstStyle/>
          <a:p>
            <a:pPr indent="228600" algn="just"/>
            <a:r>
              <a:rPr lang="en-US" dirty="0">
                <a:effectLst/>
                <a:latin typeface="+mn-lt"/>
                <a:ea typeface="Times New Roman" panose="02020603050405020304" pitchFamily="18" charset="0"/>
              </a:rPr>
              <a:t>Web application for the users (so no client) that gets data from the server. Usable by any device with an internet connection, on any device capable of running a browser (a normal browser).</a:t>
            </a:r>
          </a:p>
          <a:p>
            <a:pPr indent="228600" algn="just"/>
            <a:r>
              <a:rPr lang="en-US" dirty="0">
                <a:effectLst/>
                <a:latin typeface="+mn-lt"/>
                <a:ea typeface="Times New Roman" panose="02020603050405020304" pitchFamily="18" charset="0"/>
              </a:rPr>
              <a:t>The server’s portability may be a bit more limited, however, (apart from this being a small problem) most devices that run on Windows or Linux and are able to install and use python 3 are good. For the moment, I am not planning on packing the server into a full application, making it somewhat more portable, but only through the direct transfer of the source files/code, something that you would want to do in the case of servers anyway.</a:t>
            </a:r>
          </a:p>
          <a:p>
            <a:pPr indent="228600" algn="just"/>
            <a:r>
              <a:rPr lang="en-US" dirty="0">
                <a:effectLst/>
                <a:latin typeface="+mn-lt"/>
                <a:ea typeface="Times New Roman" panose="02020603050405020304" pitchFamily="18" charset="0"/>
              </a:rPr>
              <a:t>The database is local, so same story as the server.</a:t>
            </a:r>
          </a:p>
        </p:txBody>
      </p:sp>
    </p:spTree>
    <p:extLst>
      <p:ext uri="{BB962C8B-B14F-4D97-AF65-F5344CB8AC3E}">
        <p14:creationId xmlns:p14="http://schemas.microsoft.com/office/powerpoint/2010/main" val="26590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C01C-A554-4FB4-930A-4C49AE31F8E2}"/>
              </a:ext>
            </a:extLst>
          </p:cNvPr>
          <p:cNvSpPr>
            <a:spLocks noGrp="1"/>
          </p:cNvSpPr>
          <p:nvPr>
            <p:ph type="title"/>
          </p:nvPr>
        </p:nvSpPr>
        <p:spPr/>
        <p:txBody>
          <a:bodyPr/>
          <a:lstStyle/>
          <a:p>
            <a:pPr algn="ctr"/>
            <a:r>
              <a:rPr lang="en-US" sz="3600" b="1" dirty="0">
                <a:solidFill>
                  <a:srgbClr val="8AD0D6"/>
                </a:solidFill>
                <a:effectLst/>
                <a:ea typeface="Times New Roman" panose="02020603050405020304" pitchFamily="18" charset="0"/>
              </a:rPr>
              <a:t>Competing software</a:t>
            </a:r>
            <a:endParaRPr lang="en-US" sz="3600" dirty="0">
              <a:solidFill>
                <a:srgbClr val="8AD0D6"/>
              </a:solidFill>
            </a:endParaRPr>
          </a:p>
        </p:txBody>
      </p:sp>
      <p:sp>
        <p:nvSpPr>
          <p:cNvPr id="3" name="Content Placeholder 2">
            <a:extLst>
              <a:ext uri="{FF2B5EF4-FFF2-40B4-BE49-F238E27FC236}">
                <a16:creationId xmlns:a16="http://schemas.microsoft.com/office/drawing/2014/main" id="{BC8716CA-3710-413F-825E-C396E7CCBF24}"/>
              </a:ext>
            </a:extLst>
          </p:cNvPr>
          <p:cNvSpPr>
            <a:spLocks noGrp="1"/>
          </p:cNvSpPr>
          <p:nvPr>
            <p:ph idx="1"/>
          </p:nvPr>
        </p:nvSpPr>
        <p:spPr/>
        <p:txBody>
          <a:bodyPr>
            <a:normAutofit/>
          </a:bodyPr>
          <a:lstStyle/>
          <a:p>
            <a:pPr indent="0" algn="just">
              <a:buNone/>
            </a:pPr>
            <a:r>
              <a:rPr lang="en-US" dirty="0">
                <a:latin typeface="+mn-lt"/>
                <a:ea typeface="Times New Roman" panose="02020603050405020304" pitchFamily="18" charset="0"/>
              </a:rPr>
              <a:t>		</a:t>
            </a:r>
            <a:r>
              <a:rPr lang="en-US" dirty="0">
                <a:effectLst/>
                <a:latin typeface="+mn-lt"/>
                <a:ea typeface="Times New Roman" panose="02020603050405020304" pitchFamily="18" charset="0"/>
              </a:rPr>
              <a:t>Countless websites that provide graphs and past (or live) prices for </a:t>
            </a:r>
            <a:r>
              <a:rPr lang="en-US" dirty="0" err="1">
                <a:effectLst/>
                <a:latin typeface="+mn-lt"/>
                <a:ea typeface="Times New Roman" panose="02020603050405020304" pitchFamily="18" charset="0"/>
              </a:rPr>
              <a:t>Dex</a:t>
            </a:r>
            <a:r>
              <a:rPr lang="en-US" dirty="0">
                <a:effectLst/>
                <a:latin typeface="+mn-lt"/>
                <a:ea typeface="Times New Roman" panose="02020603050405020304" pitchFamily="18" charset="0"/>
              </a:rPr>
              <a:t> crypto. Anything from </a:t>
            </a:r>
            <a:r>
              <a:rPr lang="en-US" dirty="0" err="1">
                <a:effectLst/>
                <a:latin typeface="+mn-lt"/>
                <a:ea typeface="Times New Roman" panose="02020603050405020304" pitchFamily="18" charset="0"/>
              </a:rPr>
              <a:t>coinmarketcap</a:t>
            </a:r>
            <a:r>
              <a:rPr lang="en-US" dirty="0">
                <a:effectLst/>
                <a:latin typeface="+mn-lt"/>
                <a:ea typeface="Times New Roman" panose="02020603050405020304" pitchFamily="18" charset="0"/>
              </a:rPr>
              <a:t>, </a:t>
            </a:r>
            <a:r>
              <a:rPr lang="en-US" dirty="0" err="1">
                <a:effectLst/>
                <a:latin typeface="+mn-lt"/>
                <a:ea typeface="Times New Roman" panose="02020603050405020304" pitchFamily="18" charset="0"/>
              </a:rPr>
              <a:t>coingeko</a:t>
            </a:r>
            <a:r>
              <a:rPr lang="en-US" dirty="0">
                <a:effectLst/>
                <a:latin typeface="+mn-lt"/>
                <a:ea typeface="Times New Roman" panose="02020603050405020304" pitchFamily="18" charset="0"/>
              </a:rPr>
              <a:t> to </a:t>
            </a:r>
            <a:r>
              <a:rPr lang="en-US" dirty="0" err="1">
                <a:effectLst/>
                <a:latin typeface="+mn-lt"/>
                <a:ea typeface="Times New Roman" panose="02020603050405020304" pitchFamily="18" charset="0"/>
              </a:rPr>
              <a:t>binance</a:t>
            </a:r>
            <a:r>
              <a:rPr lang="en-US" dirty="0">
                <a:effectLst/>
                <a:latin typeface="+mn-lt"/>
                <a:ea typeface="Times New Roman" panose="02020603050405020304" pitchFamily="18" charset="0"/>
              </a:rPr>
              <a:t>, </a:t>
            </a:r>
            <a:r>
              <a:rPr lang="en-US" dirty="0" err="1">
                <a:effectLst/>
                <a:latin typeface="+mn-lt"/>
                <a:ea typeface="Times New Roman" panose="02020603050405020304" pitchFamily="18" charset="0"/>
              </a:rPr>
              <a:t>revolut</a:t>
            </a:r>
            <a:r>
              <a:rPr lang="en-US" dirty="0">
                <a:effectLst/>
                <a:latin typeface="+mn-lt"/>
                <a:ea typeface="Times New Roman" panose="02020603050405020304" pitchFamily="18" charset="0"/>
              </a:rPr>
              <a:t> and all the way to </a:t>
            </a:r>
            <a:r>
              <a:rPr lang="en-US" dirty="0" err="1">
                <a:effectLst/>
                <a:latin typeface="+mn-lt"/>
                <a:ea typeface="Times New Roman" panose="02020603050405020304" pitchFamily="18" charset="0"/>
              </a:rPr>
              <a:t>pancakeswap</a:t>
            </a:r>
            <a:r>
              <a:rPr lang="en-US" dirty="0">
                <a:effectLst/>
                <a:latin typeface="+mn-lt"/>
                <a:ea typeface="Times New Roman" panose="02020603050405020304" pitchFamily="18" charset="0"/>
              </a:rPr>
              <a:t>, </a:t>
            </a:r>
            <a:r>
              <a:rPr lang="en-US" dirty="0" err="1">
                <a:effectLst/>
                <a:latin typeface="+mn-lt"/>
                <a:ea typeface="Times New Roman" panose="02020603050405020304" pitchFamily="18" charset="0"/>
              </a:rPr>
              <a:t>poocoin</a:t>
            </a:r>
            <a:r>
              <a:rPr lang="en-US" dirty="0">
                <a:effectLst/>
                <a:latin typeface="+mn-lt"/>
                <a:ea typeface="Times New Roman" panose="02020603050405020304" pitchFamily="18" charset="0"/>
              </a:rPr>
              <a:t>.</a:t>
            </a:r>
          </a:p>
          <a:p>
            <a:pPr indent="0" algn="just">
              <a:buNone/>
            </a:pPr>
            <a:r>
              <a:rPr lang="en-US" dirty="0">
                <a:effectLst/>
                <a:latin typeface="+mn-lt"/>
                <a:ea typeface="Times New Roman" panose="02020603050405020304" pitchFamily="18" charset="0"/>
              </a:rPr>
              <a:t>		It is not about the competition, which track a very broad range of pairs and sacrifices speed, it is about the small-scale, focused approach which is guaranteed to be faster and more precise, but useful only to a select few.</a:t>
            </a:r>
          </a:p>
        </p:txBody>
      </p:sp>
    </p:spTree>
    <p:extLst>
      <p:ext uri="{BB962C8B-B14F-4D97-AF65-F5344CB8AC3E}">
        <p14:creationId xmlns:p14="http://schemas.microsoft.com/office/powerpoint/2010/main" val="246028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E494-37D9-4B9A-BE2F-7DE6C5912924}"/>
              </a:ext>
            </a:extLst>
          </p:cNvPr>
          <p:cNvSpPr>
            <a:spLocks noGrp="1"/>
          </p:cNvSpPr>
          <p:nvPr>
            <p:ph type="title"/>
          </p:nvPr>
        </p:nvSpPr>
        <p:spPr/>
        <p:txBody>
          <a:bodyPr/>
          <a:lstStyle/>
          <a:p>
            <a:pPr algn="ctr"/>
            <a:r>
              <a:rPr lang="en-US" sz="3600" b="1" dirty="0">
                <a:solidFill>
                  <a:srgbClr val="8AD0D6"/>
                </a:solidFill>
                <a:effectLst/>
                <a:ea typeface="Times New Roman" panose="02020603050405020304" pitchFamily="18" charset="0"/>
              </a:rPr>
              <a:t>General Presentation</a:t>
            </a:r>
            <a:endParaRPr lang="en-US" sz="3600" dirty="0">
              <a:solidFill>
                <a:srgbClr val="8AD0D6"/>
              </a:solidFill>
            </a:endParaRPr>
          </a:p>
        </p:txBody>
      </p:sp>
      <p:sp>
        <p:nvSpPr>
          <p:cNvPr id="3" name="Content Placeholder 2">
            <a:extLst>
              <a:ext uri="{FF2B5EF4-FFF2-40B4-BE49-F238E27FC236}">
                <a16:creationId xmlns:a16="http://schemas.microsoft.com/office/drawing/2014/main" id="{DAFF1744-299B-4379-8815-42B259C0B16C}"/>
              </a:ext>
            </a:extLst>
          </p:cNvPr>
          <p:cNvSpPr>
            <a:spLocks noGrp="1"/>
          </p:cNvSpPr>
          <p:nvPr>
            <p:ph idx="1"/>
          </p:nvPr>
        </p:nvSpPr>
        <p:spPr/>
        <p:txBody>
          <a:bodyPr/>
          <a:lstStyle/>
          <a:p>
            <a:pPr indent="0" algn="just">
              <a:buNone/>
            </a:pPr>
            <a:r>
              <a:rPr lang="en-US" dirty="0">
                <a:effectLst/>
                <a:latin typeface="+mn-lt"/>
                <a:ea typeface="Times New Roman" panose="02020603050405020304" pitchFamily="18" charset="0"/>
              </a:rPr>
              <a:t>		This program will search on the web for the price of cryptocurrencies on </a:t>
            </a:r>
            <a:r>
              <a:rPr lang="en-US" dirty="0" err="1">
                <a:effectLst/>
                <a:latin typeface="+mn-lt"/>
                <a:ea typeface="Times New Roman" panose="02020603050405020304" pitchFamily="18" charset="0"/>
              </a:rPr>
              <a:t>Dex</a:t>
            </a:r>
            <a:r>
              <a:rPr lang="en-US" dirty="0">
                <a:effectLst/>
                <a:latin typeface="+mn-lt"/>
                <a:ea typeface="Times New Roman" panose="02020603050405020304" pitchFamily="18" charset="0"/>
              </a:rPr>
              <a:t> markets in real-time and store any changes in the database.</a:t>
            </a:r>
          </a:p>
          <a:p>
            <a:pPr indent="0" algn="just">
              <a:buNone/>
            </a:pPr>
            <a:r>
              <a:rPr lang="en-US" dirty="0">
                <a:effectLst/>
                <a:latin typeface="+mn-lt"/>
                <a:ea typeface="Times New Roman" panose="02020603050405020304" pitchFamily="18" charset="0"/>
              </a:rPr>
              <a:t>		With the collected information it will create a graph that updates live and, depending on what the client wants, it will give him personalized information. For example, if you want to buy more, the price per coin is higher than the base one, or if you bought at a given time, you will be interested only in the change of price since then.</a:t>
            </a:r>
          </a:p>
          <a:p>
            <a:pPr marL="0" indent="0">
              <a:buNone/>
            </a:pPr>
            <a:endParaRPr lang="en-US" dirty="0">
              <a:latin typeface="+mn-lt"/>
            </a:endParaRPr>
          </a:p>
        </p:txBody>
      </p:sp>
    </p:spTree>
    <p:extLst>
      <p:ext uri="{BB962C8B-B14F-4D97-AF65-F5344CB8AC3E}">
        <p14:creationId xmlns:p14="http://schemas.microsoft.com/office/powerpoint/2010/main" val="250027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E523-1E8F-4580-95A0-422030D4A568}"/>
              </a:ext>
            </a:extLst>
          </p:cNvPr>
          <p:cNvSpPr>
            <a:spLocks noGrp="1"/>
          </p:cNvSpPr>
          <p:nvPr>
            <p:ph type="title"/>
          </p:nvPr>
        </p:nvSpPr>
        <p:spPr/>
        <p:txBody>
          <a:bodyPr/>
          <a:lstStyle/>
          <a:p>
            <a:pPr algn="ctr"/>
            <a:r>
              <a:rPr lang="en-US" sz="3600" b="1" dirty="0">
                <a:solidFill>
                  <a:srgbClr val="8AD0D6"/>
                </a:solidFill>
                <a:effectLst/>
                <a:ea typeface="Times New Roman" panose="02020603050405020304" pitchFamily="18" charset="0"/>
              </a:rPr>
              <a:t>Theoretical Fundamentals</a:t>
            </a:r>
            <a:endParaRPr lang="en-US" sz="3600" dirty="0">
              <a:solidFill>
                <a:srgbClr val="8AD0D6"/>
              </a:solidFill>
            </a:endParaRPr>
          </a:p>
        </p:txBody>
      </p:sp>
      <p:sp>
        <p:nvSpPr>
          <p:cNvPr id="3" name="Content Placeholder 2">
            <a:extLst>
              <a:ext uri="{FF2B5EF4-FFF2-40B4-BE49-F238E27FC236}">
                <a16:creationId xmlns:a16="http://schemas.microsoft.com/office/drawing/2014/main" id="{6D2703F7-F95F-4704-A042-A1D25131137C}"/>
              </a:ext>
            </a:extLst>
          </p:cNvPr>
          <p:cNvSpPr>
            <a:spLocks noGrp="1"/>
          </p:cNvSpPr>
          <p:nvPr>
            <p:ph idx="1"/>
          </p:nvPr>
        </p:nvSpPr>
        <p:spPr>
          <a:xfrm>
            <a:off x="1103312" y="1395664"/>
            <a:ext cx="8946541" cy="5242204"/>
          </a:xfrm>
        </p:spPr>
        <p:txBody>
          <a:bodyPr>
            <a:noAutofit/>
          </a:bodyPr>
          <a:lstStyle/>
          <a:p>
            <a:pPr indent="0" algn="just">
              <a:buNone/>
            </a:pPr>
            <a:r>
              <a:rPr lang="en-US" sz="1800" dirty="0">
                <a:effectLst/>
                <a:latin typeface="+mn-lt"/>
                <a:ea typeface="Times New Roman" panose="02020603050405020304" pitchFamily="18" charset="0"/>
              </a:rPr>
              <a:t>		</a:t>
            </a:r>
            <a:r>
              <a:rPr lang="ro-RO" sz="1800" dirty="0">
                <a:effectLst/>
                <a:latin typeface="+mn-lt"/>
                <a:ea typeface="Times New Roman" panose="02020603050405020304" pitchFamily="18" charset="0"/>
              </a:rPr>
              <a:t>Web scraping, web harvesting, or web data extraction is data scraping used for extracting data from websites. The web scraping software may directly access the World Wide Web using the Hypertext Transfer Protocol or a web browser. While web scraping can be done manually by a software user, the term typically refers to automated processes implemented using a bot or web crawler. It is a form of copying in which specific data is gathered and copied from the web, typically into a central local database or spreadsheet, for later retrieval or analysis.</a:t>
            </a:r>
            <a:endParaRPr lang="en-US" sz="1800" dirty="0">
              <a:effectLst/>
              <a:latin typeface="+mn-lt"/>
              <a:ea typeface="Times New Roman" panose="02020603050405020304" pitchFamily="18" charset="0"/>
            </a:endParaRPr>
          </a:p>
          <a:p>
            <a:pPr indent="0" algn="just">
              <a:buNone/>
            </a:pPr>
            <a:r>
              <a:rPr lang="en-US" sz="1800" dirty="0">
                <a:effectLst/>
                <a:latin typeface="+mn-lt"/>
                <a:ea typeface="Times New Roman" panose="02020603050405020304" pitchFamily="18" charset="0"/>
              </a:rPr>
              <a:t>		</a:t>
            </a:r>
            <a:r>
              <a:rPr lang="ro-RO" sz="1800" dirty="0">
                <a:effectLst/>
                <a:latin typeface="+mn-lt"/>
                <a:ea typeface="Times New Roman" panose="02020603050405020304" pitchFamily="18" charset="0"/>
              </a:rPr>
              <a:t>Web scraping a web page involves fetching it and extracting from it. Fetching is the downloading of a page (which a browser does when a user views a page). Therefore, web crawling is a main component of web scraping, to fetch pages for later processing. Once fetched, then extraction can take place. The content of a page may be parsed, searched, reformatted, its data copied into a spreadsheet or loaded into a database. Web scrapers typically take something out of a page, to make use of it for another purpose somewhere else. An example would be to find and copy names and telephone numbers, or companies and their URLs, or e-mail addresses to a list (contact scraping).</a:t>
            </a:r>
            <a:endParaRPr lang="en-US" sz="1800" dirty="0">
              <a:effectLst/>
              <a:latin typeface="+mn-lt"/>
              <a:ea typeface="Times New Roman" panose="02020603050405020304" pitchFamily="18" charset="0"/>
            </a:endParaRPr>
          </a:p>
          <a:p>
            <a:pPr marL="0" indent="0">
              <a:buNone/>
            </a:pPr>
            <a:endParaRPr lang="en-US" sz="1800" dirty="0">
              <a:latin typeface="+mn-lt"/>
            </a:endParaRPr>
          </a:p>
        </p:txBody>
      </p:sp>
    </p:spTree>
    <p:extLst>
      <p:ext uri="{BB962C8B-B14F-4D97-AF65-F5344CB8AC3E}">
        <p14:creationId xmlns:p14="http://schemas.microsoft.com/office/powerpoint/2010/main" val="196419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CCD0-D62D-45C8-9DEE-D1896811F440}"/>
              </a:ext>
            </a:extLst>
          </p:cNvPr>
          <p:cNvSpPr>
            <a:spLocks noGrp="1"/>
          </p:cNvSpPr>
          <p:nvPr>
            <p:ph type="title"/>
          </p:nvPr>
        </p:nvSpPr>
        <p:spPr/>
        <p:txBody>
          <a:bodyPr/>
          <a:lstStyle/>
          <a:p>
            <a:pPr algn="ctr"/>
            <a:r>
              <a:rPr lang="en-US" sz="3600" b="1" dirty="0">
                <a:solidFill>
                  <a:srgbClr val="8AD0D6"/>
                </a:solidFill>
                <a:effectLst/>
                <a:ea typeface="Times New Roman" panose="02020603050405020304" pitchFamily="18" charset="0"/>
              </a:rPr>
              <a:t>IT Technology </a:t>
            </a:r>
            <a:endParaRPr lang="en-US" sz="3600" dirty="0">
              <a:solidFill>
                <a:srgbClr val="8AD0D6"/>
              </a:solidFill>
            </a:endParaRPr>
          </a:p>
        </p:txBody>
      </p:sp>
      <p:sp>
        <p:nvSpPr>
          <p:cNvPr id="3" name="Content Placeholder 2">
            <a:extLst>
              <a:ext uri="{FF2B5EF4-FFF2-40B4-BE49-F238E27FC236}">
                <a16:creationId xmlns:a16="http://schemas.microsoft.com/office/drawing/2014/main" id="{F612E39C-6A1E-4B90-A989-ED7208EA057D}"/>
              </a:ext>
            </a:extLst>
          </p:cNvPr>
          <p:cNvSpPr>
            <a:spLocks noGrp="1"/>
          </p:cNvSpPr>
          <p:nvPr>
            <p:ph idx="1"/>
          </p:nvPr>
        </p:nvSpPr>
        <p:spPr>
          <a:xfrm>
            <a:off x="1103312" y="1552074"/>
            <a:ext cx="8946541" cy="4696325"/>
          </a:xfrm>
        </p:spPr>
        <p:txBody>
          <a:bodyPr>
            <a:noAutofit/>
          </a:bodyPr>
          <a:lstStyle/>
          <a:p>
            <a:pPr indent="0" algn="just">
              <a:buNone/>
            </a:pPr>
            <a:r>
              <a:rPr lang="fr-FR" sz="1600" dirty="0">
                <a:effectLst/>
                <a:latin typeface="+mn-lt"/>
                <a:ea typeface="Times New Roman" panose="02020603050405020304" pitchFamily="18" charset="0"/>
              </a:rPr>
              <a:t>		For the </a:t>
            </a:r>
            <a:r>
              <a:rPr lang="fr-FR" sz="1600" dirty="0" err="1">
                <a:effectLst/>
                <a:latin typeface="+mn-lt"/>
                <a:ea typeface="Times New Roman" panose="02020603050405020304" pitchFamily="18" charset="0"/>
              </a:rPr>
              <a:t>back-end</a:t>
            </a:r>
            <a:r>
              <a:rPr lang="fr-FR" sz="1600" dirty="0">
                <a:effectLst/>
                <a:latin typeface="+mn-lt"/>
                <a:ea typeface="Times New Roman" panose="02020603050405020304" pitchFamily="18" charset="0"/>
              </a:rPr>
              <a:t>, Python </a:t>
            </a:r>
            <a:r>
              <a:rPr lang="fr-FR" sz="1600" dirty="0" err="1">
                <a:effectLst/>
                <a:latin typeface="+mn-lt"/>
                <a:ea typeface="Times New Roman" panose="02020603050405020304" pitchFamily="18" charset="0"/>
              </a:rPr>
              <a:t>using</a:t>
            </a:r>
            <a:r>
              <a:rPr lang="fr-FR" sz="1600" dirty="0">
                <a:effectLst/>
                <a:latin typeface="+mn-lt"/>
                <a:ea typeface="Times New Roman" panose="02020603050405020304" pitchFamily="18" charset="0"/>
              </a:rPr>
              <a:t> the </a:t>
            </a:r>
            <a:r>
              <a:rPr lang="fr-FR" sz="1600" dirty="0" err="1">
                <a:effectLst/>
                <a:latin typeface="+mn-lt"/>
                <a:ea typeface="Times New Roman" panose="02020603050405020304" pitchFamily="18" charset="0"/>
              </a:rPr>
              <a:t>Selenium</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BeautifulSoup</a:t>
            </a:r>
            <a:r>
              <a:rPr lang="fr-FR" sz="1600" dirty="0">
                <a:effectLst/>
                <a:latin typeface="+mn-lt"/>
                <a:ea typeface="Times New Roman" panose="02020603050405020304" pitchFamily="18" charset="0"/>
              </a:rPr>
              <a:t> and (if </a:t>
            </a:r>
            <a:r>
              <a:rPr lang="fr-FR" sz="1600" dirty="0" err="1">
                <a:effectLst/>
                <a:latin typeface="+mn-lt"/>
                <a:ea typeface="Times New Roman" panose="02020603050405020304" pitchFamily="18" charset="0"/>
              </a:rPr>
              <a:t>needed</a:t>
            </a:r>
            <a:r>
              <a:rPr lang="fr-FR" sz="1600" dirty="0">
                <a:effectLst/>
                <a:latin typeface="+mn-lt"/>
                <a:ea typeface="Times New Roman" panose="02020603050405020304" pitchFamily="18" charset="0"/>
              </a:rPr>
              <a:t>) Pandas </a:t>
            </a:r>
            <a:r>
              <a:rPr lang="fr-FR" sz="1600" dirty="0" err="1">
                <a:effectLst/>
                <a:latin typeface="+mn-lt"/>
                <a:ea typeface="Times New Roman" panose="02020603050405020304" pitchFamily="18" charset="0"/>
              </a:rPr>
              <a:t>libraries</a:t>
            </a:r>
            <a:r>
              <a:rPr lang="fr-FR" sz="1600" dirty="0">
                <a:effectLst/>
                <a:latin typeface="+mn-lt"/>
                <a:ea typeface="Times New Roman" panose="02020603050405020304" pitchFamily="18" charset="0"/>
              </a:rPr>
              <a:t>. For the </a:t>
            </a:r>
            <a:r>
              <a:rPr lang="fr-FR" sz="1600" dirty="0" err="1">
                <a:effectLst/>
                <a:latin typeface="+mn-lt"/>
                <a:ea typeface="Times New Roman" panose="02020603050405020304" pitchFamily="18" charset="0"/>
              </a:rPr>
              <a:t>front-end</a:t>
            </a:r>
            <a:r>
              <a:rPr lang="fr-FR" sz="1600" dirty="0">
                <a:effectLst/>
                <a:latin typeface="+mn-lt"/>
                <a:ea typeface="Times New Roman" panose="02020603050405020304" pitchFamily="18" charset="0"/>
              </a:rPr>
              <a:t>, Flask web </a:t>
            </a:r>
            <a:r>
              <a:rPr lang="fr-FR" sz="1600" dirty="0" err="1">
                <a:effectLst/>
                <a:latin typeface="+mn-lt"/>
                <a:ea typeface="Times New Roman" panose="02020603050405020304" pitchFamily="18" charset="0"/>
              </a:rPr>
              <a:t>framework</a:t>
            </a:r>
            <a:r>
              <a:rPr lang="fr-FR" sz="1600" dirty="0">
                <a:effectLst/>
                <a:latin typeface="+mn-lt"/>
                <a:ea typeface="Times New Roman" panose="02020603050405020304" pitchFamily="18" charset="0"/>
              </a:rPr>
              <a:t> for Python. For the </a:t>
            </a:r>
            <a:r>
              <a:rPr lang="fr-FR" sz="1600" dirty="0" err="1">
                <a:effectLst/>
                <a:latin typeface="+mn-lt"/>
                <a:ea typeface="Times New Roman" panose="02020603050405020304" pitchFamily="18" charset="0"/>
              </a:rPr>
              <a:t>database</a:t>
            </a:r>
            <a:r>
              <a:rPr lang="fr-FR" sz="1600" dirty="0">
                <a:effectLst/>
                <a:latin typeface="+mn-lt"/>
                <a:ea typeface="Times New Roman" panose="02020603050405020304" pitchFamily="18" charset="0"/>
              </a:rPr>
              <a:t>, MySQL or (if </a:t>
            </a:r>
            <a:r>
              <a:rPr lang="fr-FR" sz="1600" dirty="0" err="1">
                <a:effectLst/>
                <a:latin typeface="+mn-lt"/>
                <a:ea typeface="Times New Roman" panose="02020603050405020304" pitchFamily="18" charset="0"/>
              </a:rPr>
              <a:t>it</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is</a:t>
            </a:r>
            <a:r>
              <a:rPr lang="fr-FR" sz="1600" dirty="0">
                <a:effectLst/>
                <a:latin typeface="+mn-lt"/>
                <a:ea typeface="Times New Roman" panose="02020603050405020304" pitchFamily="18" charset="0"/>
              </a:rPr>
              <a:t> good </a:t>
            </a:r>
            <a:r>
              <a:rPr lang="fr-FR" sz="1600" dirty="0" err="1">
                <a:effectLst/>
                <a:latin typeface="+mn-lt"/>
                <a:ea typeface="Times New Roman" panose="02020603050405020304" pitchFamily="18" charset="0"/>
              </a:rPr>
              <a:t>enough</a:t>
            </a:r>
            <a:r>
              <a:rPr lang="fr-FR" sz="1600" dirty="0">
                <a:effectLst/>
                <a:latin typeface="+mn-lt"/>
                <a:ea typeface="Times New Roman" panose="02020603050405020304" pitchFamily="18" charset="0"/>
              </a:rPr>
              <a:t>) SQLite.</a:t>
            </a:r>
            <a:endParaRPr lang="en-US" sz="1600" dirty="0">
              <a:latin typeface="+mn-lt"/>
              <a:ea typeface="Times New Roman" panose="02020603050405020304" pitchFamily="18" charset="0"/>
            </a:endParaRPr>
          </a:p>
          <a:p>
            <a:pPr marL="628650" indent="-285750" algn="just"/>
            <a:r>
              <a:rPr lang="fr-FR" sz="1600" dirty="0" err="1">
                <a:effectLst/>
                <a:latin typeface="+mn-lt"/>
                <a:ea typeface="Times New Roman" panose="02020603050405020304" pitchFamily="18" charset="0"/>
              </a:rPr>
              <a:t>Selenium</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is</a:t>
            </a:r>
            <a:r>
              <a:rPr lang="fr-FR" sz="1600" dirty="0">
                <a:effectLst/>
                <a:latin typeface="+mn-lt"/>
                <a:ea typeface="Times New Roman" panose="02020603050405020304" pitchFamily="18" charset="0"/>
              </a:rPr>
              <a:t> an open-source </a:t>
            </a:r>
            <a:r>
              <a:rPr lang="fr-FR" sz="1600" dirty="0" err="1">
                <a:effectLst/>
                <a:latin typeface="+mn-lt"/>
                <a:ea typeface="Times New Roman" panose="02020603050405020304" pitchFamily="18" charset="0"/>
              </a:rPr>
              <a:t>tool</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that</a:t>
            </a:r>
            <a:r>
              <a:rPr lang="fr-FR" sz="1600" dirty="0">
                <a:effectLst/>
                <a:latin typeface="+mn-lt"/>
                <a:ea typeface="Times New Roman" panose="02020603050405020304" pitchFamily="18" charset="0"/>
              </a:rPr>
              <a:t> automates web browsers.</a:t>
            </a:r>
            <a:endParaRPr lang="en-US" sz="1600" dirty="0">
              <a:latin typeface="+mn-lt"/>
              <a:ea typeface="Times New Roman" panose="02020603050405020304" pitchFamily="18" charset="0"/>
            </a:endParaRPr>
          </a:p>
          <a:p>
            <a:pPr marL="628650" indent="-285750" algn="just"/>
            <a:r>
              <a:rPr lang="fr-FR" sz="1600" dirty="0" err="1">
                <a:effectLst/>
                <a:latin typeface="+mn-lt"/>
                <a:ea typeface="Times New Roman" panose="02020603050405020304" pitchFamily="18" charset="0"/>
              </a:rPr>
              <a:t>Beautiful</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Soup</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is</a:t>
            </a:r>
            <a:r>
              <a:rPr lang="fr-FR" sz="1600" dirty="0">
                <a:effectLst/>
                <a:latin typeface="+mn-lt"/>
                <a:ea typeface="Times New Roman" panose="02020603050405020304" pitchFamily="18" charset="0"/>
              </a:rPr>
              <a:t> a Python package for </a:t>
            </a:r>
            <a:r>
              <a:rPr lang="fr-FR" sz="1600" dirty="0" err="1">
                <a:effectLst/>
                <a:latin typeface="+mn-lt"/>
                <a:ea typeface="Times New Roman" panose="02020603050405020304" pitchFamily="18" charset="0"/>
              </a:rPr>
              <a:t>parsing</a:t>
            </a:r>
            <a:r>
              <a:rPr lang="fr-FR" sz="1600" dirty="0">
                <a:effectLst/>
                <a:latin typeface="+mn-lt"/>
                <a:ea typeface="Times New Roman" panose="02020603050405020304" pitchFamily="18" charset="0"/>
              </a:rPr>
              <a:t> HTML and XML documents (</a:t>
            </a:r>
            <a:r>
              <a:rPr lang="fr-FR" sz="1600" dirty="0" err="1">
                <a:effectLst/>
                <a:latin typeface="+mn-lt"/>
                <a:ea typeface="Times New Roman" panose="02020603050405020304" pitchFamily="18" charset="0"/>
              </a:rPr>
              <a:t>including</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having</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malformed</a:t>
            </a:r>
            <a:r>
              <a:rPr lang="fr-FR" sz="1600" dirty="0">
                <a:effectLst/>
                <a:latin typeface="+mn-lt"/>
                <a:ea typeface="Times New Roman" panose="02020603050405020304" pitchFamily="18" charset="0"/>
              </a:rPr>
              <a:t> markup, i.e. non-</a:t>
            </a:r>
            <a:r>
              <a:rPr lang="fr-FR" sz="1600" dirty="0" err="1">
                <a:effectLst/>
                <a:latin typeface="+mn-lt"/>
                <a:ea typeface="Times New Roman" panose="02020603050405020304" pitchFamily="18" charset="0"/>
              </a:rPr>
              <a:t>closed</a:t>
            </a:r>
            <a:r>
              <a:rPr lang="fr-FR" sz="1600" dirty="0">
                <a:effectLst/>
                <a:latin typeface="+mn-lt"/>
                <a:ea typeface="Times New Roman" panose="02020603050405020304" pitchFamily="18" charset="0"/>
              </a:rPr>
              <a:t> tags, </a:t>
            </a:r>
            <a:r>
              <a:rPr lang="fr-FR" sz="1600" dirty="0" err="1">
                <a:effectLst/>
                <a:latin typeface="+mn-lt"/>
                <a:ea typeface="Times New Roman" panose="02020603050405020304" pitchFamily="18" charset="0"/>
              </a:rPr>
              <a:t>so</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named</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after</a:t>
            </a:r>
            <a:r>
              <a:rPr lang="fr-FR" sz="1600" dirty="0">
                <a:effectLst/>
                <a:latin typeface="+mn-lt"/>
                <a:ea typeface="Times New Roman" panose="02020603050405020304" pitchFamily="18" charset="0"/>
              </a:rPr>
              <a:t> tag </a:t>
            </a:r>
            <a:r>
              <a:rPr lang="fr-FR" sz="1600" dirty="0" err="1">
                <a:effectLst/>
                <a:latin typeface="+mn-lt"/>
                <a:ea typeface="Times New Roman" panose="02020603050405020304" pitchFamily="18" charset="0"/>
              </a:rPr>
              <a:t>soup</a:t>
            </a:r>
            <a:r>
              <a:rPr lang="fr-FR" sz="1600" dirty="0">
                <a:effectLst/>
                <a:latin typeface="+mn-lt"/>
                <a:ea typeface="Times New Roman" panose="02020603050405020304" pitchFamily="18" charset="0"/>
              </a:rPr>
              <a:t>). It </a:t>
            </a:r>
            <a:r>
              <a:rPr lang="fr-FR" sz="1600" dirty="0" err="1">
                <a:effectLst/>
                <a:latin typeface="+mn-lt"/>
                <a:ea typeface="Times New Roman" panose="02020603050405020304" pitchFamily="18" charset="0"/>
              </a:rPr>
              <a:t>creates</a:t>
            </a:r>
            <a:r>
              <a:rPr lang="fr-FR" sz="1600" dirty="0">
                <a:effectLst/>
                <a:latin typeface="+mn-lt"/>
                <a:ea typeface="Times New Roman" panose="02020603050405020304" pitchFamily="18" charset="0"/>
              </a:rPr>
              <a:t> a parse </a:t>
            </a:r>
            <a:r>
              <a:rPr lang="fr-FR" sz="1600" dirty="0" err="1">
                <a:effectLst/>
                <a:latin typeface="+mn-lt"/>
                <a:ea typeface="Times New Roman" panose="02020603050405020304" pitchFamily="18" charset="0"/>
              </a:rPr>
              <a:t>tree</a:t>
            </a:r>
            <a:r>
              <a:rPr lang="fr-FR" sz="1600" dirty="0">
                <a:effectLst/>
                <a:latin typeface="+mn-lt"/>
                <a:ea typeface="Times New Roman" panose="02020603050405020304" pitchFamily="18" charset="0"/>
              </a:rPr>
              <a:t> for </a:t>
            </a:r>
            <a:r>
              <a:rPr lang="fr-FR" sz="1600" dirty="0" err="1">
                <a:effectLst/>
                <a:latin typeface="+mn-lt"/>
                <a:ea typeface="Times New Roman" panose="02020603050405020304" pitchFamily="18" charset="0"/>
              </a:rPr>
              <a:t>parsed</a:t>
            </a:r>
            <a:r>
              <a:rPr lang="fr-FR" sz="1600" dirty="0">
                <a:effectLst/>
                <a:latin typeface="+mn-lt"/>
                <a:ea typeface="Times New Roman" panose="02020603050405020304" pitchFamily="18" charset="0"/>
              </a:rPr>
              <a:t> pages </a:t>
            </a:r>
            <a:r>
              <a:rPr lang="fr-FR" sz="1600" dirty="0" err="1">
                <a:effectLst/>
                <a:latin typeface="+mn-lt"/>
                <a:ea typeface="Times New Roman" panose="02020603050405020304" pitchFamily="18" charset="0"/>
              </a:rPr>
              <a:t>that</a:t>
            </a:r>
            <a:r>
              <a:rPr lang="fr-FR" sz="1600" dirty="0">
                <a:effectLst/>
                <a:latin typeface="+mn-lt"/>
                <a:ea typeface="Times New Roman" panose="02020603050405020304" pitchFamily="18" charset="0"/>
              </a:rPr>
              <a:t> can </a:t>
            </a:r>
            <a:r>
              <a:rPr lang="fr-FR" sz="1600" dirty="0" err="1">
                <a:effectLst/>
                <a:latin typeface="+mn-lt"/>
                <a:ea typeface="Times New Roman" panose="02020603050405020304" pitchFamily="18" charset="0"/>
              </a:rPr>
              <a:t>be</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used</a:t>
            </a:r>
            <a:r>
              <a:rPr lang="fr-FR" sz="1600" dirty="0">
                <a:effectLst/>
                <a:latin typeface="+mn-lt"/>
                <a:ea typeface="Times New Roman" panose="02020603050405020304" pitchFamily="18" charset="0"/>
              </a:rPr>
              <a:t> to </a:t>
            </a:r>
            <a:r>
              <a:rPr lang="fr-FR" sz="1600" dirty="0" err="1">
                <a:effectLst/>
                <a:latin typeface="+mn-lt"/>
                <a:ea typeface="Times New Roman" panose="02020603050405020304" pitchFamily="18" charset="0"/>
              </a:rPr>
              <a:t>extract</a:t>
            </a:r>
            <a:r>
              <a:rPr lang="fr-FR" sz="1600" dirty="0">
                <a:effectLst/>
                <a:latin typeface="+mn-lt"/>
                <a:ea typeface="Times New Roman" panose="02020603050405020304" pitchFamily="18" charset="0"/>
              </a:rPr>
              <a:t> data </a:t>
            </a:r>
            <a:r>
              <a:rPr lang="fr-FR" sz="1600" dirty="0" err="1">
                <a:effectLst/>
                <a:latin typeface="+mn-lt"/>
                <a:ea typeface="Times New Roman" panose="02020603050405020304" pitchFamily="18" charset="0"/>
              </a:rPr>
              <a:t>from</a:t>
            </a:r>
            <a:r>
              <a:rPr lang="fr-FR" sz="1600" dirty="0">
                <a:effectLst/>
                <a:latin typeface="+mn-lt"/>
                <a:ea typeface="Times New Roman" panose="02020603050405020304" pitchFamily="18" charset="0"/>
              </a:rPr>
              <a:t> HTML, </a:t>
            </a:r>
            <a:r>
              <a:rPr lang="fr-FR" sz="1600" dirty="0" err="1">
                <a:effectLst/>
                <a:latin typeface="+mn-lt"/>
                <a:ea typeface="Times New Roman" panose="02020603050405020304" pitchFamily="18" charset="0"/>
              </a:rPr>
              <a:t>which</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is</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useful</a:t>
            </a:r>
            <a:r>
              <a:rPr lang="fr-FR" sz="1600" dirty="0">
                <a:effectLst/>
                <a:latin typeface="+mn-lt"/>
                <a:ea typeface="Times New Roman" panose="02020603050405020304" pitchFamily="18" charset="0"/>
              </a:rPr>
              <a:t> for web </a:t>
            </a:r>
            <a:r>
              <a:rPr lang="fr-FR" sz="1600" dirty="0" err="1">
                <a:effectLst/>
                <a:latin typeface="+mn-lt"/>
                <a:ea typeface="Times New Roman" panose="02020603050405020304" pitchFamily="18" charset="0"/>
              </a:rPr>
              <a:t>scraping</a:t>
            </a:r>
            <a:r>
              <a:rPr lang="fr-FR" sz="1600" dirty="0">
                <a:effectLst/>
                <a:latin typeface="+mn-lt"/>
                <a:ea typeface="Times New Roman" panose="02020603050405020304" pitchFamily="18" charset="0"/>
              </a:rPr>
              <a:t>.</a:t>
            </a:r>
            <a:endParaRPr lang="en-US" sz="1600" dirty="0">
              <a:effectLst/>
              <a:latin typeface="+mn-lt"/>
              <a:ea typeface="Times New Roman" panose="02020603050405020304" pitchFamily="18" charset="0"/>
            </a:endParaRPr>
          </a:p>
          <a:p>
            <a:pPr marL="628650" indent="-285750" algn="just"/>
            <a:r>
              <a:rPr lang="fr-FR" sz="1600" dirty="0">
                <a:effectLst/>
                <a:latin typeface="+mn-lt"/>
                <a:ea typeface="Times New Roman" panose="02020603050405020304" pitchFamily="18" charset="0"/>
              </a:rPr>
              <a:t>Pandas, if </a:t>
            </a:r>
            <a:r>
              <a:rPr lang="fr-FR" sz="1600" dirty="0" err="1">
                <a:effectLst/>
                <a:latin typeface="+mn-lt"/>
                <a:ea typeface="Times New Roman" panose="02020603050405020304" pitchFamily="18" charset="0"/>
              </a:rPr>
              <a:t>you</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don’t</a:t>
            </a:r>
            <a:r>
              <a:rPr lang="fr-FR" sz="1600" dirty="0">
                <a:effectLst/>
                <a:latin typeface="+mn-lt"/>
                <a:ea typeface="Times New Roman" panose="02020603050405020304" pitchFamily="18" charset="0"/>
              </a:rPr>
              <a:t> know </a:t>
            </a:r>
            <a:r>
              <a:rPr lang="fr-FR" sz="1600" dirty="0" err="1">
                <a:effectLst/>
                <a:latin typeface="+mn-lt"/>
                <a:ea typeface="Times New Roman" panose="02020603050405020304" pitchFamily="18" charset="0"/>
              </a:rPr>
              <a:t>what</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it</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is</a:t>
            </a:r>
            <a:r>
              <a:rPr lang="fr-FR" sz="1600" dirty="0">
                <a:effectLst/>
                <a:latin typeface="+mn-lt"/>
                <a:ea typeface="Times New Roman" panose="02020603050405020304" pitchFamily="18" charset="0"/>
              </a:rPr>
              <a:t>, I refuse to </a:t>
            </a:r>
            <a:r>
              <a:rPr lang="fr-FR" sz="1600" dirty="0" err="1">
                <a:effectLst/>
                <a:latin typeface="+mn-lt"/>
                <a:ea typeface="Times New Roman" panose="02020603050405020304" pitchFamily="18" charset="0"/>
              </a:rPr>
              <a:t>associate</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myself</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with</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you</a:t>
            </a:r>
            <a:r>
              <a:rPr lang="fr-FR" sz="1600" dirty="0">
                <a:effectLst/>
                <a:latin typeface="+mn-lt"/>
                <a:ea typeface="Times New Roman" panose="02020603050405020304" pitchFamily="18" charset="0"/>
              </a:rPr>
              <a:t>. It </a:t>
            </a:r>
            <a:r>
              <a:rPr lang="fr-FR" sz="1600" dirty="0" err="1">
                <a:effectLst/>
                <a:latin typeface="+mn-lt"/>
                <a:ea typeface="Times New Roman" panose="02020603050405020304" pitchFamily="18" charset="0"/>
              </a:rPr>
              <a:t>is</a:t>
            </a:r>
            <a:r>
              <a:rPr lang="fr-FR" sz="1600" dirty="0">
                <a:effectLst/>
                <a:latin typeface="+mn-lt"/>
                <a:ea typeface="Times New Roman" panose="02020603050405020304" pitchFamily="18" charset="0"/>
              </a:rPr>
              <a:t> a </a:t>
            </a:r>
            <a:r>
              <a:rPr lang="fr-FR" sz="1600" dirty="0" err="1">
                <a:effectLst/>
                <a:latin typeface="+mn-lt"/>
                <a:ea typeface="Times New Roman" panose="02020603050405020304" pitchFamily="18" charset="0"/>
              </a:rPr>
              <a:t>library</a:t>
            </a:r>
            <a:r>
              <a:rPr lang="fr-FR" sz="1600" dirty="0">
                <a:effectLst/>
                <a:latin typeface="+mn-lt"/>
                <a:ea typeface="Times New Roman" panose="02020603050405020304" pitchFamily="18" charset="0"/>
              </a:rPr>
              <a:t> for </a:t>
            </a:r>
            <a:r>
              <a:rPr lang="fr-FR" sz="1600" dirty="0" err="1">
                <a:effectLst/>
                <a:latin typeface="+mn-lt"/>
                <a:ea typeface="Times New Roman" panose="02020603050405020304" pitchFamily="18" charset="0"/>
              </a:rPr>
              <a:t>working</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with</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arrays</a:t>
            </a:r>
            <a:r>
              <a:rPr lang="fr-FR" sz="1600" dirty="0">
                <a:latin typeface="+mn-lt"/>
                <a:ea typeface="Times New Roman" panose="02020603050405020304" pitchFamily="18" charset="0"/>
              </a:rPr>
              <a:t>, matrices, or big </a:t>
            </a:r>
            <a:r>
              <a:rPr lang="fr-FR" sz="1600" dirty="0" err="1">
                <a:latin typeface="+mn-lt"/>
                <a:ea typeface="Times New Roman" panose="02020603050405020304" pitchFamily="18" charset="0"/>
              </a:rPr>
              <a:t>numbers</a:t>
            </a:r>
            <a:r>
              <a:rPr lang="fr-FR" sz="1600" dirty="0">
                <a:latin typeface="+mn-lt"/>
                <a:ea typeface="Times New Roman" panose="02020603050405020304" pitchFamily="18" charset="0"/>
              </a:rPr>
              <a:t>, </a:t>
            </a:r>
            <a:r>
              <a:rPr lang="fr-FR" sz="1600" dirty="0" err="1">
                <a:latin typeface="+mn-lt"/>
                <a:ea typeface="Times New Roman" panose="02020603050405020304" pitchFamily="18" charset="0"/>
              </a:rPr>
              <a:t>very</a:t>
            </a:r>
            <a:r>
              <a:rPr lang="fr-FR" sz="1600" dirty="0">
                <a:latin typeface="+mn-lt"/>
                <a:ea typeface="Times New Roman" panose="02020603050405020304" pitchFamily="18" charset="0"/>
              </a:rPr>
              <a:t> </a:t>
            </a:r>
            <a:r>
              <a:rPr lang="fr-FR" sz="1600" dirty="0" err="1">
                <a:latin typeface="+mn-lt"/>
                <a:ea typeface="Times New Roman" panose="02020603050405020304" pitchFamily="18" charset="0"/>
              </a:rPr>
              <a:t>useful</a:t>
            </a:r>
            <a:r>
              <a:rPr lang="fr-FR" sz="1600" dirty="0">
                <a:latin typeface="+mn-lt"/>
                <a:ea typeface="Times New Roman" panose="02020603050405020304" pitchFamily="18" charset="0"/>
              </a:rPr>
              <a:t>.</a:t>
            </a:r>
            <a:endParaRPr lang="en-US" sz="1600" dirty="0">
              <a:effectLst/>
              <a:latin typeface="+mn-lt"/>
              <a:ea typeface="Times New Roman" panose="02020603050405020304" pitchFamily="18" charset="0"/>
            </a:endParaRPr>
          </a:p>
          <a:p>
            <a:pPr marL="628650" indent="-285750" algn="just"/>
            <a:r>
              <a:rPr lang="fr-FR" sz="1600" dirty="0">
                <a:effectLst/>
                <a:latin typeface="+mn-lt"/>
                <a:ea typeface="Times New Roman" panose="02020603050405020304" pitchFamily="18" charset="0"/>
              </a:rPr>
              <a:t>Flask </a:t>
            </a:r>
            <a:r>
              <a:rPr lang="fr-FR" sz="1600" dirty="0" err="1">
                <a:effectLst/>
                <a:latin typeface="+mn-lt"/>
                <a:ea typeface="Times New Roman" panose="02020603050405020304" pitchFamily="18" charset="0"/>
              </a:rPr>
              <a:t>is</a:t>
            </a:r>
            <a:r>
              <a:rPr lang="fr-FR" sz="1600" dirty="0">
                <a:effectLst/>
                <a:latin typeface="+mn-lt"/>
                <a:ea typeface="Times New Roman" panose="02020603050405020304" pitchFamily="18" charset="0"/>
              </a:rPr>
              <a:t> a web </a:t>
            </a:r>
            <a:r>
              <a:rPr lang="fr-FR" sz="1600" dirty="0" err="1">
                <a:effectLst/>
                <a:latin typeface="+mn-lt"/>
                <a:ea typeface="Times New Roman" panose="02020603050405020304" pitchFamily="18" charset="0"/>
              </a:rPr>
              <a:t>framework</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it’s</a:t>
            </a:r>
            <a:r>
              <a:rPr lang="fr-FR" sz="1600" dirty="0">
                <a:effectLst/>
                <a:latin typeface="+mn-lt"/>
                <a:ea typeface="Times New Roman" panose="02020603050405020304" pitchFamily="18" charset="0"/>
              </a:rPr>
              <a:t> a Python module </a:t>
            </a:r>
            <a:r>
              <a:rPr lang="fr-FR" sz="1600" dirty="0" err="1">
                <a:effectLst/>
                <a:latin typeface="+mn-lt"/>
                <a:ea typeface="Times New Roman" panose="02020603050405020304" pitchFamily="18" charset="0"/>
              </a:rPr>
              <a:t>that</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lets</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you</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develop</a:t>
            </a:r>
            <a:r>
              <a:rPr lang="fr-FR" sz="1600" dirty="0">
                <a:effectLst/>
                <a:latin typeface="+mn-lt"/>
                <a:ea typeface="Times New Roman" panose="02020603050405020304" pitchFamily="18" charset="0"/>
              </a:rPr>
              <a:t> web applications </a:t>
            </a:r>
            <a:r>
              <a:rPr lang="fr-FR" sz="1600" dirty="0" err="1">
                <a:effectLst/>
                <a:latin typeface="+mn-lt"/>
                <a:ea typeface="Times New Roman" panose="02020603050405020304" pitchFamily="18" charset="0"/>
              </a:rPr>
              <a:t>easily</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It’s</a:t>
            </a:r>
            <a:r>
              <a:rPr lang="fr-FR" sz="1600" dirty="0">
                <a:effectLst/>
                <a:latin typeface="+mn-lt"/>
                <a:ea typeface="Times New Roman" panose="02020603050405020304" pitchFamily="18" charset="0"/>
              </a:rPr>
              <a:t> has a </a:t>
            </a:r>
            <a:r>
              <a:rPr lang="fr-FR" sz="1600" dirty="0" err="1">
                <a:effectLst/>
                <a:latin typeface="+mn-lt"/>
                <a:ea typeface="Times New Roman" panose="02020603050405020304" pitchFamily="18" charset="0"/>
              </a:rPr>
              <a:t>small</a:t>
            </a:r>
            <a:r>
              <a:rPr lang="fr-FR" sz="1600" dirty="0">
                <a:effectLst/>
                <a:latin typeface="+mn-lt"/>
                <a:ea typeface="Times New Roman" panose="02020603050405020304" pitchFamily="18" charset="0"/>
              </a:rPr>
              <a:t> and </a:t>
            </a:r>
            <a:r>
              <a:rPr lang="fr-FR" sz="1600" dirty="0" err="1">
                <a:effectLst/>
                <a:latin typeface="+mn-lt"/>
                <a:ea typeface="Times New Roman" panose="02020603050405020304" pitchFamily="18" charset="0"/>
              </a:rPr>
              <a:t>easy</a:t>
            </a:r>
            <a:r>
              <a:rPr lang="fr-FR" sz="1600" dirty="0">
                <a:effectLst/>
                <a:latin typeface="+mn-lt"/>
                <a:ea typeface="Times New Roman" panose="02020603050405020304" pitchFamily="18" charset="0"/>
              </a:rPr>
              <a:t>-to-</a:t>
            </a:r>
            <a:r>
              <a:rPr lang="fr-FR" sz="1600" dirty="0" err="1">
                <a:effectLst/>
                <a:latin typeface="+mn-lt"/>
                <a:ea typeface="Times New Roman" panose="02020603050405020304" pitchFamily="18" charset="0"/>
              </a:rPr>
              <a:t>extend</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core</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it’s</a:t>
            </a:r>
            <a:r>
              <a:rPr lang="fr-FR" sz="1600" dirty="0">
                <a:effectLst/>
                <a:latin typeface="+mn-lt"/>
                <a:ea typeface="Times New Roman" panose="02020603050405020304" pitchFamily="18" charset="0"/>
              </a:rPr>
              <a:t> a </a:t>
            </a:r>
            <a:r>
              <a:rPr lang="fr-FR" sz="1600" dirty="0" err="1">
                <a:effectLst/>
                <a:latin typeface="+mn-lt"/>
                <a:ea typeface="Times New Roman" panose="02020603050405020304" pitchFamily="18" charset="0"/>
              </a:rPr>
              <a:t>microframework</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that</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doesn’t</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include</a:t>
            </a:r>
            <a:r>
              <a:rPr lang="fr-FR" sz="1600" dirty="0">
                <a:effectLst/>
                <a:latin typeface="+mn-lt"/>
                <a:ea typeface="Times New Roman" panose="02020603050405020304" pitchFamily="18" charset="0"/>
              </a:rPr>
              <a:t> an ORM (Object </a:t>
            </a:r>
            <a:r>
              <a:rPr lang="fr-FR" sz="1600" dirty="0" err="1">
                <a:effectLst/>
                <a:latin typeface="+mn-lt"/>
                <a:ea typeface="Times New Roman" panose="02020603050405020304" pitchFamily="18" charset="0"/>
              </a:rPr>
              <a:t>Relational</a:t>
            </a:r>
            <a:r>
              <a:rPr lang="fr-FR" sz="1600" dirty="0">
                <a:effectLst/>
                <a:latin typeface="+mn-lt"/>
                <a:ea typeface="Times New Roman" panose="02020603050405020304" pitchFamily="18" charset="0"/>
              </a:rPr>
              <a:t> Manager) or </a:t>
            </a:r>
            <a:r>
              <a:rPr lang="fr-FR" sz="1600" dirty="0" err="1">
                <a:effectLst/>
                <a:latin typeface="+mn-lt"/>
                <a:ea typeface="Times New Roman" panose="02020603050405020304" pitchFamily="18" charset="0"/>
              </a:rPr>
              <a:t>such</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features</a:t>
            </a:r>
            <a:r>
              <a:rPr lang="fr-FR" sz="1600" dirty="0">
                <a:effectLst/>
                <a:latin typeface="+mn-lt"/>
                <a:ea typeface="Times New Roman" panose="02020603050405020304" pitchFamily="18" charset="0"/>
              </a:rPr>
              <a:t>.</a:t>
            </a:r>
            <a:endParaRPr lang="en-US" sz="1600" dirty="0">
              <a:effectLst/>
              <a:latin typeface="+mn-lt"/>
              <a:ea typeface="Times New Roman" panose="02020603050405020304" pitchFamily="18" charset="0"/>
            </a:endParaRPr>
          </a:p>
          <a:p>
            <a:pPr marL="628650" indent="-285750" algn="just"/>
            <a:r>
              <a:rPr lang="fr-FR" sz="1600" dirty="0">
                <a:effectLst/>
                <a:latin typeface="+mn-lt"/>
                <a:ea typeface="Times New Roman" panose="02020603050405020304" pitchFamily="18" charset="0"/>
              </a:rPr>
              <a:t>MySQL </a:t>
            </a:r>
            <a:r>
              <a:rPr lang="fr-FR" sz="1600" dirty="0" err="1">
                <a:effectLst/>
                <a:latin typeface="+mn-lt"/>
                <a:ea typeface="Times New Roman" panose="02020603050405020304" pitchFamily="18" charset="0"/>
              </a:rPr>
              <a:t>Database</a:t>
            </a:r>
            <a:r>
              <a:rPr lang="fr-FR" sz="1600" dirty="0">
                <a:effectLst/>
                <a:latin typeface="+mn-lt"/>
                <a:ea typeface="Times New Roman" panose="02020603050405020304" pitchFamily="18" charset="0"/>
              </a:rPr>
              <a:t> Service </a:t>
            </a:r>
            <a:r>
              <a:rPr lang="fr-FR" sz="1600" dirty="0" err="1">
                <a:effectLst/>
                <a:latin typeface="+mn-lt"/>
                <a:ea typeface="Times New Roman" panose="02020603050405020304" pitchFamily="18" charset="0"/>
              </a:rPr>
              <a:t>is</a:t>
            </a:r>
            <a:r>
              <a:rPr lang="fr-FR" sz="1600" dirty="0">
                <a:effectLst/>
                <a:latin typeface="+mn-lt"/>
                <a:ea typeface="Times New Roman" panose="02020603050405020304" pitchFamily="18" charset="0"/>
              </a:rPr>
              <a:t> a </a:t>
            </a:r>
            <a:r>
              <a:rPr lang="fr-FR" sz="1600" dirty="0" err="1">
                <a:effectLst/>
                <a:latin typeface="+mn-lt"/>
                <a:ea typeface="Times New Roman" panose="02020603050405020304" pitchFamily="18" charset="0"/>
              </a:rPr>
              <a:t>fully</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managed</a:t>
            </a:r>
            <a:r>
              <a:rPr lang="fr-FR" sz="1600" dirty="0">
                <a:effectLst/>
                <a:latin typeface="+mn-lt"/>
                <a:ea typeface="Times New Roman" panose="02020603050405020304" pitchFamily="18" charset="0"/>
              </a:rPr>
              <a:t> </a:t>
            </a:r>
            <a:r>
              <a:rPr lang="fr-FR" sz="1600" dirty="0" err="1">
                <a:effectLst/>
                <a:latin typeface="+mn-lt"/>
                <a:ea typeface="Times New Roman" panose="02020603050405020304" pitchFamily="18" charset="0"/>
              </a:rPr>
              <a:t>database</a:t>
            </a:r>
            <a:r>
              <a:rPr lang="fr-FR" sz="1600" dirty="0">
                <a:effectLst/>
                <a:latin typeface="+mn-lt"/>
                <a:ea typeface="Times New Roman" panose="02020603050405020304" pitchFamily="18" charset="0"/>
              </a:rPr>
              <a:t> service to </a:t>
            </a:r>
            <a:r>
              <a:rPr lang="fr-FR" sz="1600" dirty="0" err="1">
                <a:effectLst/>
                <a:latin typeface="+mn-lt"/>
                <a:ea typeface="Times New Roman" panose="02020603050405020304" pitchFamily="18" charset="0"/>
              </a:rPr>
              <a:t>deploy</a:t>
            </a:r>
            <a:r>
              <a:rPr lang="fr-FR" sz="1600" dirty="0">
                <a:effectLst/>
                <a:latin typeface="+mn-lt"/>
                <a:ea typeface="Times New Roman" panose="02020603050405020304" pitchFamily="18" charset="0"/>
              </a:rPr>
              <a:t> cloud-native applications.</a:t>
            </a:r>
            <a:endParaRPr lang="en-US" sz="1600" dirty="0">
              <a:effectLst/>
              <a:latin typeface="+mn-lt"/>
              <a:ea typeface="Times New Roman" panose="02020603050405020304" pitchFamily="18" charset="0"/>
            </a:endParaRPr>
          </a:p>
          <a:p>
            <a:pPr marL="0" indent="0">
              <a:buNone/>
            </a:pPr>
            <a:endParaRPr lang="en-US" sz="1600" dirty="0">
              <a:latin typeface="+mn-lt"/>
            </a:endParaRPr>
          </a:p>
        </p:txBody>
      </p:sp>
    </p:spTree>
    <p:extLst>
      <p:ext uri="{BB962C8B-B14F-4D97-AF65-F5344CB8AC3E}">
        <p14:creationId xmlns:p14="http://schemas.microsoft.com/office/powerpoint/2010/main" val="240147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1359-E5EE-4DC6-BEC7-0F49AFAB2DB6}"/>
              </a:ext>
            </a:extLst>
          </p:cNvPr>
          <p:cNvSpPr>
            <a:spLocks noGrp="1"/>
          </p:cNvSpPr>
          <p:nvPr>
            <p:ph type="title"/>
          </p:nvPr>
        </p:nvSpPr>
        <p:spPr/>
        <p:txBody>
          <a:bodyPr/>
          <a:lstStyle/>
          <a:p>
            <a:pPr algn="ctr"/>
            <a:r>
              <a:rPr lang="en-US" sz="3600" b="1" dirty="0">
                <a:solidFill>
                  <a:srgbClr val="8AD0D6"/>
                </a:solidFill>
                <a:effectLst/>
                <a:ea typeface="Times New Roman" panose="02020603050405020304" pitchFamily="18" charset="0"/>
              </a:rPr>
              <a:t>Functionalities</a:t>
            </a:r>
            <a:endParaRPr lang="en-US" sz="3600" dirty="0">
              <a:solidFill>
                <a:srgbClr val="8AD0D6"/>
              </a:solidFill>
            </a:endParaRPr>
          </a:p>
        </p:txBody>
      </p:sp>
      <p:sp>
        <p:nvSpPr>
          <p:cNvPr id="3" name="Content Placeholder 2">
            <a:extLst>
              <a:ext uri="{FF2B5EF4-FFF2-40B4-BE49-F238E27FC236}">
                <a16:creationId xmlns:a16="http://schemas.microsoft.com/office/drawing/2014/main" id="{ADDCDF02-8244-4C17-AFE6-5F296E6C3430}"/>
              </a:ext>
            </a:extLst>
          </p:cNvPr>
          <p:cNvSpPr>
            <a:spLocks noGrp="1"/>
          </p:cNvSpPr>
          <p:nvPr>
            <p:ph idx="1"/>
          </p:nvPr>
        </p:nvSpPr>
        <p:spPr/>
        <p:txBody>
          <a:bodyPr/>
          <a:lstStyle/>
          <a:p>
            <a:pPr indent="0" algn="just">
              <a:buNone/>
            </a:pPr>
            <a:r>
              <a:rPr lang="en-US" sz="1800" dirty="0">
                <a:effectLst/>
                <a:latin typeface="+mn-lt"/>
                <a:ea typeface="Times New Roman" panose="02020603050405020304" pitchFamily="18" charset="0"/>
              </a:rPr>
              <a:t>	This program will search on the web for the price of cryptocurrencies on </a:t>
            </a:r>
            <a:r>
              <a:rPr lang="en-US" sz="1800" dirty="0" err="1">
                <a:effectLst/>
                <a:latin typeface="+mn-lt"/>
                <a:ea typeface="Times New Roman" panose="02020603050405020304" pitchFamily="18" charset="0"/>
              </a:rPr>
              <a:t>Dex</a:t>
            </a:r>
            <a:r>
              <a:rPr lang="en-US" sz="1800" dirty="0">
                <a:effectLst/>
                <a:latin typeface="+mn-lt"/>
                <a:ea typeface="Times New Roman" panose="02020603050405020304" pitchFamily="18" charset="0"/>
              </a:rPr>
              <a:t> markets in real-time and store any changes in the database.</a:t>
            </a:r>
          </a:p>
          <a:p>
            <a:pPr indent="0" algn="just">
              <a:buNone/>
            </a:pPr>
            <a:r>
              <a:rPr lang="en-US" sz="1800" dirty="0">
                <a:effectLst/>
                <a:latin typeface="+mn-lt"/>
                <a:ea typeface="Times New Roman" panose="02020603050405020304" pitchFamily="18" charset="0"/>
              </a:rPr>
              <a:t>	With the collected information it will create a graph that updates live and, depending on what the client wants, it will give him personalized information. For example, if you want to buy more, the price per coin is higher than the base one, or if you bought at a given time, you will be interested only in the change of price since then.</a:t>
            </a:r>
          </a:p>
          <a:p>
            <a:pPr indent="0" algn="just">
              <a:buNone/>
            </a:pPr>
            <a:r>
              <a:rPr lang="en-US" sz="1800" dirty="0">
                <a:effectLst/>
                <a:latin typeface="+mn-lt"/>
                <a:ea typeface="Times New Roman" panose="02020603050405020304" pitchFamily="18" charset="0"/>
              </a:rPr>
              <a:t>	The user is able to visualize the information (graphs and real time price). Also, they can see personalized information, regarding prices for different amounts or statistics for chosen intervals of time. The administrator can choose which pairs will be tracked. They can also import a pair history to update the database and graphs with the untracked past prices. Also, all functions of the user are available to them.</a:t>
            </a:r>
          </a:p>
          <a:p>
            <a:pPr marL="0" indent="0">
              <a:buNone/>
            </a:pPr>
            <a:endParaRPr lang="en-US" dirty="0">
              <a:latin typeface="+mn-lt"/>
            </a:endParaRPr>
          </a:p>
        </p:txBody>
      </p:sp>
    </p:spTree>
    <p:extLst>
      <p:ext uri="{BB962C8B-B14F-4D97-AF65-F5344CB8AC3E}">
        <p14:creationId xmlns:p14="http://schemas.microsoft.com/office/powerpoint/2010/main" val="309088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0461-B2E7-45B2-84C3-38D50B30AC28}"/>
              </a:ext>
            </a:extLst>
          </p:cNvPr>
          <p:cNvSpPr>
            <a:spLocks noGrp="1"/>
          </p:cNvSpPr>
          <p:nvPr>
            <p:ph type="title"/>
          </p:nvPr>
        </p:nvSpPr>
        <p:spPr>
          <a:xfrm>
            <a:off x="646111" y="452718"/>
            <a:ext cx="9404723" cy="755193"/>
          </a:xfrm>
        </p:spPr>
        <p:txBody>
          <a:bodyPr/>
          <a:lstStyle/>
          <a:p>
            <a:pPr algn="ctr"/>
            <a:r>
              <a:rPr lang="en-US" sz="3600" b="1" dirty="0">
                <a:solidFill>
                  <a:srgbClr val="8AD0D6"/>
                </a:solidFill>
                <a:effectLst/>
                <a:ea typeface="Times New Roman" panose="02020603050405020304" pitchFamily="18" charset="0"/>
              </a:rPr>
              <a:t>Actors and related access rights</a:t>
            </a:r>
            <a:endParaRPr lang="en-US" sz="3600" dirty="0">
              <a:solidFill>
                <a:srgbClr val="8AD0D6"/>
              </a:solidFill>
            </a:endParaRPr>
          </a:p>
        </p:txBody>
      </p:sp>
      <p:sp>
        <p:nvSpPr>
          <p:cNvPr id="3" name="Content Placeholder 2">
            <a:extLst>
              <a:ext uri="{FF2B5EF4-FFF2-40B4-BE49-F238E27FC236}">
                <a16:creationId xmlns:a16="http://schemas.microsoft.com/office/drawing/2014/main" id="{6A44E2DF-C4BE-4F4D-A25C-334D7E60419E}"/>
              </a:ext>
            </a:extLst>
          </p:cNvPr>
          <p:cNvSpPr>
            <a:spLocks noGrp="1"/>
          </p:cNvSpPr>
          <p:nvPr>
            <p:ph idx="1"/>
          </p:nvPr>
        </p:nvSpPr>
        <p:spPr>
          <a:xfrm>
            <a:off x="838200" y="1310392"/>
            <a:ext cx="10515600" cy="1396076"/>
          </a:xfrm>
        </p:spPr>
        <p:txBody>
          <a:bodyPr/>
          <a:lstStyle/>
          <a:p>
            <a:pPr marL="0" indent="0">
              <a:buNone/>
            </a:pPr>
            <a:r>
              <a:rPr lang="fr-FR" dirty="0">
                <a:effectLst/>
                <a:latin typeface="+mn-lt"/>
                <a:ea typeface="Times New Roman" panose="02020603050405020304" pitchFamily="18" charset="0"/>
              </a:rPr>
              <a:t>There are 2 types of </a:t>
            </a:r>
            <a:r>
              <a:rPr lang="fr-FR" dirty="0" err="1">
                <a:effectLst/>
                <a:latin typeface="+mn-lt"/>
                <a:ea typeface="Times New Roman" panose="02020603050405020304" pitchFamily="18" charset="0"/>
              </a:rPr>
              <a:t>actors</a:t>
            </a:r>
            <a:r>
              <a:rPr lang="fr-FR" dirty="0">
                <a:effectLst/>
                <a:latin typeface="+mn-lt"/>
                <a:ea typeface="Times New Roman" panose="02020603050405020304" pitchFamily="18" charset="0"/>
              </a:rPr>
              <a:t>:</a:t>
            </a:r>
            <a:endParaRPr lang="en-US" dirty="0">
              <a:effectLst/>
              <a:latin typeface="+mn-lt"/>
              <a:ea typeface="Times New Roman" panose="02020603050405020304" pitchFamily="18" charset="0"/>
            </a:endParaRPr>
          </a:p>
          <a:p>
            <a:pPr marL="342900" lvl="0" indent="-342900" algn="just">
              <a:buFont typeface="Symbol" panose="05050102010706020507" pitchFamily="18" charset="2"/>
              <a:buChar char=""/>
            </a:pPr>
            <a:r>
              <a:rPr lang="en-US" dirty="0">
                <a:effectLst/>
                <a:latin typeface="+mn-lt"/>
                <a:ea typeface="Times New Roman" panose="02020603050405020304" pitchFamily="18" charset="0"/>
              </a:rPr>
              <a:t>Administrator – has admin and user rights, for visualizing and modifying the data</a:t>
            </a:r>
          </a:p>
          <a:p>
            <a:pPr marL="342900" lvl="0" indent="-342900" algn="just">
              <a:buFont typeface="Symbol" panose="05050102010706020507" pitchFamily="18" charset="2"/>
              <a:buChar char=""/>
            </a:pPr>
            <a:r>
              <a:rPr lang="en-US" dirty="0">
                <a:effectLst/>
                <a:latin typeface="+mn-lt"/>
                <a:ea typeface="Times New Roman" panose="02020603050405020304" pitchFamily="18" charset="0"/>
              </a:rPr>
              <a:t>User – only has user rights, only for visualizing the data</a:t>
            </a:r>
          </a:p>
          <a:p>
            <a:pPr marL="0" indent="0">
              <a:buNone/>
            </a:pPr>
            <a:endParaRPr lang="en-US" dirty="0">
              <a:latin typeface="+mn-lt"/>
            </a:endParaRPr>
          </a:p>
        </p:txBody>
      </p:sp>
      <p:sp>
        <p:nvSpPr>
          <p:cNvPr id="5" name="TextBox 4">
            <a:extLst>
              <a:ext uri="{FF2B5EF4-FFF2-40B4-BE49-F238E27FC236}">
                <a16:creationId xmlns:a16="http://schemas.microsoft.com/office/drawing/2014/main" id="{E0EBC45B-AE22-45A4-87CF-B3C82CC65B97}"/>
              </a:ext>
            </a:extLst>
          </p:cNvPr>
          <p:cNvSpPr txBox="1"/>
          <p:nvPr/>
        </p:nvSpPr>
        <p:spPr>
          <a:xfrm>
            <a:off x="838200" y="3639067"/>
            <a:ext cx="10515600" cy="2523768"/>
          </a:xfrm>
          <a:prstGeom prst="rect">
            <a:avLst/>
          </a:prstGeom>
          <a:noFill/>
        </p:spPr>
        <p:txBody>
          <a:bodyPr wrap="square" rtlCol="0">
            <a:spAutoFit/>
          </a:bodyPr>
          <a:lstStyle/>
          <a:p>
            <a:pPr algn="just"/>
            <a:r>
              <a:rPr lang="en-US" sz="2000" dirty="0">
                <a:effectLst/>
                <a:ea typeface="Times New Roman" panose="02020603050405020304" pitchFamily="18" charset="0"/>
              </a:rPr>
              <a:t>	User: is able to visualize the information (graphs and real time price). Also, they can see personalized information, regarding prices for different amounts or statistics for chosen intervals of time.</a:t>
            </a:r>
          </a:p>
          <a:p>
            <a:pPr algn="just"/>
            <a:endParaRPr lang="en-US" sz="2000" dirty="0">
              <a:effectLst/>
              <a:ea typeface="Times New Roman" panose="02020603050405020304" pitchFamily="18" charset="0"/>
            </a:endParaRPr>
          </a:p>
          <a:p>
            <a:pPr algn="just"/>
            <a:r>
              <a:rPr lang="en-US" sz="2000" dirty="0">
                <a:effectLst/>
                <a:ea typeface="Times New Roman" panose="02020603050405020304" pitchFamily="18" charset="0"/>
              </a:rPr>
              <a:t>	Administrator: can choose which pairs will be tracked. They can also import a pair history to update the database and graphs with the untracked past prices. Also, all functions of the user are available to them.</a:t>
            </a:r>
          </a:p>
          <a:p>
            <a:endParaRPr lang="en-US" dirty="0"/>
          </a:p>
        </p:txBody>
      </p:sp>
      <p:sp>
        <p:nvSpPr>
          <p:cNvPr id="6" name="TextBox 5">
            <a:extLst>
              <a:ext uri="{FF2B5EF4-FFF2-40B4-BE49-F238E27FC236}">
                <a16:creationId xmlns:a16="http://schemas.microsoft.com/office/drawing/2014/main" id="{6E3C7ADB-F1A8-4451-8551-D39D7A36CF02}"/>
              </a:ext>
            </a:extLst>
          </p:cNvPr>
          <p:cNvSpPr txBox="1"/>
          <p:nvPr/>
        </p:nvSpPr>
        <p:spPr>
          <a:xfrm>
            <a:off x="797188" y="2849602"/>
            <a:ext cx="9102567" cy="646331"/>
          </a:xfrm>
          <a:prstGeom prst="rect">
            <a:avLst/>
          </a:prstGeom>
          <a:noFill/>
        </p:spPr>
        <p:txBody>
          <a:bodyPr wrap="square" rtlCol="0">
            <a:spAutoFit/>
          </a:bodyPr>
          <a:lstStyle/>
          <a:p>
            <a:pPr algn="ctr"/>
            <a:r>
              <a:rPr lang="en-US" sz="3600" b="1" dirty="0">
                <a:solidFill>
                  <a:srgbClr val="8AD0D6"/>
                </a:solidFill>
                <a:effectLst/>
                <a:latin typeface="+mj-lt"/>
                <a:ea typeface="Times New Roman" panose="02020603050405020304" pitchFamily="18" charset="0"/>
              </a:rPr>
              <a:t>Use Case</a:t>
            </a:r>
            <a:endParaRPr lang="en-US" sz="3600" dirty="0">
              <a:solidFill>
                <a:srgbClr val="8AD0D6"/>
              </a:solidFill>
              <a:effectLst/>
              <a:latin typeface="+mj-lt"/>
              <a:ea typeface="Times New Roman" panose="02020603050405020304" pitchFamily="18" charset="0"/>
            </a:endParaRPr>
          </a:p>
        </p:txBody>
      </p:sp>
    </p:spTree>
    <p:extLst>
      <p:ext uri="{BB962C8B-B14F-4D97-AF65-F5344CB8AC3E}">
        <p14:creationId xmlns:p14="http://schemas.microsoft.com/office/powerpoint/2010/main" val="373135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EF0E-C3B9-4539-B3E8-D1E3B744B9CF}"/>
              </a:ext>
            </a:extLst>
          </p:cNvPr>
          <p:cNvSpPr>
            <a:spLocks noGrp="1"/>
          </p:cNvSpPr>
          <p:nvPr>
            <p:ph type="title"/>
          </p:nvPr>
        </p:nvSpPr>
        <p:spPr/>
        <p:txBody>
          <a:bodyPr/>
          <a:lstStyle/>
          <a:p>
            <a:pPr algn="ctr"/>
            <a:r>
              <a:rPr lang="en-US" sz="3600" b="1" dirty="0">
                <a:solidFill>
                  <a:srgbClr val="8AD0D6"/>
                </a:solidFill>
                <a:effectLst/>
                <a:ea typeface="Times New Roman" panose="02020603050405020304" pitchFamily="18" charset="0"/>
              </a:rPr>
              <a:t>System Architecture </a:t>
            </a:r>
            <a:endParaRPr lang="en-US" sz="3600" dirty="0">
              <a:solidFill>
                <a:srgbClr val="8AD0D6"/>
              </a:solidFill>
            </a:endParaRPr>
          </a:p>
        </p:txBody>
      </p:sp>
      <p:sp>
        <p:nvSpPr>
          <p:cNvPr id="3" name="Content Placeholder 2">
            <a:extLst>
              <a:ext uri="{FF2B5EF4-FFF2-40B4-BE49-F238E27FC236}">
                <a16:creationId xmlns:a16="http://schemas.microsoft.com/office/drawing/2014/main" id="{479E704D-278B-48DC-A50A-7DF0DF292DCF}"/>
              </a:ext>
            </a:extLst>
          </p:cNvPr>
          <p:cNvSpPr>
            <a:spLocks noGrp="1"/>
          </p:cNvSpPr>
          <p:nvPr>
            <p:ph idx="1"/>
          </p:nvPr>
        </p:nvSpPr>
        <p:spPr/>
        <p:txBody>
          <a:bodyPr/>
          <a:lstStyle/>
          <a:p>
            <a:pPr algn="just"/>
            <a:r>
              <a:rPr lang="en-US" sz="1800" dirty="0">
                <a:effectLst/>
                <a:latin typeface="+mn-lt"/>
                <a:ea typeface="Times New Roman" panose="02020603050405020304" pitchFamily="18" charset="0"/>
              </a:rPr>
              <a:t>Server – the backbone of the application. This part does the data scrapping and maintains the communication with the client and the database, sending the new data to both of them, for viewing and storing. It also works as an intermediary between the database and the client when information about the token or the price history is required by the client.</a:t>
            </a:r>
          </a:p>
          <a:p>
            <a:pPr algn="just"/>
            <a:r>
              <a:rPr lang="en-US" sz="1800" dirty="0">
                <a:effectLst/>
                <a:latin typeface="+mn-lt"/>
                <a:ea typeface="Times New Roman" panose="02020603050405020304" pitchFamily="18" charset="0"/>
              </a:rPr>
              <a:t>Client – a web client written in </a:t>
            </a:r>
            <a:r>
              <a:rPr lang="en-US" sz="1800" dirty="0" err="1">
                <a:effectLst/>
                <a:latin typeface="+mn-lt"/>
                <a:ea typeface="Times New Roman" panose="02020603050405020304" pitchFamily="18" charset="0"/>
              </a:rPr>
              <a:t>javascript</a:t>
            </a:r>
            <a:r>
              <a:rPr lang="en-US" sz="1800" dirty="0">
                <a:effectLst/>
                <a:latin typeface="+mn-lt"/>
                <a:ea typeface="Times New Roman" panose="02020603050405020304" pitchFamily="18" charset="0"/>
              </a:rPr>
              <a:t> containing a login page, a main page and one page for each tracked pair of tokens. It communicates with the server in order to update it’s graphs and the live prices. Formulas, graph manipulation and any light data processing that </a:t>
            </a:r>
            <a:r>
              <a:rPr lang="en-US" sz="1800" dirty="0" err="1">
                <a:effectLst/>
                <a:latin typeface="+mn-lt"/>
                <a:ea typeface="Times New Roman" panose="02020603050405020304" pitchFamily="18" charset="0"/>
              </a:rPr>
              <a:t>dosen’t</a:t>
            </a:r>
            <a:r>
              <a:rPr lang="en-US" sz="1800" dirty="0">
                <a:effectLst/>
                <a:latin typeface="+mn-lt"/>
                <a:ea typeface="Times New Roman" panose="02020603050405020304" pitchFamily="18" charset="0"/>
              </a:rPr>
              <a:t> need access to the database is done here, using the resources of the user instead of the server’s.</a:t>
            </a:r>
          </a:p>
          <a:p>
            <a:pPr algn="just"/>
            <a:r>
              <a:rPr lang="en-US" sz="1800" dirty="0">
                <a:effectLst/>
                <a:latin typeface="+mn-lt"/>
                <a:ea typeface="Times New Roman" panose="02020603050405020304" pitchFamily="18" charset="0"/>
              </a:rPr>
              <a:t>Database – a simple database which is handled entirely by the server. It stores the tokens and pairs information, and for each pair it has a table of prices that is constantly updated by the server process.</a:t>
            </a:r>
          </a:p>
        </p:txBody>
      </p:sp>
    </p:spTree>
    <p:extLst>
      <p:ext uri="{BB962C8B-B14F-4D97-AF65-F5344CB8AC3E}">
        <p14:creationId xmlns:p14="http://schemas.microsoft.com/office/powerpoint/2010/main" val="427489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4DDA-CEB8-497F-A506-B3F363150337}"/>
              </a:ext>
            </a:extLst>
          </p:cNvPr>
          <p:cNvSpPr>
            <a:spLocks noGrp="1"/>
          </p:cNvSpPr>
          <p:nvPr>
            <p:ph type="title"/>
          </p:nvPr>
        </p:nvSpPr>
        <p:spPr>
          <a:xfrm>
            <a:off x="838200" y="365125"/>
            <a:ext cx="10515600" cy="709613"/>
          </a:xfrm>
        </p:spPr>
        <p:txBody>
          <a:bodyPr/>
          <a:lstStyle/>
          <a:p>
            <a:pPr algn="ctr"/>
            <a:r>
              <a:rPr lang="en-US" sz="3600" b="1" dirty="0">
                <a:solidFill>
                  <a:srgbClr val="8AD0D6"/>
                </a:solidFill>
              </a:rPr>
              <a:t>Design diagrams</a:t>
            </a:r>
          </a:p>
        </p:txBody>
      </p:sp>
      <p:pic>
        <p:nvPicPr>
          <p:cNvPr id="1026" name="Picture 1">
            <a:extLst>
              <a:ext uri="{FF2B5EF4-FFF2-40B4-BE49-F238E27FC236}">
                <a16:creationId xmlns:a16="http://schemas.microsoft.com/office/drawing/2014/main" id="{D98453AC-3ED5-41BE-80E0-B11FD6E80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68500"/>
            <a:ext cx="3801533" cy="478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66659B38-B748-42F2-B94A-96F4924C1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922" y="2309861"/>
            <a:ext cx="5706978" cy="410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7E46CE2-6579-4A80-9793-D1FAFE4A4147}"/>
              </a:ext>
            </a:extLst>
          </p:cNvPr>
          <p:cNvSpPr txBox="1"/>
          <p:nvPr/>
        </p:nvSpPr>
        <p:spPr>
          <a:xfrm>
            <a:off x="838200" y="1298222"/>
            <a:ext cx="3801533" cy="400110"/>
          </a:xfrm>
          <a:prstGeom prst="rect">
            <a:avLst/>
          </a:prstGeom>
          <a:noFill/>
        </p:spPr>
        <p:txBody>
          <a:bodyPr wrap="square" rtlCol="0">
            <a:spAutoFit/>
          </a:bodyPr>
          <a:lstStyle/>
          <a:p>
            <a:pPr algn="ctr"/>
            <a:r>
              <a:rPr lang="en-US" sz="2000" b="1" dirty="0">
                <a:solidFill>
                  <a:srgbClr val="8AD0D6"/>
                </a:solidFill>
                <a:latin typeface="+mj-lt"/>
              </a:rPr>
              <a:t>Use Case</a:t>
            </a:r>
          </a:p>
        </p:txBody>
      </p:sp>
      <p:sp>
        <p:nvSpPr>
          <p:cNvPr id="7" name="TextBox 6">
            <a:extLst>
              <a:ext uri="{FF2B5EF4-FFF2-40B4-BE49-F238E27FC236}">
                <a16:creationId xmlns:a16="http://schemas.microsoft.com/office/drawing/2014/main" id="{F13C2F84-276C-40F7-9196-60438D8E20C4}"/>
              </a:ext>
            </a:extLst>
          </p:cNvPr>
          <p:cNvSpPr txBox="1"/>
          <p:nvPr/>
        </p:nvSpPr>
        <p:spPr>
          <a:xfrm>
            <a:off x="6352645" y="1298222"/>
            <a:ext cx="3801533" cy="400110"/>
          </a:xfrm>
          <a:prstGeom prst="rect">
            <a:avLst/>
          </a:prstGeom>
          <a:noFill/>
        </p:spPr>
        <p:txBody>
          <a:bodyPr wrap="square" rtlCol="0">
            <a:spAutoFit/>
          </a:bodyPr>
          <a:lstStyle/>
          <a:p>
            <a:pPr algn="ctr"/>
            <a:r>
              <a:rPr lang="en-US" sz="2000" b="1" dirty="0">
                <a:solidFill>
                  <a:srgbClr val="8AD0D6"/>
                </a:solidFill>
                <a:effectLst/>
                <a:latin typeface="+mj-lt"/>
                <a:ea typeface="Times New Roman" panose="02020603050405020304" pitchFamily="18" charset="0"/>
              </a:rPr>
              <a:t>System architecture</a:t>
            </a:r>
            <a:endParaRPr lang="en-US" sz="2000" dirty="0">
              <a:solidFill>
                <a:srgbClr val="8AD0D6"/>
              </a:solidFill>
              <a:effectLst/>
              <a:latin typeface="+mj-lt"/>
              <a:ea typeface="Times New Roman" panose="02020603050405020304" pitchFamily="18" charset="0"/>
            </a:endParaRPr>
          </a:p>
        </p:txBody>
      </p:sp>
    </p:spTree>
    <p:extLst>
      <p:ext uri="{BB962C8B-B14F-4D97-AF65-F5344CB8AC3E}">
        <p14:creationId xmlns:p14="http://schemas.microsoft.com/office/powerpoint/2010/main" val="1526575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132</TotalTime>
  <Words>1576</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Symbol</vt:lpstr>
      <vt:lpstr>Wingdings 3</vt:lpstr>
      <vt:lpstr>Ion</vt:lpstr>
      <vt:lpstr>Python Webscraper</vt:lpstr>
      <vt:lpstr>Table of Contents</vt:lpstr>
      <vt:lpstr>General Presentation</vt:lpstr>
      <vt:lpstr>Theoretical Fundamentals</vt:lpstr>
      <vt:lpstr>IT Technology </vt:lpstr>
      <vt:lpstr>Functionalities</vt:lpstr>
      <vt:lpstr>Actors and related access rights</vt:lpstr>
      <vt:lpstr>System Architecture </vt:lpstr>
      <vt:lpstr>Design diagrams</vt:lpstr>
      <vt:lpstr>PowerPoint Presentation</vt:lpstr>
      <vt:lpstr>PowerPoint Presentation</vt:lpstr>
      <vt:lpstr>PowerPoint Presentation</vt:lpstr>
      <vt:lpstr>PowerPoint Presentation</vt:lpstr>
      <vt:lpstr>PowerPoint Presentation</vt:lpstr>
      <vt:lpstr>Operation Mode</vt:lpstr>
      <vt:lpstr>The Login Page</vt:lpstr>
      <vt:lpstr>The Main Page</vt:lpstr>
      <vt:lpstr>The Token Pair Page</vt:lpstr>
      <vt:lpstr>The Admin/Configuration Page</vt:lpstr>
      <vt:lpstr>Portability</vt:lpstr>
      <vt:lpstr>Competing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Webscraper</dc:title>
  <dc:creator>adi racz</dc:creator>
  <cp:lastModifiedBy>adi racz</cp:lastModifiedBy>
  <cp:revision>6</cp:revision>
  <dcterms:created xsi:type="dcterms:W3CDTF">2021-11-25T23:10:55Z</dcterms:created>
  <dcterms:modified xsi:type="dcterms:W3CDTF">2021-12-03T09:10:01Z</dcterms:modified>
</cp:coreProperties>
</file>