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 Sans Regular" panose="020B0604020202020204" charset="0"/>
      <p:regular r:id="rId26"/>
    </p:embeddedFont>
    <p:embeddedFont>
      <p:font typeface="Nunito Sans Regular Bold" panose="020B0604020202020204" charset="0"/>
      <p:regular r:id="rId27"/>
    </p:embeddedFont>
    <p:embeddedFont>
      <p:font typeface="Russo One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svg"/><Relationship Id="rId7" Type="http://schemas.openxmlformats.org/officeDocument/2006/relationships/image" Target="../media/image5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1456167" cy="6487979"/>
            <a:chOff x="0" y="0"/>
            <a:chExt cx="3017262" cy="17087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17262" cy="1708768"/>
            </a:xfrm>
            <a:custGeom>
              <a:avLst/>
              <a:gdLst/>
              <a:ahLst/>
              <a:cxnLst/>
              <a:rect l="l" t="t" r="r" b="b"/>
              <a:pathLst>
                <a:path w="3017262" h="1708768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017262" cy="1708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45850" y="6957750"/>
            <a:ext cx="3342150" cy="3329250"/>
            <a:chOff x="0" y="0"/>
            <a:chExt cx="4456200" cy="44390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2228100" cy="2228100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2228100" y="2210900"/>
              <a:ext cx="2228100" cy="2228100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2228100" y="0"/>
              <a:ext cx="2228100" cy="2228100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210900"/>
              <a:ext cx="2228100" cy="2228100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8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11800021" y="6957750"/>
            <a:ext cx="3046615" cy="3329250"/>
            <a:chOff x="0" y="0"/>
            <a:chExt cx="685176" cy="74873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85176" cy="748740"/>
            </a:xfrm>
            <a:custGeom>
              <a:avLst/>
              <a:gdLst/>
              <a:ahLst/>
              <a:cxnLst/>
              <a:rect l="l" t="t" r="r" b="b"/>
              <a:pathLst>
                <a:path w="685176" h="748740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127000"/>
              <a:ext cx="685176" cy="621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6775346" y="7102164"/>
            <a:ext cx="1260550" cy="1459585"/>
          </a:xfrm>
          <a:custGeom>
            <a:avLst/>
            <a:gdLst/>
            <a:ahLst/>
            <a:cxnLst/>
            <a:rect l="l" t="t" r="r" b="b"/>
            <a:pathLst>
              <a:path w="1260550" h="1459585">
                <a:moveTo>
                  <a:pt x="0" y="0"/>
                </a:moveTo>
                <a:lnTo>
                  <a:pt x="1260550" y="0"/>
                </a:lnTo>
                <a:lnTo>
                  <a:pt x="1260550" y="1459584"/>
                </a:lnTo>
                <a:lnTo>
                  <a:pt x="0" y="1459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5077561" y="8756474"/>
            <a:ext cx="1435725" cy="1435725"/>
          </a:xfrm>
          <a:custGeom>
            <a:avLst/>
            <a:gdLst/>
            <a:ahLst/>
            <a:cxnLst/>
            <a:rect l="l" t="t" r="r" b="b"/>
            <a:pathLst>
              <a:path w="1435725" h="1435725">
                <a:moveTo>
                  <a:pt x="0" y="0"/>
                </a:moveTo>
                <a:lnTo>
                  <a:pt x="1435725" y="0"/>
                </a:lnTo>
                <a:lnTo>
                  <a:pt x="1435725" y="1435725"/>
                </a:lnTo>
                <a:lnTo>
                  <a:pt x="0" y="143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2234142" y="7516199"/>
            <a:ext cx="2178373" cy="2480548"/>
          </a:xfrm>
          <a:custGeom>
            <a:avLst/>
            <a:gdLst/>
            <a:ahLst/>
            <a:cxnLst/>
            <a:rect l="l" t="t" r="r" b="b"/>
            <a:pathLst>
              <a:path w="2178373" h="2480548">
                <a:moveTo>
                  <a:pt x="0" y="0"/>
                </a:moveTo>
                <a:lnTo>
                  <a:pt x="2178373" y="0"/>
                </a:lnTo>
                <a:lnTo>
                  <a:pt x="2178373" y="2480549"/>
                </a:lnTo>
                <a:lnTo>
                  <a:pt x="0" y="24805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453957" y="1028700"/>
            <a:ext cx="5005322" cy="5005322"/>
          </a:xfrm>
          <a:custGeom>
            <a:avLst/>
            <a:gdLst/>
            <a:ahLst/>
            <a:cxnLst/>
            <a:rect l="l" t="t" r="r" b="b"/>
            <a:pathLst>
              <a:path w="5005322" h="5005322">
                <a:moveTo>
                  <a:pt x="0" y="0"/>
                </a:moveTo>
                <a:lnTo>
                  <a:pt x="5005322" y="0"/>
                </a:lnTo>
                <a:lnTo>
                  <a:pt x="5005322" y="5005322"/>
                </a:lnTo>
                <a:lnTo>
                  <a:pt x="0" y="500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6321011" y="597643"/>
            <a:ext cx="4339693" cy="5292693"/>
          </a:xfrm>
          <a:custGeom>
            <a:avLst/>
            <a:gdLst/>
            <a:ahLst/>
            <a:cxnLst/>
            <a:rect l="l" t="t" r="r" b="b"/>
            <a:pathLst>
              <a:path w="4339693" h="5292693">
                <a:moveTo>
                  <a:pt x="0" y="0"/>
                </a:moveTo>
                <a:lnTo>
                  <a:pt x="4339693" y="0"/>
                </a:lnTo>
                <a:lnTo>
                  <a:pt x="4339693" y="5292693"/>
                </a:lnTo>
                <a:lnTo>
                  <a:pt x="0" y="52926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3228587" y="1428567"/>
            <a:ext cx="3630846" cy="3630846"/>
          </a:xfrm>
          <a:custGeom>
            <a:avLst/>
            <a:gdLst/>
            <a:ahLst/>
            <a:cxnLst/>
            <a:rect l="l" t="t" r="r" b="b"/>
            <a:pathLst>
              <a:path w="3630846" h="3630846">
                <a:moveTo>
                  <a:pt x="0" y="0"/>
                </a:moveTo>
                <a:lnTo>
                  <a:pt x="3630846" y="0"/>
                </a:lnTo>
                <a:lnTo>
                  <a:pt x="3630846" y="3630846"/>
                </a:lnTo>
                <a:lnTo>
                  <a:pt x="0" y="36308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368779" y="7625707"/>
            <a:ext cx="9069042" cy="203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26"/>
              </a:lnSpc>
              <a:spcBef>
                <a:spcPct val="0"/>
              </a:spcBef>
            </a:pPr>
            <a:r>
              <a:rPr lang="en-US" sz="6688" spc="-133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Pizza Sales Analysis using SQL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68779" y="6634934"/>
            <a:ext cx="7272759" cy="5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0"/>
              </a:lnSpc>
              <a:spcBef>
                <a:spcPct val="0"/>
              </a:spcBef>
            </a:pPr>
            <a:r>
              <a:rPr lang="en-US" sz="3436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Mentorness</a:t>
            </a:r>
            <a:r>
              <a:rPr lang="en-US" sz="3436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Internship Program 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028700" y="4143433"/>
            <a:ext cx="10411646" cy="2525444"/>
          </a:xfrm>
          <a:custGeom>
            <a:avLst/>
            <a:gdLst/>
            <a:ahLst/>
            <a:cxnLst/>
            <a:rect l="l" t="t" r="r" b="b"/>
            <a:pathLst>
              <a:path w="10411646" h="2525444">
                <a:moveTo>
                  <a:pt x="0" y="0"/>
                </a:moveTo>
                <a:lnTo>
                  <a:pt x="10411646" y="0"/>
                </a:lnTo>
                <a:lnTo>
                  <a:pt x="10411646" y="2525443"/>
                </a:lnTo>
                <a:lnTo>
                  <a:pt x="0" y="2525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3330408" y="7391310"/>
            <a:ext cx="5808229" cy="2597650"/>
          </a:xfrm>
          <a:custGeom>
            <a:avLst/>
            <a:gdLst/>
            <a:ahLst/>
            <a:cxnLst/>
            <a:rect l="l" t="t" r="r" b="b"/>
            <a:pathLst>
              <a:path w="5808229" h="2597650">
                <a:moveTo>
                  <a:pt x="0" y="0"/>
                </a:moveTo>
                <a:lnTo>
                  <a:pt x="5808230" y="0"/>
                </a:lnTo>
                <a:lnTo>
                  <a:pt x="5808230" y="2597650"/>
                </a:lnTo>
                <a:lnTo>
                  <a:pt x="0" y="259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285750"/>
            <a:ext cx="13965541" cy="265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5"/>
              </a:lnSpc>
            </a:pPr>
            <a:r>
              <a:rPr lang="en-US" sz="5829" spc="-116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5 </a:t>
            </a:r>
          </a:p>
          <a:p>
            <a:pPr marL="0" lvl="0" indent="0" algn="l">
              <a:lnSpc>
                <a:spcPts val="6995"/>
              </a:lnSpc>
              <a:spcBef>
                <a:spcPct val="0"/>
              </a:spcBef>
            </a:pPr>
            <a:r>
              <a:rPr lang="en-US" sz="5829" spc="-116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top 5 most ordered pizza types along their quantities.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015717" y="4070096"/>
            <a:ext cx="10498764" cy="2854195"/>
          </a:xfrm>
          <a:custGeom>
            <a:avLst/>
            <a:gdLst/>
            <a:ahLst/>
            <a:cxnLst/>
            <a:rect l="l" t="t" r="r" b="b"/>
            <a:pathLst>
              <a:path w="10498764" h="2854195">
                <a:moveTo>
                  <a:pt x="0" y="0"/>
                </a:moveTo>
                <a:lnTo>
                  <a:pt x="10498763" y="0"/>
                </a:lnTo>
                <a:lnTo>
                  <a:pt x="10498763" y="2854195"/>
                </a:lnTo>
                <a:lnTo>
                  <a:pt x="0" y="2854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3310113" y="7391310"/>
            <a:ext cx="4535927" cy="2698380"/>
          </a:xfrm>
          <a:custGeom>
            <a:avLst/>
            <a:gdLst/>
            <a:ahLst/>
            <a:cxnLst/>
            <a:rect l="l" t="t" r="r" b="b"/>
            <a:pathLst>
              <a:path w="4535927" h="2698380">
                <a:moveTo>
                  <a:pt x="0" y="0"/>
                </a:moveTo>
                <a:lnTo>
                  <a:pt x="4535927" y="0"/>
                </a:lnTo>
                <a:lnTo>
                  <a:pt x="4535927" y="2698380"/>
                </a:lnTo>
                <a:lnTo>
                  <a:pt x="0" y="26983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730248" y="65436"/>
            <a:ext cx="13260267" cy="2703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9"/>
              </a:lnSpc>
            </a:pPr>
            <a:r>
              <a:rPr lang="en-US" sz="5957" spc="-119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6 </a:t>
            </a:r>
          </a:p>
          <a:p>
            <a:pPr marL="0" lvl="0" indent="0" algn="l">
              <a:lnSpc>
                <a:spcPts val="7149"/>
              </a:lnSpc>
              <a:spcBef>
                <a:spcPct val="0"/>
              </a:spcBef>
            </a:pPr>
            <a:r>
              <a:rPr lang="en-US" sz="5957" spc="-119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quantity of each pizza categories ordered.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014103" y="4323832"/>
            <a:ext cx="10622003" cy="2346722"/>
          </a:xfrm>
          <a:custGeom>
            <a:avLst/>
            <a:gdLst/>
            <a:ahLst/>
            <a:cxnLst/>
            <a:rect l="l" t="t" r="r" b="b"/>
            <a:pathLst>
              <a:path w="10622003" h="2346722">
                <a:moveTo>
                  <a:pt x="0" y="0"/>
                </a:moveTo>
                <a:lnTo>
                  <a:pt x="10622003" y="0"/>
                </a:lnTo>
                <a:lnTo>
                  <a:pt x="10622003" y="2346722"/>
                </a:lnTo>
                <a:lnTo>
                  <a:pt x="0" y="234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3155841" y="4168820"/>
            <a:ext cx="4309321" cy="5362087"/>
          </a:xfrm>
          <a:custGeom>
            <a:avLst/>
            <a:gdLst/>
            <a:ahLst/>
            <a:cxnLst/>
            <a:rect l="l" t="t" r="r" b="b"/>
            <a:pathLst>
              <a:path w="4309321" h="5362087">
                <a:moveTo>
                  <a:pt x="0" y="0"/>
                </a:moveTo>
                <a:lnTo>
                  <a:pt x="4309321" y="0"/>
                </a:lnTo>
                <a:lnTo>
                  <a:pt x="4309321" y="5362087"/>
                </a:lnTo>
                <a:lnTo>
                  <a:pt x="0" y="5362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014103" y="9525"/>
            <a:ext cx="11960009" cy="2707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9"/>
              </a:lnSpc>
            </a:pPr>
            <a:r>
              <a:rPr lang="en-US" sz="5966" spc="-119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7 </a:t>
            </a:r>
          </a:p>
          <a:p>
            <a:pPr marL="0" lvl="0" indent="0" algn="l">
              <a:lnSpc>
                <a:spcPts val="7159"/>
              </a:lnSpc>
              <a:spcBef>
                <a:spcPct val="0"/>
              </a:spcBef>
            </a:pPr>
            <a:r>
              <a:rPr lang="en-US" sz="5966" spc="-119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distribution of orders by hours of the day.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994107" y="3272380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808461" y="4388293"/>
            <a:ext cx="12439167" cy="1709064"/>
          </a:xfrm>
          <a:custGeom>
            <a:avLst/>
            <a:gdLst/>
            <a:ahLst/>
            <a:cxnLst/>
            <a:rect l="l" t="t" r="r" b="b"/>
            <a:pathLst>
              <a:path w="12439167" h="1709064">
                <a:moveTo>
                  <a:pt x="0" y="0"/>
                </a:moveTo>
                <a:lnTo>
                  <a:pt x="12439167" y="0"/>
                </a:lnTo>
                <a:lnTo>
                  <a:pt x="12439167" y="1709064"/>
                </a:lnTo>
                <a:lnTo>
                  <a:pt x="0" y="170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3456935" y="7067166"/>
            <a:ext cx="4471469" cy="2737634"/>
          </a:xfrm>
          <a:custGeom>
            <a:avLst/>
            <a:gdLst/>
            <a:ahLst/>
            <a:cxnLst/>
            <a:rect l="l" t="t" r="r" b="b"/>
            <a:pathLst>
              <a:path w="4471469" h="2737634">
                <a:moveTo>
                  <a:pt x="0" y="0"/>
                </a:moveTo>
                <a:lnTo>
                  <a:pt x="4471469" y="0"/>
                </a:lnTo>
                <a:lnTo>
                  <a:pt x="4471469" y="2737634"/>
                </a:lnTo>
                <a:lnTo>
                  <a:pt x="0" y="2737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555394"/>
            <a:ext cx="13965541" cy="1782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4"/>
              </a:lnSpc>
            </a:pPr>
            <a:r>
              <a:rPr lang="en-US" sz="5870" spc="-117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8 </a:t>
            </a:r>
          </a:p>
          <a:p>
            <a:pPr marL="0" lvl="0" indent="0" algn="l">
              <a:lnSpc>
                <a:spcPts val="7044"/>
              </a:lnSpc>
              <a:spcBef>
                <a:spcPct val="0"/>
              </a:spcBef>
            </a:pPr>
            <a:r>
              <a:rPr lang="en-US" sz="5870" spc="-117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category-wise distribution of pizzas.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112741" y="4112608"/>
            <a:ext cx="12245888" cy="2739426"/>
          </a:xfrm>
          <a:custGeom>
            <a:avLst/>
            <a:gdLst/>
            <a:ahLst/>
            <a:cxnLst/>
            <a:rect l="l" t="t" r="r" b="b"/>
            <a:pathLst>
              <a:path w="12245888" h="2739426">
                <a:moveTo>
                  <a:pt x="0" y="0"/>
                </a:moveTo>
                <a:lnTo>
                  <a:pt x="12245887" y="0"/>
                </a:lnTo>
                <a:lnTo>
                  <a:pt x="12245887" y="2739426"/>
                </a:lnTo>
                <a:lnTo>
                  <a:pt x="0" y="2739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3096044" y="7896429"/>
            <a:ext cx="5382615" cy="2039229"/>
          </a:xfrm>
          <a:custGeom>
            <a:avLst/>
            <a:gdLst/>
            <a:ahLst/>
            <a:cxnLst/>
            <a:rect l="l" t="t" r="r" b="b"/>
            <a:pathLst>
              <a:path w="5382615" h="2039229">
                <a:moveTo>
                  <a:pt x="0" y="0"/>
                </a:moveTo>
                <a:lnTo>
                  <a:pt x="5382615" y="0"/>
                </a:lnTo>
                <a:lnTo>
                  <a:pt x="5382615" y="2039229"/>
                </a:lnTo>
                <a:lnTo>
                  <a:pt x="0" y="2039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150661"/>
            <a:ext cx="12101549" cy="256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7"/>
              </a:lnSpc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9 </a:t>
            </a:r>
          </a:p>
          <a:p>
            <a:pPr marL="0" lvl="0" indent="0" algn="l">
              <a:lnSpc>
                <a:spcPts val="6737"/>
              </a:lnSpc>
              <a:spcBef>
                <a:spcPct val="0"/>
              </a:spcBef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average number of pizzas ordered per day.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818552" y="4088406"/>
            <a:ext cx="12523108" cy="2317979"/>
          </a:xfrm>
          <a:custGeom>
            <a:avLst/>
            <a:gdLst/>
            <a:ahLst/>
            <a:cxnLst/>
            <a:rect l="l" t="t" r="r" b="b"/>
            <a:pathLst>
              <a:path w="12523108" h="2317979">
                <a:moveTo>
                  <a:pt x="0" y="0"/>
                </a:moveTo>
                <a:lnTo>
                  <a:pt x="12523108" y="0"/>
                </a:lnTo>
                <a:lnTo>
                  <a:pt x="12523108" y="2317979"/>
                </a:lnTo>
                <a:lnTo>
                  <a:pt x="0" y="2317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2923902" y="7715454"/>
            <a:ext cx="8312409" cy="2133451"/>
          </a:xfrm>
          <a:custGeom>
            <a:avLst/>
            <a:gdLst/>
            <a:ahLst/>
            <a:cxnLst/>
            <a:rect l="l" t="t" r="r" b="b"/>
            <a:pathLst>
              <a:path w="8312409" h="2133451">
                <a:moveTo>
                  <a:pt x="0" y="0"/>
                </a:moveTo>
                <a:lnTo>
                  <a:pt x="8312408" y="0"/>
                </a:lnTo>
                <a:lnTo>
                  <a:pt x="8312408" y="2133451"/>
                </a:lnTo>
                <a:lnTo>
                  <a:pt x="0" y="21334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150661"/>
            <a:ext cx="13597303" cy="256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7"/>
              </a:lnSpc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10 </a:t>
            </a:r>
          </a:p>
          <a:p>
            <a:pPr marL="0" lvl="0" indent="0" algn="l">
              <a:lnSpc>
                <a:spcPts val="6737"/>
              </a:lnSpc>
              <a:spcBef>
                <a:spcPct val="0"/>
              </a:spcBef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Top 3 most ordered pizza type based on revenue.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2859696" y="3578679"/>
            <a:ext cx="10184805" cy="3307512"/>
          </a:xfrm>
          <a:custGeom>
            <a:avLst/>
            <a:gdLst/>
            <a:ahLst/>
            <a:cxnLst/>
            <a:rect l="l" t="t" r="r" b="b"/>
            <a:pathLst>
              <a:path w="10184805" h="3307512">
                <a:moveTo>
                  <a:pt x="0" y="0"/>
                </a:moveTo>
                <a:lnTo>
                  <a:pt x="10184804" y="0"/>
                </a:lnTo>
                <a:lnTo>
                  <a:pt x="10184804" y="3307512"/>
                </a:lnTo>
                <a:lnTo>
                  <a:pt x="0" y="3307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3586855" y="7391310"/>
            <a:ext cx="3939510" cy="2583586"/>
          </a:xfrm>
          <a:custGeom>
            <a:avLst/>
            <a:gdLst/>
            <a:ahLst/>
            <a:cxnLst/>
            <a:rect l="l" t="t" r="r" b="b"/>
            <a:pathLst>
              <a:path w="3939510" h="2583586">
                <a:moveTo>
                  <a:pt x="0" y="0"/>
                </a:moveTo>
                <a:lnTo>
                  <a:pt x="3939510" y="0"/>
                </a:lnTo>
                <a:lnTo>
                  <a:pt x="3939510" y="2583586"/>
                </a:lnTo>
                <a:lnTo>
                  <a:pt x="0" y="25835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150661"/>
            <a:ext cx="12101549" cy="256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7"/>
              </a:lnSpc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11</a:t>
            </a:r>
          </a:p>
          <a:p>
            <a:pPr marL="0" lvl="0" indent="0" algn="l">
              <a:lnSpc>
                <a:spcPts val="6737"/>
              </a:lnSpc>
              <a:spcBef>
                <a:spcPct val="0"/>
              </a:spcBef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percentage contribution of each pizza type to revenue.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1006428" y="4129715"/>
            <a:ext cx="4960640" cy="5902534"/>
          </a:xfrm>
          <a:custGeom>
            <a:avLst/>
            <a:gdLst/>
            <a:ahLst/>
            <a:cxnLst/>
            <a:rect l="l" t="t" r="r" b="b"/>
            <a:pathLst>
              <a:path w="4960640" h="5902534">
                <a:moveTo>
                  <a:pt x="0" y="0"/>
                </a:moveTo>
                <a:lnTo>
                  <a:pt x="4960640" y="0"/>
                </a:lnTo>
                <a:lnTo>
                  <a:pt x="4960640" y="5902534"/>
                </a:lnTo>
                <a:lnTo>
                  <a:pt x="0" y="5902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028700" y="4293834"/>
            <a:ext cx="7726427" cy="3515802"/>
          </a:xfrm>
          <a:custGeom>
            <a:avLst/>
            <a:gdLst/>
            <a:ahLst/>
            <a:cxnLst/>
            <a:rect l="l" t="t" r="r" b="b"/>
            <a:pathLst>
              <a:path w="7726427" h="3515802">
                <a:moveTo>
                  <a:pt x="0" y="0"/>
                </a:moveTo>
                <a:lnTo>
                  <a:pt x="7726427" y="0"/>
                </a:lnTo>
                <a:lnTo>
                  <a:pt x="7726427" y="3515802"/>
                </a:lnTo>
                <a:lnTo>
                  <a:pt x="0" y="3515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576783"/>
            <a:ext cx="13780456" cy="1714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7"/>
              </a:lnSpc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12 </a:t>
            </a:r>
          </a:p>
          <a:p>
            <a:pPr marL="0" lvl="0" indent="0" algn="l">
              <a:lnSpc>
                <a:spcPts val="6737"/>
              </a:lnSpc>
              <a:spcBef>
                <a:spcPct val="0"/>
              </a:spcBef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cumulative revenue generated over time.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659351" y="3175321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395238" y="4112570"/>
            <a:ext cx="11363605" cy="3339791"/>
          </a:xfrm>
          <a:custGeom>
            <a:avLst/>
            <a:gdLst/>
            <a:ahLst/>
            <a:cxnLst/>
            <a:rect l="l" t="t" r="r" b="b"/>
            <a:pathLst>
              <a:path w="11363605" h="3339791">
                <a:moveTo>
                  <a:pt x="0" y="0"/>
                </a:moveTo>
                <a:lnTo>
                  <a:pt x="11363605" y="0"/>
                </a:lnTo>
                <a:lnTo>
                  <a:pt x="11363605" y="3339791"/>
                </a:lnTo>
                <a:lnTo>
                  <a:pt x="0" y="3339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2204034" y="4112570"/>
            <a:ext cx="5753951" cy="4330931"/>
          </a:xfrm>
          <a:custGeom>
            <a:avLst/>
            <a:gdLst/>
            <a:ahLst/>
            <a:cxnLst/>
            <a:rect l="l" t="t" r="r" b="b"/>
            <a:pathLst>
              <a:path w="5753951" h="4330931">
                <a:moveTo>
                  <a:pt x="0" y="0"/>
                </a:moveTo>
                <a:lnTo>
                  <a:pt x="5753950" y="0"/>
                </a:lnTo>
                <a:lnTo>
                  <a:pt x="5753950" y="4330931"/>
                </a:lnTo>
                <a:lnTo>
                  <a:pt x="0" y="4330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150661"/>
            <a:ext cx="13965541" cy="2566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37"/>
              </a:lnSpc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13 </a:t>
            </a:r>
          </a:p>
          <a:p>
            <a:pPr marL="0" lvl="0" indent="0" algn="l">
              <a:lnSpc>
                <a:spcPts val="6737"/>
              </a:lnSpc>
              <a:spcBef>
                <a:spcPct val="0"/>
              </a:spcBef>
            </a:pPr>
            <a:r>
              <a:rPr lang="en-US" sz="5614" spc="-112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top 3 most ordered pizza type based on revenue for each pizza category.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925145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077040" y="3166748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67646" y="7013532"/>
            <a:ext cx="3520354" cy="3506766"/>
            <a:chOff x="0" y="0"/>
            <a:chExt cx="4693805" cy="467568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346902" cy="2346902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346902" y="2328785"/>
              <a:ext cx="2346902" cy="2346902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346902" y="0"/>
              <a:ext cx="2346902" cy="2346902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2328785"/>
              <a:ext cx="2346902" cy="2346902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14767646" y="3506766"/>
            <a:ext cx="3520354" cy="3506766"/>
            <a:chOff x="0" y="0"/>
            <a:chExt cx="4693805" cy="4675688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2346902" cy="234690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346902" y="2328785"/>
              <a:ext cx="2346902" cy="234690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2346902" y="0"/>
              <a:ext cx="2346902" cy="2346902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2328785"/>
              <a:ext cx="2346902" cy="2346902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49"/>
                  </a:lnSpc>
                </a:pPr>
                <a:endParaRPr/>
              </a:p>
            </p:txBody>
          </p:sp>
        </p:grpSp>
      </p:grpSp>
      <p:sp>
        <p:nvSpPr>
          <p:cNvPr id="28" name="Freeform 28"/>
          <p:cNvSpPr/>
          <p:nvPr/>
        </p:nvSpPr>
        <p:spPr>
          <a:xfrm>
            <a:off x="16768250" y="7118121"/>
            <a:ext cx="1327763" cy="1537410"/>
          </a:xfrm>
          <a:custGeom>
            <a:avLst/>
            <a:gdLst/>
            <a:ahLst/>
            <a:cxnLst/>
            <a:rect l="l" t="t" r="r" b="b"/>
            <a:pathLst>
              <a:path w="1327763" h="1537410">
                <a:moveTo>
                  <a:pt x="0" y="0"/>
                </a:moveTo>
                <a:lnTo>
                  <a:pt x="1327763" y="0"/>
                </a:lnTo>
                <a:lnTo>
                  <a:pt x="1327763" y="1537410"/>
                </a:lnTo>
                <a:lnTo>
                  <a:pt x="0" y="1537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3131419" y="8884070"/>
            <a:ext cx="1512278" cy="1512278"/>
          </a:xfrm>
          <a:custGeom>
            <a:avLst/>
            <a:gdLst/>
            <a:ahLst/>
            <a:cxnLst/>
            <a:rect l="l" t="t" r="r" b="b"/>
            <a:pathLst>
              <a:path w="1512278" h="1512278">
                <a:moveTo>
                  <a:pt x="0" y="0"/>
                </a:moveTo>
                <a:lnTo>
                  <a:pt x="1512278" y="0"/>
                </a:lnTo>
                <a:lnTo>
                  <a:pt x="1512278" y="1512278"/>
                </a:lnTo>
                <a:lnTo>
                  <a:pt x="0" y="1512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4767646" y="0"/>
            <a:ext cx="1760177" cy="176017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72468" tIns="72468" rIns="72468" bIns="72468" rtlCol="0" anchor="ctr"/>
            <a:lstStyle/>
            <a:p>
              <a:pPr algn="ctr">
                <a:lnSpc>
                  <a:spcPts val="174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4973058" y="5395168"/>
            <a:ext cx="1378923" cy="1378923"/>
          </a:xfrm>
          <a:custGeom>
            <a:avLst/>
            <a:gdLst/>
            <a:ahLst/>
            <a:cxnLst/>
            <a:rect l="l" t="t" r="r" b="b"/>
            <a:pathLst>
              <a:path w="1378923" h="1378923">
                <a:moveTo>
                  <a:pt x="0" y="0"/>
                </a:moveTo>
                <a:lnTo>
                  <a:pt x="1378922" y="0"/>
                </a:lnTo>
                <a:lnTo>
                  <a:pt x="1378922" y="1378922"/>
                </a:lnTo>
                <a:lnTo>
                  <a:pt x="0" y="13789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-768631" y="7631340"/>
            <a:ext cx="4381360" cy="5073154"/>
          </a:xfrm>
          <a:custGeom>
            <a:avLst/>
            <a:gdLst/>
            <a:ahLst/>
            <a:cxnLst/>
            <a:rect l="l" t="t" r="r" b="b"/>
            <a:pathLst>
              <a:path w="4381360" h="5073154">
                <a:moveTo>
                  <a:pt x="0" y="0"/>
                </a:moveTo>
                <a:lnTo>
                  <a:pt x="4381360" y="0"/>
                </a:lnTo>
                <a:lnTo>
                  <a:pt x="4381360" y="5073154"/>
                </a:lnTo>
                <a:lnTo>
                  <a:pt x="0" y="50731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611888" y="2753180"/>
            <a:ext cx="11070707" cy="618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DEC0F1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Through the sales analysis we explored various aspects of pizza orders, including customer preferences, overall sales trend, product and cumulative </a:t>
            </a:r>
            <a:r>
              <a:rPr lang="en-US" sz="4500" dirty="0" err="1">
                <a:solidFill>
                  <a:srgbClr val="DEC0F1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renvenue</a:t>
            </a:r>
            <a:r>
              <a:rPr lang="en-US" sz="4500" dirty="0">
                <a:solidFill>
                  <a:srgbClr val="DEC0F1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insights.</a:t>
            </a:r>
          </a:p>
          <a:p>
            <a:pPr algn="l">
              <a:lnSpc>
                <a:spcPts val="5400"/>
              </a:lnSpc>
            </a:pPr>
            <a:endParaRPr lang="en-US" sz="4500" dirty="0">
              <a:solidFill>
                <a:srgbClr val="DEC0F1"/>
              </a:solidFill>
              <a:latin typeface="Nunito Sans Regular"/>
              <a:ea typeface="Nunito Sans Regular"/>
              <a:cs typeface="Nunito Sans Regular"/>
              <a:sym typeface="Nunito Sans Regular"/>
            </a:endParaRPr>
          </a:p>
          <a:p>
            <a:pPr algn="l">
              <a:lnSpc>
                <a:spcPts val="5400"/>
              </a:lnSpc>
            </a:pPr>
            <a:r>
              <a:rPr lang="en-US" sz="4500" dirty="0">
                <a:solidFill>
                  <a:srgbClr val="DEC0F1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Based on these insights the pizza store can make informed decisions to enhance customer experience, drive sales and hence achieve sustained growth.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97225" y="880088"/>
            <a:ext cx="862844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spc="-179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Conclusion</a:t>
            </a:r>
          </a:p>
        </p:txBody>
      </p:sp>
      <p:sp>
        <p:nvSpPr>
          <p:cNvPr id="37" name="Freeform 37"/>
          <p:cNvSpPr/>
          <p:nvPr/>
        </p:nvSpPr>
        <p:spPr>
          <a:xfrm rot="2814985">
            <a:off x="11477979" y="-2226461"/>
            <a:ext cx="4819157" cy="5580077"/>
          </a:xfrm>
          <a:custGeom>
            <a:avLst/>
            <a:gdLst/>
            <a:ahLst/>
            <a:cxnLst/>
            <a:rect l="l" t="t" r="r" b="b"/>
            <a:pathLst>
              <a:path w="4819157" h="5580077">
                <a:moveTo>
                  <a:pt x="0" y="0"/>
                </a:moveTo>
                <a:lnTo>
                  <a:pt x="4819158" y="0"/>
                </a:lnTo>
                <a:lnTo>
                  <a:pt x="4819158" y="5580077"/>
                </a:lnTo>
                <a:lnTo>
                  <a:pt x="0" y="5580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38"/>
          <p:cNvGrpSpPr/>
          <p:nvPr/>
        </p:nvGrpSpPr>
        <p:grpSpPr>
          <a:xfrm>
            <a:off x="13007469" y="7006738"/>
            <a:ext cx="1760177" cy="176017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72468" tIns="72468" rIns="72468" bIns="72468" rtlCol="0" anchor="ctr"/>
            <a:lstStyle/>
            <a:p>
              <a:pPr algn="ctr">
                <a:lnSpc>
                  <a:spcPts val="174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247293" y="8760121"/>
            <a:ext cx="1760177" cy="1760177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72468" tIns="72468" rIns="72468" bIns="72468" rtlCol="0" anchor="ctr"/>
            <a:lstStyle/>
            <a:p>
              <a:pPr algn="ctr">
                <a:lnSpc>
                  <a:spcPts val="174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85605" y="3959181"/>
            <a:ext cx="14116791" cy="4481274"/>
            <a:chOff x="0" y="0"/>
            <a:chExt cx="3718003" cy="118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18003" cy="1180253"/>
            </a:xfrm>
            <a:custGeom>
              <a:avLst/>
              <a:gdLst/>
              <a:ahLst/>
              <a:cxnLst/>
              <a:rect l="l" t="t" r="r" b="b"/>
              <a:pathLst>
                <a:path w="3718003" h="1180253">
                  <a:moveTo>
                    <a:pt x="0" y="0"/>
                  </a:moveTo>
                  <a:lnTo>
                    <a:pt x="3718003" y="0"/>
                  </a:lnTo>
                  <a:lnTo>
                    <a:pt x="3718003" y="1180253"/>
                  </a:lnTo>
                  <a:lnTo>
                    <a:pt x="0" y="1180253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18003" cy="1208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65332" y="-1367875"/>
            <a:ext cx="3787936" cy="3787936"/>
          </a:xfrm>
          <a:custGeom>
            <a:avLst/>
            <a:gdLst/>
            <a:ahLst/>
            <a:cxnLst/>
            <a:rect l="l" t="t" r="r" b="b"/>
            <a:pathLst>
              <a:path w="3787936" h="3787936">
                <a:moveTo>
                  <a:pt x="0" y="0"/>
                </a:moveTo>
                <a:lnTo>
                  <a:pt x="3787936" y="0"/>
                </a:lnTo>
                <a:lnTo>
                  <a:pt x="3787936" y="3787937"/>
                </a:lnTo>
                <a:lnTo>
                  <a:pt x="0" y="3787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02812" y="2104090"/>
            <a:ext cx="10082376" cy="1284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145"/>
              </a:lnSpc>
              <a:spcBef>
                <a:spcPct val="0"/>
              </a:spcBef>
            </a:pPr>
            <a:r>
              <a:rPr lang="en-US" sz="8454" spc="-169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Project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04359" y="4412293"/>
            <a:ext cx="10775085" cy="3756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3"/>
              </a:lnSpc>
            </a:pPr>
            <a:r>
              <a:rPr lang="en-US" sz="3595" dirty="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main aim of this project is to analyze pizza sales to gain insights into customer </a:t>
            </a:r>
            <a:r>
              <a:rPr lang="en-US" sz="3595" dirty="0" err="1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behaviour</a:t>
            </a:r>
            <a:r>
              <a:rPr lang="en-US" sz="3595" dirty="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, popular pizza types, sales trends and overall performance.</a:t>
            </a:r>
          </a:p>
          <a:p>
            <a:pPr algn="l">
              <a:lnSpc>
                <a:spcPts val="5033"/>
              </a:lnSpc>
            </a:pPr>
            <a:endParaRPr lang="en-US" sz="3595" dirty="0">
              <a:solidFill>
                <a:srgbClr val="FFFFFF"/>
              </a:solidFill>
              <a:latin typeface="Nunito Sans Regular"/>
              <a:ea typeface="Nunito Sans Regular"/>
              <a:cs typeface="Nunito Sans Regular"/>
              <a:sym typeface="Nunito Sans Regular"/>
            </a:endParaRPr>
          </a:p>
          <a:p>
            <a:pPr algn="l">
              <a:lnSpc>
                <a:spcPts val="5033"/>
              </a:lnSpc>
            </a:pPr>
            <a:r>
              <a:rPr lang="en-US" sz="3595" dirty="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analysis will be performed using four tables:</a:t>
            </a:r>
          </a:p>
          <a:p>
            <a:pPr algn="l">
              <a:lnSpc>
                <a:spcPts val="5033"/>
              </a:lnSpc>
            </a:pPr>
            <a:r>
              <a:rPr lang="en-US" sz="3595" dirty="0" err="1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order_details</a:t>
            </a:r>
            <a:r>
              <a:rPr lang="en-US" sz="3595" dirty="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, orders, </a:t>
            </a:r>
            <a:r>
              <a:rPr lang="en-US" sz="3595" dirty="0" err="1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pizza_types</a:t>
            </a:r>
            <a:r>
              <a:rPr lang="en-US" sz="3595" dirty="0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and pizzas. </a:t>
            </a:r>
          </a:p>
        </p:txBody>
      </p:sp>
      <p:sp>
        <p:nvSpPr>
          <p:cNvPr id="8" name="Freeform 8"/>
          <p:cNvSpPr/>
          <p:nvPr/>
        </p:nvSpPr>
        <p:spPr>
          <a:xfrm>
            <a:off x="14179444" y="1016606"/>
            <a:ext cx="2371775" cy="2371775"/>
          </a:xfrm>
          <a:custGeom>
            <a:avLst/>
            <a:gdLst/>
            <a:ahLst/>
            <a:cxnLst/>
            <a:rect l="l" t="t" r="r" b="b"/>
            <a:pathLst>
              <a:path w="2371775" h="2371775">
                <a:moveTo>
                  <a:pt x="0" y="0"/>
                </a:moveTo>
                <a:lnTo>
                  <a:pt x="2371775" y="0"/>
                </a:lnTo>
                <a:lnTo>
                  <a:pt x="2371775" y="2371775"/>
                </a:lnTo>
                <a:lnTo>
                  <a:pt x="0" y="2371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5413913"/>
            <a:chOff x="0" y="0"/>
            <a:chExt cx="4816593" cy="14258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25887"/>
            </a:xfrm>
            <a:custGeom>
              <a:avLst/>
              <a:gdLst/>
              <a:ahLst/>
              <a:cxnLst/>
              <a:rect l="l" t="t" r="r" b="b"/>
              <a:pathLst>
                <a:path w="4816592" h="1425887">
                  <a:moveTo>
                    <a:pt x="0" y="0"/>
                  </a:moveTo>
                  <a:lnTo>
                    <a:pt x="4816592" y="0"/>
                  </a:lnTo>
                  <a:lnTo>
                    <a:pt x="4816592" y="1425887"/>
                  </a:lnTo>
                  <a:lnTo>
                    <a:pt x="0" y="142588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454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9073" y="2139976"/>
            <a:ext cx="10829854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243"/>
              </a:lnSpc>
              <a:spcBef>
                <a:spcPct val="0"/>
              </a:spcBef>
            </a:pPr>
            <a:r>
              <a:rPr lang="en-US" sz="11036" u="none" spc="-22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Thank you!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982916" y="4578376"/>
            <a:ext cx="1671075" cy="16710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68800" tIns="68800" rIns="68800" bIns="68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19083" y="4578376"/>
            <a:ext cx="1671075" cy="16710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68800" tIns="68800" rIns="68800" bIns="68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46748" y="4578376"/>
            <a:ext cx="1671075" cy="167107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68800" tIns="68800" rIns="68800" bIns="68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377504" y="4722790"/>
            <a:ext cx="1260550" cy="1459585"/>
          </a:xfrm>
          <a:custGeom>
            <a:avLst/>
            <a:gdLst/>
            <a:ahLst/>
            <a:cxnLst/>
            <a:rect l="l" t="t" r="r" b="b"/>
            <a:pathLst>
              <a:path w="1260550" h="1459585">
                <a:moveTo>
                  <a:pt x="0" y="0"/>
                </a:moveTo>
                <a:lnTo>
                  <a:pt x="1260550" y="0"/>
                </a:lnTo>
                <a:lnTo>
                  <a:pt x="1260550" y="1459584"/>
                </a:lnTo>
                <a:lnTo>
                  <a:pt x="0" y="1459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878459" y="4718924"/>
            <a:ext cx="1435725" cy="1435725"/>
          </a:xfrm>
          <a:custGeom>
            <a:avLst/>
            <a:gdLst/>
            <a:ahLst/>
            <a:cxnLst/>
            <a:rect l="l" t="t" r="r" b="b"/>
            <a:pathLst>
              <a:path w="1435725" h="1435725">
                <a:moveTo>
                  <a:pt x="0" y="0"/>
                </a:moveTo>
                <a:lnTo>
                  <a:pt x="1435725" y="0"/>
                </a:lnTo>
                <a:lnTo>
                  <a:pt x="1435725" y="1435726"/>
                </a:lnTo>
                <a:lnTo>
                  <a:pt x="0" y="14357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283381" y="4751098"/>
            <a:ext cx="1070145" cy="1325630"/>
          </a:xfrm>
          <a:custGeom>
            <a:avLst/>
            <a:gdLst/>
            <a:ahLst/>
            <a:cxnLst/>
            <a:rect l="l" t="t" r="r" b="b"/>
            <a:pathLst>
              <a:path w="1070145" h="1325630">
                <a:moveTo>
                  <a:pt x="0" y="0"/>
                </a:moveTo>
                <a:lnTo>
                  <a:pt x="1070144" y="0"/>
                </a:lnTo>
                <a:lnTo>
                  <a:pt x="1070144" y="1325630"/>
                </a:lnTo>
                <a:lnTo>
                  <a:pt x="0" y="13256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2397842" y="4578376"/>
            <a:ext cx="1671075" cy="167107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68800" tIns="68800" rIns="68800" bIns="68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2617688" y="4674533"/>
            <a:ext cx="1231383" cy="1402196"/>
          </a:xfrm>
          <a:custGeom>
            <a:avLst/>
            <a:gdLst/>
            <a:ahLst/>
            <a:cxnLst/>
            <a:rect l="l" t="t" r="r" b="b"/>
            <a:pathLst>
              <a:path w="1231383" h="1402196">
                <a:moveTo>
                  <a:pt x="0" y="0"/>
                </a:moveTo>
                <a:lnTo>
                  <a:pt x="1231383" y="0"/>
                </a:lnTo>
                <a:lnTo>
                  <a:pt x="1231383" y="1402195"/>
                </a:lnTo>
                <a:lnTo>
                  <a:pt x="0" y="14021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5990591" y="9042967"/>
            <a:ext cx="5427232" cy="84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6"/>
              </a:lnSpc>
              <a:spcBef>
                <a:spcPct val="0"/>
              </a:spcBef>
            </a:pPr>
            <a:r>
              <a:rPr lang="en-US" sz="5530" spc="-110">
                <a:solidFill>
                  <a:srgbClr val="100F0D"/>
                </a:solidFill>
                <a:latin typeface="Russo One"/>
                <a:ea typeface="Russo One"/>
                <a:cs typeface="Russo One"/>
                <a:sym typeface="Russo One"/>
              </a:rPr>
              <a:t>-Basvi Chunara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57467" y="53564"/>
            <a:ext cx="7377106" cy="10287000"/>
            <a:chOff x="0" y="0"/>
            <a:chExt cx="19429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2941" cy="2709333"/>
            </a:xfrm>
            <a:custGeom>
              <a:avLst/>
              <a:gdLst/>
              <a:ahLst/>
              <a:cxnLst/>
              <a:rect l="l" t="t" r="r" b="b"/>
              <a:pathLst>
                <a:path w="1942941" h="2709333">
                  <a:moveTo>
                    <a:pt x="0" y="0"/>
                  </a:moveTo>
                  <a:lnTo>
                    <a:pt x="1942941" y="0"/>
                  </a:lnTo>
                  <a:lnTo>
                    <a:pt x="19429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42942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5313" y="2423213"/>
            <a:ext cx="493387" cy="4933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442418"/>
            <a:ext cx="370040" cy="196139"/>
            <a:chOff x="0" y="0"/>
            <a:chExt cx="609600" cy="3231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3990982"/>
            <a:ext cx="370040" cy="196139"/>
            <a:chOff x="0" y="0"/>
            <a:chExt cx="609600" cy="3231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5098995"/>
            <a:ext cx="370040" cy="196139"/>
            <a:chOff x="0" y="0"/>
            <a:chExt cx="609600" cy="32311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4550057"/>
            <a:ext cx="370040" cy="196139"/>
            <a:chOff x="0" y="0"/>
            <a:chExt cx="609600" cy="3231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35313" y="6260711"/>
            <a:ext cx="493387" cy="49338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8700" y="7383006"/>
            <a:ext cx="370040" cy="196139"/>
            <a:chOff x="0" y="0"/>
            <a:chExt cx="609600" cy="32311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28700" y="8075423"/>
            <a:ext cx="370040" cy="196139"/>
            <a:chOff x="0" y="0"/>
            <a:chExt cx="609600" cy="32311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8623987"/>
            <a:ext cx="370040" cy="196139"/>
            <a:chOff x="0" y="0"/>
            <a:chExt cx="609600" cy="32311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3745962" y="3014669"/>
            <a:ext cx="4800118" cy="4564476"/>
          </a:xfrm>
          <a:custGeom>
            <a:avLst/>
            <a:gdLst/>
            <a:ahLst/>
            <a:cxnLst/>
            <a:rect l="l" t="t" r="r" b="b"/>
            <a:pathLst>
              <a:path w="4800118" h="4564476">
                <a:moveTo>
                  <a:pt x="0" y="0"/>
                </a:moveTo>
                <a:lnTo>
                  <a:pt x="4800117" y="0"/>
                </a:lnTo>
                <a:lnTo>
                  <a:pt x="4800117" y="4564476"/>
                </a:lnTo>
                <a:lnTo>
                  <a:pt x="0" y="4564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658660" y="645593"/>
            <a:ext cx="7326266" cy="1258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0"/>
              </a:lnSpc>
              <a:spcBef>
                <a:spcPct val="0"/>
              </a:spcBef>
            </a:pPr>
            <a:r>
              <a:rPr lang="en-US" sz="8283" spc="-165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Dataset: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52047" y="2327007"/>
            <a:ext cx="9392289" cy="703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8"/>
              </a:lnSpc>
            </a:pPr>
            <a:r>
              <a:rPr lang="en-US" sz="4615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order_details</a:t>
            </a:r>
            <a:endParaRPr lang="en-US" sz="4615" dirty="0">
              <a:solidFill>
                <a:srgbClr val="040926"/>
              </a:solidFill>
              <a:latin typeface="Nunito Sans Regular"/>
              <a:ea typeface="Nunito Sans Regular"/>
              <a:cs typeface="Nunito Sans Regular"/>
              <a:sym typeface="Nunito Sans Regular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550662" y="3294670"/>
            <a:ext cx="10935381" cy="211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</a:t>
            </a:r>
            <a:r>
              <a:rPr lang="en-US" sz="3487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order_details_id</a:t>
            </a: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: Unique identifier for the order detail. </a:t>
            </a:r>
          </a:p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</a:t>
            </a:r>
            <a:r>
              <a:rPr lang="en-US" sz="3487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order_id</a:t>
            </a: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: Identifier linking to the orders table. </a:t>
            </a:r>
          </a:p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</a:t>
            </a:r>
            <a:r>
              <a:rPr lang="en-US" sz="3487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pizza_id</a:t>
            </a: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: Identifier linking to the pizza table. </a:t>
            </a:r>
          </a:p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quantity: Number of pizzas ordered.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13720" y="6155679"/>
            <a:ext cx="9392289" cy="703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8"/>
              </a:lnSpc>
            </a:pPr>
            <a:r>
              <a:rPr lang="en-US" sz="4615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orders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22087" y="7287756"/>
            <a:ext cx="10935381" cy="1584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</a:t>
            </a:r>
            <a:r>
              <a:rPr lang="en-US" sz="3487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order_id</a:t>
            </a: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: Unique identifier for the order. </a:t>
            </a:r>
          </a:p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date: Date the order was placed. </a:t>
            </a:r>
          </a:p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time: Time the order was placed.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57467" y="53564"/>
            <a:ext cx="7377106" cy="10287000"/>
            <a:chOff x="0" y="0"/>
            <a:chExt cx="194294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2941" cy="2709333"/>
            </a:xfrm>
            <a:custGeom>
              <a:avLst/>
              <a:gdLst/>
              <a:ahLst/>
              <a:cxnLst/>
              <a:rect l="l" t="t" r="r" b="b"/>
              <a:pathLst>
                <a:path w="1942941" h="2709333">
                  <a:moveTo>
                    <a:pt x="0" y="0"/>
                  </a:moveTo>
                  <a:lnTo>
                    <a:pt x="1942941" y="0"/>
                  </a:lnTo>
                  <a:lnTo>
                    <a:pt x="19429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42942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5313" y="2423213"/>
            <a:ext cx="493387" cy="4933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3442418"/>
            <a:ext cx="370040" cy="196139"/>
            <a:chOff x="0" y="0"/>
            <a:chExt cx="609600" cy="3231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5400000">
            <a:off x="13340662" y="1478399"/>
            <a:ext cx="5610717" cy="6842834"/>
          </a:xfrm>
          <a:custGeom>
            <a:avLst/>
            <a:gdLst/>
            <a:ahLst/>
            <a:cxnLst/>
            <a:rect l="l" t="t" r="r" b="b"/>
            <a:pathLst>
              <a:path w="5610717" h="6842834">
                <a:moveTo>
                  <a:pt x="0" y="0"/>
                </a:moveTo>
                <a:lnTo>
                  <a:pt x="5610717" y="0"/>
                </a:lnTo>
                <a:lnTo>
                  <a:pt x="5610717" y="6842834"/>
                </a:lnTo>
                <a:lnTo>
                  <a:pt x="0" y="6842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8660" y="645593"/>
            <a:ext cx="7326266" cy="1258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0"/>
              </a:lnSpc>
              <a:spcBef>
                <a:spcPct val="0"/>
              </a:spcBef>
            </a:pPr>
            <a:r>
              <a:rPr lang="en-US" sz="8283" spc="-165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Dataset: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2047" y="2327007"/>
            <a:ext cx="9392289" cy="703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8"/>
              </a:lnSpc>
            </a:pPr>
            <a:r>
              <a:rPr lang="en-US" sz="4615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pizza_type</a:t>
            </a:r>
            <a:endParaRPr lang="en-US" sz="4615" dirty="0">
              <a:solidFill>
                <a:srgbClr val="040926"/>
              </a:solidFill>
              <a:latin typeface="Nunito Sans Regular"/>
              <a:ea typeface="Nunito Sans Regular"/>
              <a:cs typeface="Nunito Sans Regular"/>
              <a:sym typeface="Nunito Sans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22087" y="3267445"/>
            <a:ext cx="12413536" cy="213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7"/>
              </a:lnSpc>
            </a:pPr>
            <a:r>
              <a:rPr lang="en-US" sz="3573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pizza_type_id</a:t>
            </a:r>
            <a:r>
              <a:rPr lang="en-US" sz="3573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: Unique identifier for the pizza type. </a:t>
            </a:r>
          </a:p>
          <a:p>
            <a:pPr algn="l">
              <a:lnSpc>
                <a:spcPts val="4287"/>
              </a:lnSpc>
            </a:pPr>
            <a:r>
              <a:rPr lang="en-US" sz="3573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name: Name of the pizza. </a:t>
            </a:r>
          </a:p>
          <a:p>
            <a:pPr algn="l">
              <a:lnSpc>
                <a:spcPts val="4287"/>
              </a:lnSpc>
            </a:pPr>
            <a:r>
              <a:rPr lang="en-US" sz="3573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category: Category of the pizza(vegetarian, meat, etc.) </a:t>
            </a:r>
          </a:p>
          <a:p>
            <a:pPr algn="l">
              <a:lnSpc>
                <a:spcPts val="4287"/>
              </a:lnSpc>
            </a:pPr>
            <a:r>
              <a:rPr lang="en-US" sz="3573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ingredients: List of ingredients used in the pizza.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3990982"/>
            <a:ext cx="370040" cy="196139"/>
            <a:chOff x="0" y="0"/>
            <a:chExt cx="609600" cy="32311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5073330"/>
            <a:ext cx="370040" cy="196139"/>
            <a:chOff x="0" y="0"/>
            <a:chExt cx="609600" cy="32311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4539545"/>
            <a:ext cx="370040" cy="196139"/>
            <a:chOff x="0" y="0"/>
            <a:chExt cx="609600" cy="32311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35313" y="6260711"/>
            <a:ext cx="493387" cy="49338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13720" y="6155679"/>
            <a:ext cx="9392289" cy="703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8"/>
              </a:lnSpc>
            </a:pPr>
            <a:r>
              <a:rPr lang="en-US" sz="4615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22087" y="7287756"/>
            <a:ext cx="10935381" cy="211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487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pizza_id</a:t>
            </a: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: Unique identifier for the pizza.</a:t>
            </a:r>
          </a:p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</a:t>
            </a:r>
            <a:r>
              <a:rPr lang="en-US" sz="3487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pizza_type_id</a:t>
            </a: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: Identifier linking to the </a:t>
            </a:r>
            <a:r>
              <a:rPr lang="en-US" sz="3487" dirty="0" err="1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pizza_type</a:t>
            </a: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 table. </a:t>
            </a:r>
          </a:p>
          <a:p>
            <a:pPr algn="l">
              <a:lnSpc>
                <a:spcPts val="4184"/>
              </a:lnSpc>
            </a:pPr>
            <a:r>
              <a:rPr lang="en-US" sz="3487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size: Size of the pizza (e.g., small, medium, large).  price: Price of the pizza. 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28700" y="7383006"/>
            <a:ext cx="370040" cy="196139"/>
            <a:chOff x="0" y="0"/>
            <a:chExt cx="609600" cy="32311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28700" y="7988720"/>
            <a:ext cx="370040" cy="196139"/>
            <a:chOff x="0" y="0"/>
            <a:chExt cx="609600" cy="32311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28700" y="8518233"/>
            <a:ext cx="370040" cy="196139"/>
            <a:chOff x="0" y="0"/>
            <a:chExt cx="609600" cy="32311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8700" y="9047747"/>
            <a:ext cx="370040" cy="196139"/>
            <a:chOff x="0" y="0"/>
            <a:chExt cx="609600" cy="32311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09600" cy="323117"/>
            </a:xfrm>
            <a:custGeom>
              <a:avLst/>
              <a:gdLst/>
              <a:ahLst/>
              <a:cxnLst/>
              <a:rect l="l" t="t" r="r" b="b"/>
              <a:pathLst>
                <a:path w="609600" h="323117">
                  <a:moveTo>
                    <a:pt x="0" y="0"/>
                  </a:moveTo>
                  <a:lnTo>
                    <a:pt x="609600" y="0"/>
                  </a:lnTo>
                  <a:lnTo>
                    <a:pt x="609600" y="323117"/>
                  </a:lnTo>
                  <a:lnTo>
                    <a:pt x="0" y="323117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609600" cy="35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71261" y="-22163"/>
            <a:ext cx="7342522" cy="10287000"/>
            <a:chOff x="0" y="0"/>
            <a:chExt cx="193383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33833" cy="2709333"/>
            </a:xfrm>
            <a:custGeom>
              <a:avLst/>
              <a:gdLst/>
              <a:ahLst/>
              <a:cxnLst/>
              <a:rect l="l" t="t" r="r" b="b"/>
              <a:pathLst>
                <a:path w="1933833" h="2709333">
                  <a:moveTo>
                    <a:pt x="0" y="0"/>
                  </a:moveTo>
                  <a:lnTo>
                    <a:pt x="1933833" y="0"/>
                  </a:lnTo>
                  <a:lnTo>
                    <a:pt x="19338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33833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77328" y="4008970"/>
            <a:ext cx="1671075" cy="167107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68800" tIns="68800" rIns="68800" bIns="68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72066" y="961623"/>
            <a:ext cx="1671075" cy="167107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68800" tIns="68800" rIns="68800" bIns="68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77328" y="7889845"/>
            <a:ext cx="1671075" cy="167107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68800" tIns="68800" rIns="68800" bIns="68800" rtlCol="0" anchor="ctr"/>
            <a:lstStyle/>
            <a:p>
              <a:pPr algn="ctr">
                <a:lnSpc>
                  <a:spcPts val="1748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577328" y="1028700"/>
            <a:ext cx="1260550" cy="1459585"/>
          </a:xfrm>
          <a:custGeom>
            <a:avLst/>
            <a:gdLst/>
            <a:ahLst/>
            <a:cxnLst/>
            <a:rect l="l" t="t" r="r" b="b"/>
            <a:pathLst>
              <a:path w="1260550" h="1459585">
                <a:moveTo>
                  <a:pt x="0" y="0"/>
                </a:moveTo>
                <a:lnTo>
                  <a:pt x="1260551" y="0"/>
                </a:lnTo>
                <a:lnTo>
                  <a:pt x="1260551" y="1459585"/>
                </a:lnTo>
                <a:lnTo>
                  <a:pt x="0" y="1459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695003" y="8032720"/>
            <a:ext cx="1435725" cy="1435725"/>
          </a:xfrm>
          <a:custGeom>
            <a:avLst/>
            <a:gdLst/>
            <a:ahLst/>
            <a:cxnLst/>
            <a:rect l="l" t="t" r="r" b="b"/>
            <a:pathLst>
              <a:path w="1435725" h="1435725">
                <a:moveTo>
                  <a:pt x="0" y="0"/>
                </a:moveTo>
                <a:lnTo>
                  <a:pt x="1435725" y="0"/>
                </a:lnTo>
                <a:lnTo>
                  <a:pt x="1435725" y="1435725"/>
                </a:lnTo>
                <a:lnTo>
                  <a:pt x="0" y="143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877793" y="4181693"/>
            <a:ext cx="1070145" cy="1325630"/>
          </a:xfrm>
          <a:custGeom>
            <a:avLst/>
            <a:gdLst/>
            <a:ahLst/>
            <a:cxnLst/>
            <a:rect l="l" t="t" r="r" b="b"/>
            <a:pathLst>
              <a:path w="1070145" h="1325630">
                <a:moveTo>
                  <a:pt x="0" y="0"/>
                </a:moveTo>
                <a:lnTo>
                  <a:pt x="1070145" y="0"/>
                </a:lnTo>
                <a:lnTo>
                  <a:pt x="1070145" y="1325630"/>
                </a:lnTo>
                <a:lnTo>
                  <a:pt x="0" y="13256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8700" y="2604974"/>
            <a:ext cx="4008765" cy="4479067"/>
          </a:xfrm>
          <a:custGeom>
            <a:avLst/>
            <a:gdLst/>
            <a:ahLst/>
            <a:cxnLst/>
            <a:rect l="l" t="t" r="r" b="b"/>
            <a:pathLst>
              <a:path w="4008765" h="4479067">
                <a:moveTo>
                  <a:pt x="0" y="0"/>
                </a:moveTo>
                <a:lnTo>
                  <a:pt x="4008765" y="0"/>
                </a:lnTo>
                <a:lnTo>
                  <a:pt x="4008765" y="4479067"/>
                </a:lnTo>
                <a:lnTo>
                  <a:pt x="0" y="44790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1419080" y="4181693"/>
            <a:ext cx="5840220" cy="1666654"/>
            <a:chOff x="0" y="0"/>
            <a:chExt cx="1538165" cy="43895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38165" cy="438954"/>
            </a:xfrm>
            <a:custGeom>
              <a:avLst/>
              <a:gdLst/>
              <a:ahLst/>
              <a:cxnLst/>
              <a:rect l="l" t="t" r="r" b="b"/>
              <a:pathLst>
                <a:path w="1538165" h="438954">
                  <a:moveTo>
                    <a:pt x="0" y="0"/>
                  </a:moveTo>
                  <a:lnTo>
                    <a:pt x="1538165" y="0"/>
                  </a:lnTo>
                  <a:lnTo>
                    <a:pt x="1538165" y="438954"/>
                  </a:lnTo>
                  <a:lnTo>
                    <a:pt x="0" y="43895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538165" cy="4675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171223" y="4589483"/>
            <a:ext cx="10335934" cy="80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sz="4994" dirty="0">
                <a:solidFill>
                  <a:srgbClr val="FFFFFF"/>
                </a:solidFill>
                <a:latin typeface="Nunito Sans Regular Bold"/>
                <a:ea typeface="Nunito Sans Regular Bold"/>
                <a:cs typeface="Nunito Sans Regular Bold"/>
                <a:sym typeface="Nunito Sans Regular Bold"/>
              </a:rPr>
              <a:t>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028700" y="7996933"/>
            <a:ext cx="4227270" cy="1876148"/>
          </a:xfrm>
          <a:custGeom>
            <a:avLst/>
            <a:gdLst/>
            <a:ahLst/>
            <a:cxnLst/>
            <a:rect l="l" t="t" r="r" b="b"/>
            <a:pathLst>
              <a:path w="4227270" h="1876148">
                <a:moveTo>
                  <a:pt x="0" y="0"/>
                </a:moveTo>
                <a:lnTo>
                  <a:pt x="4227270" y="0"/>
                </a:lnTo>
                <a:lnTo>
                  <a:pt x="4227270" y="1876148"/>
                </a:lnTo>
                <a:lnTo>
                  <a:pt x="0" y="1876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028700" y="4012143"/>
            <a:ext cx="10056737" cy="2601634"/>
          </a:xfrm>
          <a:custGeom>
            <a:avLst/>
            <a:gdLst/>
            <a:ahLst/>
            <a:cxnLst/>
            <a:rect l="l" t="t" r="r" b="b"/>
            <a:pathLst>
              <a:path w="10056737" h="2601634">
                <a:moveTo>
                  <a:pt x="0" y="0"/>
                </a:moveTo>
                <a:lnTo>
                  <a:pt x="10056737" y="0"/>
                </a:lnTo>
                <a:lnTo>
                  <a:pt x="10056737" y="2601634"/>
                </a:lnTo>
                <a:lnTo>
                  <a:pt x="0" y="2601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335665"/>
            <a:ext cx="12578874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6274" spc="-125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1 </a:t>
            </a:r>
          </a:p>
          <a:p>
            <a:pPr marL="0" lvl="0" indent="0" algn="l">
              <a:lnSpc>
                <a:spcPts val="7529"/>
              </a:lnSpc>
              <a:spcBef>
                <a:spcPct val="0"/>
              </a:spcBef>
            </a:pPr>
            <a:r>
              <a:rPr lang="en-US" sz="6274" spc="-125" dirty="0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total number of orders placed.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028700" y="4313811"/>
            <a:ext cx="13332079" cy="1835430"/>
          </a:xfrm>
          <a:custGeom>
            <a:avLst/>
            <a:gdLst/>
            <a:ahLst/>
            <a:cxnLst/>
            <a:rect l="l" t="t" r="r" b="b"/>
            <a:pathLst>
              <a:path w="13332079" h="1835430">
                <a:moveTo>
                  <a:pt x="0" y="0"/>
                </a:moveTo>
                <a:lnTo>
                  <a:pt x="13332079" y="0"/>
                </a:lnTo>
                <a:lnTo>
                  <a:pt x="13332079" y="1835430"/>
                </a:lnTo>
                <a:lnTo>
                  <a:pt x="0" y="1835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028700" y="8105979"/>
            <a:ext cx="3916745" cy="1486476"/>
          </a:xfrm>
          <a:custGeom>
            <a:avLst/>
            <a:gdLst/>
            <a:ahLst/>
            <a:cxnLst/>
            <a:rect l="l" t="t" r="r" b="b"/>
            <a:pathLst>
              <a:path w="3916745" h="1486476">
                <a:moveTo>
                  <a:pt x="0" y="0"/>
                </a:moveTo>
                <a:lnTo>
                  <a:pt x="3916745" y="0"/>
                </a:lnTo>
                <a:lnTo>
                  <a:pt x="3916745" y="1486476"/>
                </a:lnTo>
                <a:lnTo>
                  <a:pt x="0" y="1486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21890" y="343735"/>
            <a:ext cx="14855895" cy="177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1"/>
              </a:lnSpc>
            </a:pPr>
            <a:r>
              <a:rPr lang="en-US" sz="5859" spc="-117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2 </a:t>
            </a:r>
          </a:p>
          <a:p>
            <a:pPr marL="0" lvl="0" indent="0" algn="l">
              <a:lnSpc>
                <a:spcPts val="7031"/>
              </a:lnSpc>
              <a:spcBef>
                <a:spcPct val="0"/>
              </a:spcBef>
            </a:pPr>
            <a:r>
              <a:rPr lang="en-US" sz="5859" spc="-117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total revenue generated from pizza sales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1015717" y="8001204"/>
            <a:ext cx="5668958" cy="1457732"/>
          </a:xfrm>
          <a:custGeom>
            <a:avLst/>
            <a:gdLst/>
            <a:ahLst/>
            <a:cxnLst/>
            <a:rect l="l" t="t" r="r" b="b"/>
            <a:pathLst>
              <a:path w="5668958" h="1457732">
                <a:moveTo>
                  <a:pt x="0" y="0"/>
                </a:moveTo>
                <a:lnTo>
                  <a:pt x="5668958" y="0"/>
                </a:lnTo>
                <a:lnTo>
                  <a:pt x="5668958" y="1457732"/>
                </a:lnTo>
                <a:lnTo>
                  <a:pt x="0" y="1457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822791" y="4062237"/>
            <a:ext cx="8716689" cy="2869912"/>
          </a:xfrm>
          <a:custGeom>
            <a:avLst/>
            <a:gdLst/>
            <a:ahLst/>
            <a:cxnLst/>
            <a:rect l="l" t="t" r="r" b="b"/>
            <a:pathLst>
              <a:path w="8716689" h="2869912">
                <a:moveTo>
                  <a:pt x="0" y="0"/>
                </a:moveTo>
                <a:lnTo>
                  <a:pt x="8716690" y="0"/>
                </a:lnTo>
                <a:lnTo>
                  <a:pt x="8716690" y="2869912"/>
                </a:lnTo>
                <a:lnTo>
                  <a:pt x="0" y="2869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335665"/>
            <a:ext cx="12578874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6274" spc="-125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3 </a:t>
            </a:r>
          </a:p>
          <a:p>
            <a:pPr marL="0" lvl="0" indent="0" algn="l">
              <a:lnSpc>
                <a:spcPts val="7529"/>
              </a:lnSpc>
              <a:spcBef>
                <a:spcPct val="0"/>
              </a:spcBef>
            </a:pPr>
            <a:r>
              <a:rPr lang="en-US" sz="6274" spc="-125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highest priced pizza.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-5169885" y="7029066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940555"/>
            <a:ext cx="18288000" cy="7346445"/>
            <a:chOff x="0" y="0"/>
            <a:chExt cx="4816593" cy="1934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1963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4390" y="0"/>
            <a:ext cx="1963610" cy="1963610"/>
            <a:chOff x="0" y="0"/>
            <a:chExt cx="2618147" cy="2618147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4360779" y="0"/>
            <a:ext cx="1963610" cy="1963610"/>
            <a:chOff x="0" y="0"/>
            <a:chExt cx="2618147" cy="261814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6324390" y="1963610"/>
            <a:ext cx="1963610" cy="1963610"/>
            <a:chOff x="0" y="0"/>
            <a:chExt cx="2618147" cy="2618147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309074" cy="1309074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309074" y="1309074"/>
              <a:ext cx="1309074" cy="1309074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49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4360779" y="1963610"/>
            <a:ext cx="981805" cy="9818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39957" tIns="39957" rIns="39957" bIns="39957" rtlCol="0" anchor="ctr"/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827190" y="4023394"/>
            <a:ext cx="10395227" cy="2839756"/>
          </a:xfrm>
          <a:custGeom>
            <a:avLst/>
            <a:gdLst/>
            <a:ahLst/>
            <a:cxnLst/>
            <a:rect l="l" t="t" r="r" b="b"/>
            <a:pathLst>
              <a:path w="10395227" h="2839756">
                <a:moveTo>
                  <a:pt x="0" y="0"/>
                </a:moveTo>
                <a:lnTo>
                  <a:pt x="10395227" y="0"/>
                </a:lnTo>
                <a:lnTo>
                  <a:pt x="10395227" y="2839756"/>
                </a:lnTo>
                <a:lnTo>
                  <a:pt x="0" y="2839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1785926" y="4023394"/>
            <a:ext cx="5473374" cy="4434947"/>
          </a:xfrm>
          <a:custGeom>
            <a:avLst/>
            <a:gdLst/>
            <a:ahLst/>
            <a:cxnLst/>
            <a:rect l="l" t="t" r="r" b="b"/>
            <a:pathLst>
              <a:path w="5473374" h="4434947">
                <a:moveTo>
                  <a:pt x="0" y="0"/>
                </a:moveTo>
                <a:lnTo>
                  <a:pt x="5473374" y="0"/>
                </a:lnTo>
                <a:lnTo>
                  <a:pt x="5473374" y="4434947"/>
                </a:lnTo>
                <a:lnTo>
                  <a:pt x="0" y="4434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395238" y="335665"/>
            <a:ext cx="13965541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9"/>
              </a:lnSpc>
            </a:pPr>
            <a:r>
              <a:rPr lang="en-US" sz="6274" spc="-125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Question 4 </a:t>
            </a:r>
          </a:p>
          <a:p>
            <a:pPr marL="0" lvl="0" indent="0" algn="l">
              <a:lnSpc>
                <a:spcPts val="7529"/>
              </a:lnSpc>
              <a:spcBef>
                <a:spcPct val="0"/>
              </a:spcBef>
            </a:pPr>
            <a:r>
              <a:rPr lang="en-US" sz="6274" spc="-125">
                <a:solidFill>
                  <a:srgbClr val="040926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The most common pizza size ordered.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-5436736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Query: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103890" y="3240832"/>
            <a:ext cx="14313885" cy="68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0"/>
              </a:lnSpc>
              <a:spcBef>
                <a:spcPct val="0"/>
              </a:spcBef>
            </a:pPr>
            <a:r>
              <a:rPr lang="en-US" sz="4253">
                <a:solidFill>
                  <a:srgbClr val="FFFFFF"/>
                </a:solidFill>
                <a:latin typeface="Nunito Sans Regular"/>
                <a:ea typeface="Nunito Sans Regular"/>
                <a:cs typeface="Nunito Sans Regular"/>
                <a:sym typeface="Nunito Sans Regular"/>
              </a:rPr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487</Words>
  <Application>Microsoft Office PowerPoint</Application>
  <PresentationFormat>Custom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Russo One</vt:lpstr>
      <vt:lpstr>Nunito Sans Regular</vt:lpstr>
      <vt:lpstr>Arial</vt:lpstr>
      <vt:lpstr>Nunito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Violet and Blue Bold Data Science Consulting Presentation</dc:title>
  <dc:creator>Basvi Chunara</dc:creator>
  <cp:lastModifiedBy>Basvi Chunara</cp:lastModifiedBy>
  <cp:revision>2</cp:revision>
  <dcterms:created xsi:type="dcterms:W3CDTF">2006-08-16T00:00:00Z</dcterms:created>
  <dcterms:modified xsi:type="dcterms:W3CDTF">2024-07-31T21:49:37Z</dcterms:modified>
  <dc:identifier>DAGMeNrmE6o</dc:identifier>
</cp:coreProperties>
</file>