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3"/>
  </p:notesMasterIdLst>
  <p:handoutMasterIdLst>
    <p:handoutMasterId r:id="rId14"/>
  </p:handoutMasterIdLst>
  <p:sldIdLst>
    <p:sldId id="258" r:id="rId2"/>
    <p:sldId id="259" r:id="rId3"/>
    <p:sldId id="302" r:id="rId4"/>
    <p:sldId id="304" r:id="rId5"/>
    <p:sldId id="303" r:id="rId6"/>
    <p:sldId id="286" r:id="rId7"/>
    <p:sldId id="283" r:id="rId8"/>
    <p:sldId id="285" r:id="rId9"/>
    <p:sldId id="284" r:id="rId10"/>
    <p:sldId id="305" r:id="rId11"/>
    <p:sldId id="30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68" d="100"/>
          <a:sy n="68"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85F223-2A27-4213-9D52-D75D92EF9A7F}" type="datetimeFigureOut">
              <a:rPr lang="en-US" smtClean="0"/>
              <a:pPr/>
              <a:t>10/16/2022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Dhole Patil College of Engineering, Pune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1FA0C1-2CBA-4539-80C2-5D5B27FFAE11}"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2ED918-FD57-4A54-9349-C60DF7954688}" type="datetimeFigureOut">
              <a:rPr lang="en-US" smtClean="0"/>
              <a:pPr/>
              <a:t>10/16/2022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Dhole Patil College of Engineering, Pune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0DD5C8-A57B-4F45-AD91-8B8F9478300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E7142F-7A2E-4184-813B-B6F180F43513}" type="datetime1">
              <a:rPr lang="en-US" smtClean="0"/>
              <a:pPr/>
              <a:t>10/16/2022</a:t>
            </a:fld>
            <a:endParaRPr lang="en-US"/>
          </a:p>
        </p:txBody>
      </p:sp>
      <p:sp>
        <p:nvSpPr>
          <p:cNvPr id="5" name="Footer Placeholder 4"/>
          <p:cNvSpPr>
            <a:spLocks noGrp="1"/>
          </p:cNvSpPr>
          <p:nvPr>
            <p:ph type="ftr" sz="quarter" idx="11"/>
          </p:nvPr>
        </p:nvSpPr>
        <p:spPr/>
        <p:txBody>
          <a:bodyPr/>
          <a:lstStyle/>
          <a:p>
            <a:r>
              <a:rPr lang="en-US"/>
              <a:t>Dhole Patil College of Engineering, Pune</a:t>
            </a:r>
          </a:p>
        </p:txBody>
      </p:sp>
      <p:sp>
        <p:nvSpPr>
          <p:cNvPr id="6" name="Slide Number Placeholder 5"/>
          <p:cNvSpPr>
            <a:spLocks noGrp="1"/>
          </p:cNvSpPr>
          <p:nvPr>
            <p:ph type="sldNum" sz="quarter" idx="12"/>
          </p:nvPr>
        </p:nvSpPr>
        <p:spPr/>
        <p:txBody>
          <a:bodyPr/>
          <a:lstStyle/>
          <a:p>
            <a:fld id="{428AEF5D-F60D-4AF7-8A1A-E57F1E7EA6A3}"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85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4061C-C429-41C0-A563-A55E9DCB6512}" type="datetime1">
              <a:rPr lang="en-US" smtClean="0"/>
              <a:pPr/>
              <a:t>10/16/2022</a:t>
            </a:fld>
            <a:endParaRPr lang="en-US"/>
          </a:p>
        </p:txBody>
      </p:sp>
      <p:sp>
        <p:nvSpPr>
          <p:cNvPr id="5" name="Footer Placeholder 4"/>
          <p:cNvSpPr>
            <a:spLocks noGrp="1"/>
          </p:cNvSpPr>
          <p:nvPr>
            <p:ph type="ftr" sz="quarter" idx="11"/>
          </p:nvPr>
        </p:nvSpPr>
        <p:spPr/>
        <p:txBody>
          <a:bodyPr/>
          <a:lstStyle/>
          <a:p>
            <a:r>
              <a:rPr lang="en-US"/>
              <a:t>Dhole Patil College of Engineering, Pune</a:t>
            </a:r>
          </a:p>
        </p:txBody>
      </p:sp>
      <p:sp>
        <p:nvSpPr>
          <p:cNvPr id="6" name="Slide Number Placeholder 5"/>
          <p:cNvSpPr>
            <a:spLocks noGrp="1"/>
          </p:cNvSpPr>
          <p:nvPr>
            <p:ph type="sldNum" sz="quarter" idx="12"/>
          </p:nvPr>
        </p:nvSpPr>
        <p:spPr/>
        <p:txBody>
          <a:bodyPr/>
          <a:lstStyle/>
          <a:p>
            <a:fld id="{428AEF5D-F60D-4AF7-8A1A-E57F1E7EA6A3}" type="slidenum">
              <a:rPr lang="en-US" smtClean="0"/>
              <a:pPr/>
              <a:t>‹#›</a:t>
            </a:fld>
            <a:endParaRPr lang="en-US"/>
          </a:p>
        </p:txBody>
      </p:sp>
    </p:spTree>
    <p:extLst>
      <p:ext uri="{BB962C8B-B14F-4D97-AF65-F5344CB8AC3E}">
        <p14:creationId xmlns:p14="http://schemas.microsoft.com/office/powerpoint/2010/main" val="165683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334E5-48C6-4B25-AFD3-112FB9FDFED0}" type="datetime1">
              <a:rPr lang="en-US" smtClean="0"/>
              <a:pPr/>
              <a:t>10/16/2022</a:t>
            </a:fld>
            <a:endParaRPr lang="en-US"/>
          </a:p>
        </p:txBody>
      </p:sp>
      <p:sp>
        <p:nvSpPr>
          <p:cNvPr id="5" name="Footer Placeholder 4"/>
          <p:cNvSpPr>
            <a:spLocks noGrp="1"/>
          </p:cNvSpPr>
          <p:nvPr>
            <p:ph type="ftr" sz="quarter" idx="11"/>
          </p:nvPr>
        </p:nvSpPr>
        <p:spPr/>
        <p:txBody>
          <a:bodyPr/>
          <a:lstStyle/>
          <a:p>
            <a:r>
              <a:rPr lang="en-US"/>
              <a:t>Dhole Patil College of Engineering, Pune</a:t>
            </a:r>
          </a:p>
        </p:txBody>
      </p:sp>
      <p:sp>
        <p:nvSpPr>
          <p:cNvPr id="6" name="Slide Number Placeholder 5"/>
          <p:cNvSpPr>
            <a:spLocks noGrp="1"/>
          </p:cNvSpPr>
          <p:nvPr>
            <p:ph type="sldNum" sz="quarter" idx="12"/>
          </p:nvPr>
        </p:nvSpPr>
        <p:spPr/>
        <p:txBody>
          <a:bodyPr/>
          <a:lstStyle/>
          <a:p>
            <a:fld id="{428AEF5D-F60D-4AF7-8A1A-E57F1E7EA6A3}" type="slidenum">
              <a:rPr lang="en-US" smtClean="0"/>
              <a:pPr/>
              <a:t>‹#›</a:t>
            </a:fld>
            <a:endParaRPr lang="en-US"/>
          </a:p>
        </p:txBody>
      </p:sp>
    </p:spTree>
    <p:extLst>
      <p:ext uri="{BB962C8B-B14F-4D97-AF65-F5344CB8AC3E}">
        <p14:creationId xmlns:p14="http://schemas.microsoft.com/office/powerpoint/2010/main" val="233466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306E9-8FB2-4D93-BB86-2D15180FFA7A}" type="datetime1">
              <a:rPr lang="en-US" smtClean="0"/>
              <a:pPr/>
              <a:t>10/16/2022</a:t>
            </a:fld>
            <a:endParaRPr lang="en-US"/>
          </a:p>
        </p:txBody>
      </p:sp>
      <p:sp>
        <p:nvSpPr>
          <p:cNvPr id="5" name="Footer Placeholder 4"/>
          <p:cNvSpPr>
            <a:spLocks noGrp="1"/>
          </p:cNvSpPr>
          <p:nvPr>
            <p:ph type="ftr" sz="quarter" idx="11"/>
          </p:nvPr>
        </p:nvSpPr>
        <p:spPr/>
        <p:txBody>
          <a:bodyPr/>
          <a:lstStyle/>
          <a:p>
            <a:r>
              <a:rPr lang="en-US"/>
              <a:t>Dhole Patil College of Engineering, Pune</a:t>
            </a:r>
          </a:p>
        </p:txBody>
      </p:sp>
      <p:sp>
        <p:nvSpPr>
          <p:cNvPr id="6" name="Slide Number Placeholder 5"/>
          <p:cNvSpPr>
            <a:spLocks noGrp="1"/>
          </p:cNvSpPr>
          <p:nvPr>
            <p:ph type="sldNum" sz="quarter" idx="12"/>
          </p:nvPr>
        </p:nvSpPr>
        <p:spPr/>
        <p:txBody>
          <a:bodyPr/>
          <a:lstStyle/>
          <a:p>
            <a:fld id="{428AEF5D-F60D-4AF7-8A1A-E57F1E7EA6A3}" type="slidenum">
              <a:rPr lang="en-US" smtClean="0"/>
              <a:pPr/>
              <a:t>‹#›</a:t>
            </a:fld>
            <a:endParaRPr lang="en-US"/>
          </a:p>
        </p:txBody>
      </p:sp>
    </p:spTree>
    <p:extLst>
      <p:ext uri="{BB962C8B-B14F-4D97-AF65-F5344CB8AC3E}">
        <p14:creationId xmlns:p14="http://schemas.microsoft.com/office/powerpoint/2010/main" val="154094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17104E-B91F-41C7-A320-0CBF1916DA2F}" type="datetime1">
              <a:rPr lang="en-US" smtClean="0"/>
              <a:pPr/>
              <a:t>10/16/2022</a:t>
            </a:fld>
            <a:endParaRPr lang="en-US"/>
          </a:p>
        </p:txBody>
      </p:sp>
      <p:sp>
        <p:nvSpPr>
          <p:cNvPr id="5" name="Footer Placeholder 4"/>
          <p:cNvSpPr>
            <a:spLocks noGrp="1"/>
          </p:cNvSpPr>
          <p:nvPr>
            <p:ph type="ftr" sz="quarter" idx="11"/>
          </p:nvPr>
        </p:nvSpPr>
        <p:spPr/>
        <p:txBody>
          <a:bodyPr/>
          <a:lstStyle/>
          <a:p>
            <a:r>
              <a:rPr lang="en-US"/>
              <a:t>Dhole Patil College of Engineering, Pune</a:t>
            </a:r>
          </a:p>
        </p:txBody>
      </p:sp>
      <p:sp>
        <p:nvSpPr>
          <p:cNvPr id="6" name="Slide Number Placeholder 5"/>
          <p:cNvSpPr>
            <a:spLocks noGrp="1"/>
          </p:cNvSpPr>
          <p:nvPr>
            <p:ph type="sldNum" sz="quarter" idx="12"/>
          </p:nvPr>
        </p:nvSpPr>
        <p:spPr/>
        <p:txBody>
          <a:bodyPr/>
          <a:lstStyle/>
          <a:p>
            <a:fld id="{428AEF5D-F60D-4AF7-8A1A-E57F1E7EA6A3}"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62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9C0CD-535F-49AF-AF20-73C8C8C9C8E0}" type="datetime1">
              <a:rPr lang="en-US" smtClean="0"/>
              <a:pPr/>
              <a:t>10/16/2022</a:t>
            </a:fld>
            <a:endParaRPr lang="en-US"/>
          </a:p>
        </p:txBody>
      </p:sp>
      <p:sp>
        <p:nvSpPr>
          <p:cNvPr id="6" name="Footer Placeholder 5"/>
          <p:cNvSpPr>
            <a:spLocks noGrp="1"/>
          </p:cNvSpPr>
          <p:nvPr>
            <p:ph type="ftr" sz="quarter" idx="11"/>
          </p:nvPr>
        </p:nvSpPr>
        <p:spPr/>
        <p:txBody>
          <a:bodyPr/>
          <a:lstStyle/>
          <a:p>
            <a:r>
              <a:rPr lang="en-US"/>
              <a:t>Dhole Patil College of Engineering, Pune</a:t>
            </a:r>
          </a:p>
        </p:txBody>
      </p:sp>
      <p:sp>
        <p:nvSpPr>
          <p:cNvPr id="7" name="Slide Number Placeholder 6"/>
          <p:cNvSpPr>
            <a:spLocks noGrp="1"/>
          </p:cNvSpPr>
          <p:nvPr>
            <p:ph type="sldNum" sz="quarter" idx="12"/>
          </p:nvPr>
        </p:nvSpPr>
        <p:spPr/>
        <p:txBody>
          <a:bodyPr/>
          <a:lstStyle/>
          <a:p>
            <a:fld id="{428AEF5D-F60D-4AF7-8A1A-E57F1E7EA6A3}" type="slidenum">
              <a:rPr lang="en-US" smtClean="0"/>
              <a:pPr/>
              <a:t>‹#›</a:t>
            </a:fld>
            <a:endParaRPr lang="en-US"/>
          </a:p>
        </p:txBody>
      </p:sp>
    </p:spTree>
    <p:extLst>
      <p:ext uri="{BB962C8B-B14F-4D97-AF65-F5344CB8AC3E}">
        <p14:creationId xmlns:p14="http://schemas.microsoft.com/office/powerpoint/2010/main" val="311872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2F6A9-CB8A-4C8C-A77A-B626E29FFF01}" type="datetime1">
              <a:rPr lang="en-US" smtClean="0"/>
              <a:pPr/>
              <a:t>10/16/2022</a:t>
            </a:fld>
            <a:endParaRPr lang="en-US"/>
          </a:p>
        </p:txBody>
      </p:sp>
      <p:sp>
        <p:nvSpPr>
          <p:cNvPr id="8" name="Footer Placeholder 7"/>
          <p:cNvSpPr>
            <a:spLocks noGrp="1"/>
          </p:cNvSpPr>
          <p:nvPr>
            <p:ph type="ftr" sz="quarter" idx="11"/>
          </p:nvPr>
        </p:nvSpPr>
        <p:spPr/>
        <p:txBody>
          <a:bodyPr/>
          <a:lstStyle/>
          <a:p>
            <a:r>
              <a:rPr lang="en-US"/>
              <a:t>Dhole Patil College of Engineering, Pune</a:t>
            </a:r>
          </a:p>
        </p:txBody>
      </p:sp>
      <p:sp>
        <p:nvSpPr>
          <p:cNvPr id="9" name="Slide Number Placeholder 8"/>
          <p:cNvSpPr>
            <a:spLocks noGrp="1"/>
          </p:cNvSpPr>
          <p:nvPr>
            <p:ph type="sldNum" sz="quarter" idx="12"/>
          </p:nvPr>
        </p:nvSpPr>
        <p:spPr/>
        <p:txBody>
          <a:bodyPr/>
          <a:lstStyle/>
          <a:p>
            <a:fld id="{428AEF5D-F60D-4AF7-8A1A-E57F1E7EA6A3}" type="slidenum">
              <a:rPr lang="en-US" smtClean="0"/>
              <a:pPr/>
              <a:t>‹#›</a:t>
            </a:fld>
            <a:endParaRPr lang="en-US"/>
          </a:p>
        </p:txBody>
      </p:sp>
    </p:spTree>
    <p:extLst>
      <p:ext uri="{BB962C8B-B14F-4D97-AF65-F5344CB8AC3E}">
        <p14:creationId xmlns:p14="http://schemas.microsoft.com/office/powerpoint/2010/main" val="322606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223113-E3AC-4E4D-8E39-C4100C40E8AA}" type="datetime1">
              <a:rPr lang="en-US" smtClean="0"/>
              <a:pPr/>
              <a:t>10/16/2022</a:t>
            </a:fld>
            <a:endParaRPr lang="en-US"/>
          </a:p>
        </p:txBody>
      </p:sp>
      <p:sp>
        <p:nvSpPr>
          <p:cNvPr id="4" name="Footer Placeholder 3"/>
          <p:cNvSpPr>
            <a:spLocks noGrp="1"/>
          </p:cNvSpPr>
          <p:nvPr>
            <p:ph type="ftr" sz="quarter" idx="11"/>
          </p:nvPr>
        </p:nvSpPr>
        <p:spPr/>
        <p:txBody>
          <a:bodyPr/>
          <a:lstStyle/>
          <a:p>
            <a:r>
              <a:rPr lang="en-US"/>
              <a:t>Dhole Patil College of Engineering, Pune</a:t>
            </a:r>
          </a:p>
        </p:txBody>
      </p:sp>
      <p:sp>
        <p:nvSpPr>
          <p:cNvPr id="5" name="Slide Number Placeholder 4"/>
          <p:cNvSpPr>
            <a:spLocks noGrp="1"/>
          </p:cNvSpPr>
          <p:nvPr>
            <p:ph type="sldNum" sz="quarter" idx="12"/>
          </p:nvPr>
        </p:nvSpPr>
        <p:spPr/>
        <p:txBody>
          <a:bodyPr/>
          <a:lstStyle/>
          <a:p>
            <a:fld id="{428AEF5D-F60D-4AF7-8A1A-E57F1E7EA6A3}" type="slidenum">
              <a:rPr lang="en-US" smtClean="0"/>
              <a:pPr/>
              <a:t>‹#›</a:t>
            </a:fld>
            <a:endParaRPr lang="en-US"/>
          </a:p>
        </p:txBody>
      </p:sp>
    </p:spTree>
    <p:extLst>
      <p:ext uri="{BB962C8B-B14F-4D97-AF65-F5344CB8AC3E}">
        <p14:creationId xmlns:p14="http://schemas.microsoft.com/office/powerpoint/2010/main" val="316233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71158D-CBD0-4ECE-842E-ED32BFD900D8}" type="datetime1">
              <a:rPr lang="en-US" smtClean="0"/>
              <a:pPr/>
              <a:t>10/16/2022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Dhole Patil College of Engineering, Pune</a:t>
            </a:r>
          </a:p>
        </p:txBody>
      </p:sp>
      <p:sp>
        <p:nvSpPr>
          <p:cNvPr id="9" name="Slide Number Placeholder 8"/>
          <p:cNvSpPr>
            <a:spLocks noGrp="1"/>
          </p:cNvSpPr>
          <p:nvPr>
            <p:ph type="sldNum" sz="quarter" idx="12"/>
          </p:nvPr>
        </p:nvSpPr>
        <p:spPr/>
        <p:txBody>
          <a:bodyPr/>
          <a:lstStyle/>
          <a:p>
            <a:fld id="{428AEF5D-F60D-4AF7-8A1A-E57F1E7EA6A3}" type="slidenum">
              <a:rPr lang="en-US" smtClean="0"/>
              <a:pPr/>
              <a:t>‹#›</a:t>
            </a:fld>
            <a:endParaRPr lang="en-US"/>
          </a:p>
        </p:txBody>
      </p:sp>
    </p:spTree>
    <p:extLst>
      <p:ext uri="{BB962C8B-B14F-4D97-AF65-F5344CB8AC3E}">
        <p14:creationId xmlns:p14="http://schemas.microsoft.com/office/powerpoint/2010/main" val="181558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6C45A01-1C38-4CFA-84BA-30654A67E199}" type="datetime1">
              <a:rPr lang="en-US" smtClean="0"/>
              <a:pPr/>
              <a:t>10/16/2022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Dhole Patil College of Engineering, Pune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8AEF5D-F60D-4AF7-8A1A-E57F1E7EA6A3}" type="slidenum">
              <a:rPr lang="en-US" smtClean="0"/>
              <a:pPr/>
              <a:t>‹#›</a:t>
            </a:fld>
            <a:endParaRPr lang="en-US"/>
          </a:p>
        </p:txBody>
      </p:sp>
    </p:spTree>
    <p:extLst>
      <p:ext uri="{BB962C8B-B14F-4D97-AF65-F5344CB8AC3E}">
        <p14:creationId xmlns:p14="http://schemas.microsoft.com/office/powerpoint/2010/main" val="1323888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6681D2-3FE9-4B97-9A21-D360074F43E8}" type="datetime1">
              <a:rPr lang="en-US" smtClean="0"/>
              <a:pPr/>
              <a:t>10/16/2022</a:t>
            </a:fld>
            <a:endParaRPr lang="en-US"/>
          </a:p>
        </p:txBody>
      </p:sp>
      <p:sp>
        <p:nvSpPr>
          <p:cNvPr id="6" name="Footer Placeholder 5"/>
          <p:cNvSpPr>
            <a:spLocks noGrp="1"/>
          </p:cNvSpPr>
          <p:nvPr>
            <p:ph type="ftr" sz="quarter" idx="11"/>
          </p:nvPr>
        </p:nvSpPr>
        <p:spPr/>
        <p:txBody>
          <a:bodyPr/>
          <a:lstStyle/>
          <a:p>
            <a:r>
              <a:rPr lang="en-US"/>
              <a:t>Dhole Patil College of Engineering, Pune</a:t>
            </a:r>
          </a:p>
        </p:txBody>
      </p:sp>
      <p:sp>
        <p:nvSpPr>
          <p:cNvPr id="7" name="Slide Number Placeholder 6"/>
          <p:cNvSpPr>
            <a:spLocks noGrp="1"/>
          </p:cNvSpPr>
          <p:nvPr>
            <p:ph type="sldNum" sz="quarter" idx="12"/>
          </p:nvPr>
        </p:nvSpPr>
        <p:spPr/>
        <p:txBody>
          <a:bodyPr/>
          <a:lstStyle/>
          <a:p>
            <a:fld id="{428AEF5D-F60D-4AF7-8A1A-E57F1E7EA6A3}" type="slidenum">
              <a:rPr lang="en-US" smtClean="0"/>
              <a:pPr/>
              <a:t>‹#›</a:t>
            </a:fld>
            <a:endParaRPr lang="en-US"/>
          </a:p>
        </p:txBody>
      </p:sp>
    </p:spTree>
    <p:extLst>
      <p:ext uri="{BB962C8B-B14F-4D97-AF65-F5344CB8AC3E}">
        <p14:creationId xmlns:p14="http://schemas.microsoft.com/office/powerpoint/2010/main" val="767489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B56F115-6197-4919-A8E8-AB338BD52179}" type="datetime1">
              <a:rPr lang="en-US" smtClean="0"/>
              <a:pPr/>
              <a:t>10/16/2022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Dhole Patil College of Engineering, Pune</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28AEF5D-F60D-4AF7-8A1A-E57F1E7EA6A3}"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4257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tart.umd.edu/gtd/" TargetMode="External"/><Relationship Id="rId2" Type="http://schemas.openxmlformats.org/officeDocument/2006/relationships/hyperlink" Target="https://www.kaggle.com/datasets/START-UMD/gtd" TargetMode="External"/><Relationship Id="rId1" Type="http://schemas.openxmlformats.org/officeDocument/2006/relationships/slideLayout" Target="../slideLayouts/slideLayout2.xml"/><Relationship Id="rId5" Type="http://schemas.openxmlformats.org/officeDocument/2006/relationships/hyperlink" Target="https://en.wikipedia.org/wiki/Global_Terrorism_Index" TargetMode="External"/><Relationship Id="rId4" Type="http://schemas.openxmlformats.org/officeDocument/2006/relationships/hyperlink" Target="https://www.visionofhumanity.org/maps/global-terrorism-inde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START-UMD/gt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8"/>
          <p:cNvSpPr>
            <a:spLocks noGrp="1"/>
          </p:cNvSpPr>
          <p:nvPr>
            <p:ph type="title"/>
          </p:nvPr>
        </p:nvSpPr>
        <p:spPr>
          <a:xfrm>
            <a:off x="457200" y="304800"/>
            <a:ext cx="8305800" cy="896937"/>
          </a:xfrm>
          <a:ln w="28575">
            <a:solidFill>
              <a:schemeClr val="tx1"/>
            </a:solidFill>
          </a:ln>
        </p:spPr>
        <p:txBody>
          <a:bodyPr/>
          <a:lstStyle/>
          <a:p>
            <a:r>
              <a:rPr lang="en-US" sz="2400" b="1" dirty="0">
                <a:ln>
                  <a:solidFill>
                    <a:srgbClr val="92D050"/>
                  </a:solidFill>
                </a:ln>
              </a:rPr>
              <a:t>                  </a:t>
            </a:r>
            <a:r>
              <a:rPr lang="en-US" sz="2400" b="1" dirty="0">
                <a:ln>
                  <a:solidFill>
                    <a:srgbClr val="92D050"/>
                  </a:solidFill>
                </a:ln>
                <a:latin typeface="Algerian" pitchFamily="82" charset="0"/>
              </a:rPr>
              <a:t>DHOLE PATIL COLLEGE OF ENGINEERING, PUNE.</a:t>
            </a:r>
            <a:br>
              <a:rPr lang="en-US" sz="2400" dirty="0">
                <a:ln>
                  <a:solidFill>
                    <a:srgbClr val="92D050"/>
                  </a:solidFill>
                </a:ln>
                <a:latin typeface="Algerian" pitchFamily="82" charset="0"/>
              </a:rPr>
            </a:br>
            <a:r>
              <a:rPr lang="en-US" sz="2200" dirty="0">
                <a:ln>
                  <a:solidFill>
                    <a:srgbClr val="92D050"/>
                  </a:solidFill>
                </a:ln>
                <a:latin typeface="Algerian" pitchFamily="82" charset="0"/>
              </a:rPr>
              <a:t>                       </a:t>
            </a:r>
            <a:r>
              <a:rPr lang="en-US" sz="2200" b="1" u="sng" dirty="0">
                <a:ln>
                  <a:solidFill>
                    <a:srgbClr val="92D050"/>
                  </a:solidFill>
                </a:ln>
                <a:latin typeface="Algerian" pitchFamily="82" charset="0"/>
              </a:rPr>
              <a:t>DEPARTMENT OF MECHANICAL ENGINEERING</a:t>
            </a:r>
            <a:endParaRPr lang="en-US" sz="2200" dirty="0">
              <a:ln>
                <a:solidFill>
                  <a:srgbClr val="92D050"/>
                </a:solidFill>
              </a:ln>
              <a:latin typeface="Algerian" pitchFamily="82" charset="0"/>
            </a:endParaRPr>
          </a:p>
        </p:txBody>
      </p:sp>
      <p:sp>
        <p:nvSpPr>
          <p:cNvPr id="23" name="Date Placeholder 22"/>
          <p:cNvSpPr>
            <a:spLocks noGrp="1"/>
          </p:cNvSpPr>
          <p:nvPr>
            <p:ph type="dt" sz="half" idx="10"/>
          </p:nvPr>
        </p:nvSpPr>
        <p:spPr/>
        <p:txBody>
          <a:bodyPr/>
          <a:lstStyle/>
          <a:p>
            <a:fld id="{0ADF71C2-3FF7-4649-A94F-6D4A502FF732}" type="datetime1">
              <a:rPr lang="en-US" smtClean="0"/>
              <a:pPr/>
              <a:t>10/16/2022</a:t>
            </a:fld>
            <a:endParaRPr lang="en-US"/>
          </a:p>
        </p:txBody>
      </p:sp>
      <p:sp>
        <p:nvSpPr>
          <p:cNvPr id="25" name="Footer Placeholder 24"/>
          <p:cNvSpPr>
            <a:spLocks noGrp="1"/>
          </p:cNvSpPr>
          <p:nvPr>
            <p:ph type="ftr" sz="quarter" idx="11"/>
          </p:nvPr>
        </p:nvSpPr>
        <p:spPr/>
        <p:txBody>
          <a:bodyPr/>
          <a:lstStyle/>
          <a:p>
            <a:r>
              <a:rPr lang="en-US"/>
              <a:t>Dhole Patil College of Engineering, Pune</a:t>
            </a:r>
          </a:p>
        </p:txBody>
      </p:sp>
      <p:sp>
        <p:nvSpPr>
          <p:cNvPr id="24" name="Slide Number Placeholder 23"/>
          <p:cNvSpPr>
            <a:spLocks noGrp="1"/>
          </p:cNvSpPr>
          <p:nvPr>
            <p:ph type="sldNum" sz="quarter" idx="12"/>
          </p:nvPr>
        </p:nvSpPr>
        <p:spPr/>
        <p:txBody>
          <a:bodyPr/>
          <a:lstStyle/>
          <a:p>
            <a:fld id="{428AEF5D-F60D-4AF7-8A1A-E57F1E7EA6A3}" type="slidenum">
              <a:rPr lang="en-US" smtClean="0"/>
              <a:pPr/>
              <a:t>1</a:t>
            </a:fld>
            <a:endParaRPr lang="en-US"/>
          </a:p>
        </p:txBody>
      </p:sp>
      <p:pic>
        <p:nvPicPr>
          <p:cNvPr id="6" name="Picture 5" descr="logo.jpg"/>
          <p:cNvPicPr/>
          <p:nvPr/>
        </p:nvPicPr>
        <p:blipFill>
          <a:blip r:embed="rId3" cstate="print"/>
          <a:stretch>
            <a:fillRect/>
          </a:stretch>
        </p:blipFill>
        <p:spPr>
          <a:xfrm>
            <a:off x="72390" y="294691"/>
            <a:ext cx="1501141" cy="917153"/>
          </a:xfrm>
          <a:prstGeom prst="rect">
            <a:avLst/>
          </a:prstGeom>
          <a:ln>
            <a:solidFill>
              <a:schemeClr val="tx1"/>
            </a:solidFill>
          </a:ln>
        </p:spPr>
      </p:pic>
      <p:sp>
        <p:nvSpPr>
          <p:cNvPr id="7" name="Content Placeholder 2"/>
          <p:cNvSpPr txBox="1">
            <a:spLocks/>
          </p:cNvSpPr>
          <p:nvPr/>
        </p:nvSpPr>
        <p:spPr>
          <a:xfrm>
            <a:off x="381000" y="1295400"/>
            <a:ext cx="8287072" cy="5029200"/>
          </a:xfrm>
          <a:prstGeom prst="rect">
            <a:avLst/>
          </a:prstGeom>
          <a:ln>
            <a:solidFill>
              <a:schemeClr val="bg1"/>
            </a:solidFill>
          </a:ln>
        </p:spPr>
        <p:txBody>
          <a:bodyPr>
            <a:normAutofit fontScale="62500" lnSpcReduction="20000"/>
          </a:bodyPr>
          <a:lstStyle>
            <a:lvl1pPr marL="273050" indent="-273050" algn="l" rtl="0" eaLnBrk="1" fontAlgn="base" hangingPunct="1">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ADCEDC"/>
              </a:buClr>
              <a:buSzPct val="85000"/>
              <a:buFont typeface="Wingdings 2" pitchFamily="18" charset="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EB641B"/>
              </a:buClr>
              <a:buSzPct val="80000"/>
              <a:buFont typeface="Wingdings 2"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EB641B"/>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ctr">
              <a:buNone/>
            </a:pPr>
            <a:r>
              <a:rPr lang="en-US" sz="3600" b="1" dirty="0"/>
              <a:t>   B.E. Mechanical</a:t>
            </a:r>
          </a:p>
          <a:p>
            <a:pPr algn="ctr">
              <a:buFont typeface="Wingdings 2" pitchFamily="18" charset="2"/>
              <a:buNone/>
            </a:pPr>
            <a:r>
              <a:rPr lang="en-US" sz="3600" dirty="0"/>
              <a:t>	Project Stage – I</a:t>
            </a:r>
          </a:p>
          <a:p>
            <a:pPr algn="ctr">
              <a:buFont typeface="Wingdings 2" pitchFamily="18" charset="2"/>
              <a:buNone/>
            </a:pPr>
            <a:endParaRPr lang="en-US" dirty="0"/>
          </a:p>
          <a:p>
            <a:pPr algn="ctr">
              <a:buFont typeface="Wingdings 2" pitchFamily="18" charset="2"/>
              <a:buNone/>
            </a:pPr>
            <a:r>
              <a:rPr lang="en-US" sz="4400" dirty="0">
                <a:solidFill>
                  <a:srgbClr val="FF0000"/>
                </a:solidFill>
                <a:latin typeface="Berlin Sans FB" panose="020E0602020502020306" pitchFamily="34" charset="0"/>
              </a:rPr>
              <a:t>TERRORISM</a:t>
            </a:r>
            <a:endParaRPr lang="en-US" sz="3200" dirty="0">
              <a:solidFill>
                <a:srgbClr val="FF0000"/>
              </a:solidFill>
              <a:latin typeface="Berlin Sans FB" panose="020E0602020502020306" pitchFamily="34" charset="0"/>
            </a:endParaRPr>
          </a:p>
          <a:p>
            <a:pPr algn="ctr">
              <a:buNone/>
            </a:pPr>
            <a:r>
              <a:rPr lang="en-US" sz="3200" dirty="0">
                <a:solidFill>
                  <a:srgbClr val="FF0000"/>
                </a:solidFill>
                <a:latin typeface="Berlin Sans FB" panose="020E0602020502020306" pitchFamily="34" charset="0"/>
              </a:rPr>
              <a:t>Predicting Terrorist Groups and Future Events</a:t>
            </a:r>
            <a:endParaRPr lang="en-US" sz="4000" i="1" dirty="0">
              <a:solidFill>
                <a:srgbClr val="FF0000"/>
              </a:solidFill>
              <a:latin typeface="Berlin Sans FB" panose="020E0602020502020306" pitchFamily="34" charset="0"/>
            </a:endParaRPr>
          </a:p>
          <a:p>
            <a:pPr algn="ctr">
              <a:buFont typeface="Wingdings 2" pitchFamily="18" charset="2"/>
              <a:buNone/>
            </a:pPr>
            <a:endParaRPr lang="en-US" sz="1350" dirty="0">
              <a:latin typeface="Times New Roman" pitchFamily="18" charset="0"/>
              <a:cs typeface="Times New Roman" pitchFamily="18" charset="0"/>
            </a:endParaRPr>
          </a:p>
          <a:p>
            <a:pPr algn="ctr">
              <a:buFont typeface="Wingdings 2" pitchFamily="18" charset="2"/>
              <a:buNone/>
            </a:pPr>
            <a:r>
              <a:rPr lang="en-US" dirty="0">
                <a:latin typeface="Times New Roman" pitchFamily="18" charset="0"/>
                <a:cs typeface="Times New Roman" pitchFamily="18" charset="0"/>
              </a:rPr>
              <a:t>By</a:t>
            </a:r>
          </a:p>
          <a:p>
            <a:pPr algn="ctr">
              <a:buNone/>
            </a:pPr>
            <a:r>
              <a:rPr lang="en-US" b="1" dirty="0">
                <a:latin typeface="Times New Roman" pitchFamily="18" charset="0"/>
                <a:cs typeface="Times New Roman" pitchFamily="18" charset="0"/>
              </a:rPr>
              <a:t>       Mr. Aditya </a:t>
            </a:r>
            <a:r>
              <a:rPr lang="en-US" b="1" dirty="0" err="1">
                <a:latin typeface="Times New Roman" pitchFamily="18" charset="0"/>
                <a:cs typeface="Times New Roman" pitchFamily="18" charset="0"/>
              </a:rPr>
              <a:t>Shendkar</a:t>
            </a:r>
            <a:endParaRPr lang="en-US" b="1" dirty="0">
              <a:latin typeface="Times New Roman" pitchFamily="18" charset="0"/>
              <a:cs typeface="Times New Roman" pitchFamily="18" charset="0"/>
            </a:endParaRPr>
          </a:p>
          <a:p>
            <a:pPr algn="ctr">
              <a:buNone/>
            </a:pPr>
            <a:r>
              <a:rPr lang="en-US" b="1" dirty="0">
                <a:latin typeface="Times New Roman" pitchFamily="18" charset="0"/>
                <a:cs typeface="Times New Roman" pitchFamily="18" charset="0"/>
              </a:rPr>
              <a:t>Mr. </a:t>
            </a:r>
            <a:r>
              <a:rPr lang="en-US" b="1" dirty="0" err="1">
                <a:latin typeface="Times New Roman" pitchFamily="18" charset="0"/>
                <a:cs typeface="Times New Roman" pitchFamily="18" charset="0"/>
              </a:rPr>
              <a:t>Saket</a:t>
            </a:r>
            <a:r>
              <a:rPr lang="en-US" b="1" dirty="0">
                <a:latin typeface="Times New Roman" pitchFamily="18" charset="0"/>
                <a:cs typeface="Times New Roman" pitchFamily="18" charset="0"/>
              </a:rPr>
              <a:t> Prasad   </a:t>
            </a:r>
          </a:p>
          <a:p>
            <a:pPr algn="ctr">
              <a:buNone/>
            </a:pPr>
            <a:r>
              <a:rPr lang="en-US" b="1" dirty="0">
                <a:latin typeface="Times New Roman" pitchFamily="18" charset="0"/>
                <a:cs typeface="Times New Roman" pitchFamily="18" charset="0"/>
              </a:rPr>
              <a:t>    Mr. </a:t>
            </a:r>
            <a:r>
              <a:rPr lang="en-US" b="1" dirty="0" err="1">
                <a:latin typeface="Times New Roman" pitchFamily="18" charset="0"/>
                <a:cs typeface="Times New Roman" pitchFamily="18" charset="0"/>
              </a:rPr>
              <a:t>Siddharth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Naik</a:t>
            </a:r>
            <a:endParaRPr lang="en-US" b="1" dirty="0">
              <a:latin typeface="Times New Roman" pitchFamily="18" charset="0"/>
              <a:cs typeface="Times New Roman" pitchFamily="18" charset="0"/>
            </a:endParaRPr>
          </a:p>
          <a:p>
            <a:pPr algn="ctr">
              <a:buNone/>
            </a:pPr>
            <a:r>
              <a:rPr lang="en-US" b="1" dirty="0">
                <a:latin typeface="Times New Roman" pitchFamily="18" charset="0"/>
                <a:cs typeface="Times New Roman" pitchFamily="18" charset="0"/>
              </a:rPr>
              <a:t>        Mr. </a:t>
            </a:r>
            <a:r>
              <a:rPr lang="en-US" b="1" dirty="0" err="1">
                <a:latin typeface="Times New Roman" pitchFamily="18" charset="0"/>
                <a:cs typeface="Times New Roman" pitchFamily="18" charset="0"/>
              </a:rPr>
              <a:t>Shubham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Chavan</a:t>
            </a:r>
            <a:endParaRPr lang="en-US" b="1" dirty="0">
              <a:latin typeface="Times New Roman" pitchFamily="18" charset="0"/>
              <a:cs typeface="Times New Roman" pitchFamily="18" charset="0"/>
            </a:endParaRPr>
          </a:p>
          <a:p>
            <a:pPr algn="ctr">
              <a:buNone/>
            </a:pPr>
            <a:endParaRPr lang="en-US" b="1" dirty="0">
              <a:latin typeface="Times New Roman" pitchFamily="18" charset="0"/>
              <a:cs typeface="Times New Roman" pitchFamily="18" charset="0"/>
            </a:endParaRPr>
          </a:p>
          <a:p>
            <a:pPr algn="ctr">
              <a:buNone/>
            </a:pPr>
            <a:r>
              <a:rPr lang="en-US" dirty="0">
                <a:latin typeface="Times New Roman" pitchFamily="18" charset="0"/>
                <a:cs typeface="Times New Roman" pitchFamily="18" charset="0"/>
              </a:rPr>
              <a:t>Under the guidance of</a:t>
            </a:r>
          </a:p>
          <a:p>
            <a:pPr algn="ctr">
              <a:buNone/>
            </a:pPr>
            <a:r>
              <a:rPr lang="en-US" b="1" dirty="0">
                <a:latin typeface="Times New Roman" pitchFamily="18" charset="0"/>
                <a:cs typeface="Times New Roman" pitchFamily="18" charset="0"/>
              </a:rPr>
              <a:t>Prof. </a:t>
            </a:r>
            <a:r>
              <a:rPr lang="en-US" b="1" dirty="0" err="1">
                <a:latin typeface="Times New Roman" pitchFamily="18" charset="0"/>
                <a:cs typeface="Times New Roman" pitchFamily="18" charset="0"/>
              </a:rPr>
              <a:t>Dattatray</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Kotkar</a:t>
            </a:r>
            <a:endParaRPr lang="en-US" b="1" dirty="0">
              <a:latin typeface="Times New Roman" pitchFamily="18" charset="0"/>
              <a:cs typeface="Times New Roman" pitchFamily="18" charset="0"/>
            </a:endParaRPr>
          </a:p>
          <a:p>
            <a:pPr algn="ctr">
              <a:buNone/>
            </a:pPr>
            <a:endParaRPr lang="en-US" sz="2000" dirty="0">
              <a:latin typeface="Times New Roman" pitchFamily="18" charset="0"/>
              <a:cs typeface="Times New Roman" pitchFamily="18" charset="0"/>
            </a:endParaRPr>
          </a:p>
          <a:p>
            <a:pPr algn="ctr">
              <a:buFont typeface="Wingdings 2" pitchFamily="18" charset="2"/>
              <a:buNone/>
            </a:pPr>
            <a:r>
              <a:rPr lang="en-IN" sz="3500" b="1" dirty="0">
                <a:latin typeface="Times New Roman" pitchFamily="18" charset="0"/>
                <a:cs typeface="Times New Roman" pitchFamily="18" charset="0"/>
              </a:rPr>
              <a:t>DEPARTMENT OF MECHANICAL ENGINEERING </a:t>
            </a:r>
          </a:p>
          <a:p>
            <a:pPr algn="ctr">
              <a:buNone/>
            </a:pPr>
            <a:r>
              <a:rPr lang="en-US" sz="3500" b="1" dirty="0">
                <a:latin typeface="Times New Roman" pitchFamily="18" charset="0"/>
                <a:cs typeface="Times New Roman" pitchFamily="18" charset="0"/>
              </a:rPr>
              <a:t>YEAR 2022-23</a:t>
            </a:r>
          </a:p>
          <a:p>
            <a:pPr algn="ctr">
              <a:buFont typeface="Wingdings 2" pitchFamily="18" charset="2"/>
              <a:buNone/>
            </a:pPr>
            <a:endParaRPr lang="en-IN" sz="2400" b="1" dirty="0">
              <a:solidFill>
                <a:srgbClr val="002060"/>
              </a:solidFill>
            </a:endParaRPr>
          </a:p>
          <a:p>
            <a:pPr algn="ctr">
              <a:buFont typeface="Wingdings 2" pitchFamily="18" charset="2"/>
              <a:buNone/>
            </a:pPr>
            <a:endParaRPr lang="en-IN" sz="1500" b="1" i="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2A9B-2D8A-4607-8BA1-6EA14784916C}"/>
              </a:ext>
            </a:extLst>
          </p:cNvPr>
          <p:cNvSpPr>
            <a:spLocks noGrp="1"/>
          </p:cNvSpPr>
          <p:nvPr>
            <p:ph type="title"/>
          </p:nvPr>
        </p:nvSpPr>
        <p:spPr/>
        <p:txBody>
          <a:bodyPr>
            <a:normAutofit/>
          </a:bodyPr>
          <a:lstStyle/>
          <a:p>
            <a:r>
              <a:rPr lang="en-US" sz="6000" dirty="0">
                <a:latin typeface="Berlin Sans FB" panose="020E0602020502020306" pitchFamily="34" charset="0"/>
              </a:rPr>
              <a:t>Reference</a:t>
            </a:r>
            <a:endParaRPr lang="en-IN" sz="6000" dirty="0">
              <a:latin typeface="Berlin Sans FB" panose="020E0602020502020306" pitchFamily="34" charset="0"/>
            </a:endParaRPr>
          </a:p>
        </p:txBody>
      </p:sp>
      <p:sp>
        <p:nvSpPr>
          <p:cNvPr id="3" name="Content Placeholder 2">
            <a:extLst>
              <a:ext uri="{FF2B5EF4-FFF2-40B4-BE49-F238E27FC236}">
                <a16:creationId xmlns:a16="http://schemas.microsoft.com/office/drawing/2014/main" id="{60601E88-6FFC-40E9-9D0C-BD893529EBFC}"/>
              </a:ext>
            </a:extLst>
          </p:cNvPr>
          <p:cNvSpPr>
            <a:spLocks noGrp="1"/>
          </p:cNvSpPr>
          <p:nvPr>
            <p:ph idx="1"/>
          </p:nvPr>
        </p:nvSpPr>
        <p:spPr/>
        <p:txBody>
          <a:bodyPr>
            <a:normAutofit/>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Dataset: </a:t>
            </a:r>
            <a:r>
              <a:rPr lang="en-US" dirty="0">
                <a:latin typeface="Times New Roman" panose="02020603050405020304" pitchFamily="18" charset="0"/>
                <a:cs typeface="Times New Roman" panose="02020603050405020304" pitchFamily="18" charset="0"/>
                <a:hlinkClick r:id="rId2"/>
              </a:rPr>
              <a:t>https://www.kaggle.com/datasets/START-UMD/gtd</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Dataset description: </a:t>
            </a:r>
            <a:r>
              <a:rPr lang="en-US" dirty="0">
                <a:latin typeface="Times New Roman" panose="02020603050405020304" pitchFamily="18" charset="0"/>
                <a:cs typeface="Times New Roman" panose="02020603050405020304" pitchFamily="18" charset="0"/>
                <a:hlinkClick r:id="rId3"/>
              </a:rPr>
              <a:t>https://start.umd.edu/gtd/</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Global Terrorism Index: </a:t>
            </a:r>
            <a:r>
              <a:rPr lang="en-IN" dirty="0">
                <a:latin typeface="Times New Roman" panose="02020603050405020304" pitchFamily="18" charset="0"/>
                <a:cs typeface="Times New Roman" panose="02020603050405020304" pitchFamily="18" charset="0"/>
                <a:hlinkClick r:id="rId4"/>
              </a:rPr>
              <a:t>https://www.visionofhumanity.org/maps/global-terrorism-index/#/</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Global Terrorism Index: </a:t>
            </a:r>
            <a:r>
              <a:rPr lang="en-IN" dirty="0">
                <a:latin typeface="Times New Roman" panose="02020603050405020304" pitchFamily="18" charset="0"/>
                <a:cs typeface="Times New Roman" panose="02020603050405020304" pitchFamily="18" charset="0"/>
                <a:hlinkClick r:id="rId5"/>
              </a:rPr>
              <a:t>https://en.wikipedia.org/wiki/Global_Terrorism_Index</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B8F5500-F571-4574-AE8F-8EBF047BDD82}"/>
              </a:ext>
            </a:extLst>
          </p:cNvPr>
          <p:cNvSpPr>
            <a:spLocks noGrp="1"/>
          </p:cNvSpPr>
          <p:nvPr>
            <p:ph type="dt" sz="half" idx="10"/>
          </p:nvPr>
        </p:nvSpPr>
        <p:spPr/>
        <p:txBody>
          <a:bodyPr/>
          <a:lstStyle/>
          <a:p>
            <a:fld id="{43E306E9-8FB2-4D93-BB86-2D15180FFA7A}" type="datetime1">
              <a:rPr lang="en-US" smtClean="0"/>
              <a:pPr/>
              <a:t>10/16/2022</a:t>
            </a:fld>
            <a:endParaRPr lang="en-US"/>
          </a:p>
        </p:txBody>
      </p:sp>
      <p:sp>
        <p:nvSpPr>
          <p:cNvPr id="5" name="Footer Placeholder 4">
            <a:extLst>
              <a:ext uri="{FF2B5EF4-FFF2-40B4-BE49-F238E27FC236}">
                <a16:creationId xmlns:a16="http://schemas.microsoft.com/office/drawing/2014/main" id="{48717214-AD57-4BA8-9E24-2D235BB3DCBC}"/>
              </a:ext>
            </a:extLst>
          </p:cNvPr>
          <p:cNvSpPr>
            <a:spLocks noGrp="1"/>
          </p:cNvSpPr>
          <p:nvPr>
            <p:ph type="ftr" sz="quarter" idx="11"/>
          </p:nvPr>
        </p:nvSpPr>
        <p:spPr/>
        <p:txBody>
          <a:bodyPr/>
          <a:lstStyle/>
          <a:p>
            <a:r>
              <a:rPr lang="en-US"/>
              <a:t>Dhole Patil College of Engineering, Pune</a:t>
            </a:r>
          </a:p>
        </p:txBody>
      </p:sp>
      <p:sp>
        <p:nvSpPr>
          <p:cNvPr id="6" name="Slide Number Placeholder 5">
            <a:extLst>
              <a:ext uri="{FF2B5EF4-FFF2-40B4-BE49-F238E27FC236}">
                <a16:creationId xmlns:a16="http://schemas.microsoft.com/office/drawing/2014/main" id="{66AB01D6-DAC1-42F5-8D21-592DF7C9F0F6}"/>
              </a:ext>
            </a:extLst>
          </p:cNvPr>
          <p:cNvSpPr>
            <a:spLocks noGrp="1"/>
          </p:cNvSpPr>
          <p:nvPr>
            <p:ph type="sldNum" sz="quarter" idx="12"/>
          </p:nvPr>
        </p:nvSpPr>
        <p:spPr/>
        <p:txBody>
          <a:bodyPr/>
          <a:lstStyle/>
          <a:p>
            <a:fld id="{428AEF5D-F60D-4AF7-8A1A-E57F1E7EA6A3}" type="slidenum">
              <a:rPr lang="en-US" smtClean="0"/>
              <a:pPr/>
              <a:t>10</a:t>
            </a:fld>
            <a:endParaRPr lang="en-US"/>
          </a:p>
        </p:txBody>
      </p:sp>
    </p:spTree>
    <p:extLst>
      <p:ext uri="{BB962C8B-B14F-4D97-AF65-F5344CB8AC3E}">
        <p14:creationId xmlns:p14="http://schemas.microsoft.com/office/powerpoint/2010/main" val="2452681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6A6924-6375-4619-9EE7-02C66F1CA717}"/>
              </a:ext>
            </a:extLst>
          </p:cNvPr>
          <p:cNvSpPr txBox="1"/>
          <p:nvPr/>
        </p:nvSpPr>
        <p:spPr>
          <a:xfrm>
            <a:off x="1958945" y="1479746"/>
            <a:ext cx="5226111" cy="1419619"/>
          </a:xfrm>
          <a:prstGeom prst="rect">
            <a:avLst/>
          </a:prstGeom>
          <a:noFill/>
        </p:spPr>
        <p:txBody>
          <a:bodyPr wrap="none" rtlCol="0">
            <a:spAutoFit/>
          </a:bodyPr>
          <a:lstStyle/>
          <a:p>
            <a:pPr algn="ctr"/>
            <a:r>
              <a:rPr lang="en-IN" sz="8625" dirty="0">
                <a:latin typeface="Berlin Sans FB" panose="020E0602020502020306" pitchFamily="34" charset="0"/>
              </a:rPr>
              <a:t>Thank You</a:t>
            </a:r>
          </a:p>
        </p:txBody>
      </p:sp>
      <p:sp>
        <p:nvSpPr>
          <p:cNvPr id="3" name="TextBox 2">
            <a:extLst>
              <a:ext uri="{FF2B5EF4-FFF2-40B4-BE49-F238E27FC236}">
                <a16:creationId xmlns:a16="http://schemas.microsoft.com/office/drawing/2014/main" id="{B4E9CC6A-D58D-4DC8-9974-8B226EA9428D}"/>
              </a:ext>
            </a:extLst>
          </p:cNvPr>
          <p:cNvSpPr txBox="1"/>
          <p:nvPr/>
        </p:nvSpPr>
        <p:spPr>
          <a:xfrm>
            <a:off x="0" y="3429000"/>
            <a:ext cx="9144000" cy="954107"/>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We will continue our project with data cleaning, </a:t>
            </a:r>
          </a:p>
          <a:p>
            <a:pPr algn="ctr"/>
            <a:r>
              <a:rPr lang="en-IN" sz="2800" dirty="0">
                <a:latin typeface="Times New Roman" panose="02020603050405020304" pitchFamily="18" charset="0"/>
                <a:cs typeface="Times New Roman" panose="02020603050405020304" pitchFamily="18" charset="0"/>
              </a:rPr>
              <a:t>model training and evaluation….</a:t>
            </a:r>
          </a:p>
        </p:txBody>
      </p:sp>
    </p:spTree>
    <p:extLst>
      <p:ext uri="{BB962C8B-B14F-4D97-AF65-F5344CB8AC3E}">
        <p14:creationId xmlns:p14="http://schemas.microsoft.com/office/powerpoint/2010/main" val="333163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169992"/>
            <a:ext cx="8229600" cy="866360"/>
          </a:xfrm>
        </p:spPr>
        <p:txBody>
          <a:bodyPr>
            <a:normAutofit fontScale="90000"/>
          </a:bodyPr>
          <a:lstStyle/>
          <a:p>
            <a:r>
              <a:rPr lang="en-IN" sz="6700" dirty="0">
                <a:solidFill>
                  <a:schemeClr val="tx1"/>
                </a:solidFill>
                <a:latin typeface="Berlin Sans FB" panose="020E0602020502020306" pitchFamily="34" charset="0"/>
              </a:rPr>
              <a:t>CONTENT</a:t>
            </a:r>
            <a:endParaRPr lang="en-IN" dirty="0">
              <a:solidFill>
                <a:schemeClr val="tx1"/>
              </a:solidFill>
              <a:latin typeface="Berlin Sans FB" panose="020E0602020502020306" pitchFamily="34" charset="0"/>
            </a:endParaRPr>
          </a:p>
        </p:txBody>
      </p:sp>
      <p:sp>
        <p:nvSpPr>
          <p:cNvPr id="18" name="Date Placeholder 17"/>
          <p:cNvSpPr>
            <a:spLocks noGrp="1"/>
          </p:cNvSpPr>
          <p:nvPr>
            <p:ph type="dt" sz="half" idx="10"/>
          </p:nvPr>
        </p:nvSpPr>
        <p:spPr/>
        <p:txBody>
          <a:bodyPr/>
          <a:lstStyle/>
          <a:p>
            <a:fld id="{378BE727-E768-44D0-B0BB-903272024630}" type="datetime1">
              <a:rPr lang="en-US" smtClean="0"/>
              <a:pPr/>
              <a:t>10/16/2022</a:t>
            </a:fld>
            <a:endParaRPr lang="en-US"/>
          </a:p>
        </p:txBody>
      </p:sp>
      <p:sp>
        <p:nvSpPr>
          <p:cNvPr id="20" name="Footer Placeholder 19"/>
          <p:cNvSpPr>
            <a:spLocks noGrp="1"/>
          </p:cNvSpPr>
          <p:nvPr>
            <p:ph type="ftr" sz="quarter" idx="11"/>
          </p:nvPr>
        </p:nvSpPr>
        <p:spPr/>
        <p:txBody>
          <a:bodyPr/>
          <a:lstStyle/>
          <a:p>
            <a:r>
              <a:rPr lang="en-US"/>
              <a:t>Dhole Patil College of Engineering, Pune</a:t>
            </a:r>
          </a:p>
        </p:txBody>
      </p:sp>
      <p:sp>
        <p:nvSpPr>
          <p:cNvPr id="19" name="Slide Number Placeholder 18"/>
          <p:cNvSpPr>
            <a:spLocks noGrp="1"/>
          </p:cNvSpPr>
          <p:nvPr>
            <p:ph type="sldNum" sz="quarter" idx="12"/>
          </p:nvPr>
        </p:nvSpPr>
        <p:spPr/>
        <p:txBody>
          <a:bodyPr/>
          <a:lstStyle/>
          <a:p>
            <a:fld id="{428AEF5D-F60D-4AF7-8A1A-E57F1E7EA6A3}" type="slidenum">
              <a:rPr lang="en-US" smtClean="0"/>
              <a:pPr/>
              <a:t>2</a:t>
            </a:fld>
            <a:endParaRPr lang="en-US"/>
          </a:p>
        </p:txBody>
      </p:sp>
      <p:sp>
        <p:nvSpPr>
          <p:cNvPr id="8" name="Content Placeholder 2"/>
          <p:cNvSpPr txBox="1">
            <a:spLocks/>
          </p:cNvSpPr>
          <p:nvPr/>
        </p:nvSpPr>
        <p:spPr bwMode="auto">
          <a:xfrm>
            <a:off x="685800" y="1196752"/>
            <a:ext cx="8229600"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0" indent="0" algn="l" rtl="0" eaLnBrk="1" fontAlgn="base" hangingPunct="1">
              <a:spcBef>
                <a:spcPts val="575"/>
              </a:spcBef>
              <a:spcAft>
                <a:spcPct val="0"/>
              </a:spcAft>
              <a:buClr>
                <a:schemeClr val="accent1"/>
              </a:buClr>
              <a:buSzPct val="85000"/>
              <a:buFont typeface="Wingdings 2" pitchFamily="18" charset="2"/>
              <a:buNone/>
              <a:defRPr sz="2600" kern="1200">
                <a:solidFill>
                  <a:schemeClr val="tx2"/>
                </a:solidFill>
                <a:latin typeface="+mn-lt"/>
                <a:ea typeface="+mn-ea"/>
                <a:cs typeface="+mn-cs"/>
              </a:defRPr>
            </a:lvl1pPr>
            <a:lvl2pPr marL="457200" indent="0" algn="ctr" rtl="0" eaLnBrk="1" fontAlgn="base" hangingPunct="1">
              <a:spcBef>
                <a:spcPts val="375"/>
              </a:spcBef>
              <a:spcAft>
                <a:spcPct val="0"/>
              </a:spcAft>
              <a:buClr>
                <a:schemeClr val="accent2"/>
              </a:buClr>
              <a:buSzPct val="85000"/>
              <a:buFont typeface="Wingdings 2" pitchFamily="18" charset="2"/>
              <a:buNone/>
              <a:defRPr sz="2400" kern="1200">
                <a:solidFill>
                  <a:schemeClr val="tx1"/>
                </a:solidFill>
                <a:latin typeface="+mn-lt"/>
                <a:ea typeface="+mn-ea"/>
                <a:cs typeface="+mn-cs"/>
              </a:defRPr>
            </a:lvl2pPr>
            <a:lvl3pPr marL="914400" indent="0" algn="ctr" rtl="0" eaLnBrk="1" fontAlgn="base" hangingPunct="1">
              <a:spcBef>
                <a:spcPts val="375"/>
              </a:spcBef>
              <a:spcAft>
                <a:spcPct val="0"/>
              </a:spcAft>
              <a:buClr>
                <a:srgbClr val="ADCEDC"/>
              </a:buClr>
              <a:buSzPct val="85000"/>
              <a:buFont typeface="Wingdings 2" pitchFamily="18" charset="2"/>
              <a:buNone/>
              <a:defRPr sz="2000" kern="1200">
                <a:solidFill>
                  <a:schemeClr val="tx1"/>
                </a:solidFill>
                <a:latin typeface="+mn-lt"/>
                <a:ea typeface="+mn-ea"/>
                <a:cs typeface="+mn-cs"/>
              </a:defRPr>
            </a:lvl3pPr>
            <a:lvl4pPr marL="1371600" indent="0" algn="ctr" rtl="0" eaLnBrk="1" fontAlgn="base" hangingPunct="1">
              <a:spcBef>
                <a:spcPts val="375"/>
              </a:spcBef>
              <a:spcAft>
                <a:spcPct val="0"/>
              </a:spcAft>
              <a:buClr>
                <a:srgbClr val="EB641B"/>
              </a:buClr>
              <a:buSzPct val="80000"/>
              <a:buFont typeface="Wingdings 2" pitchFamily="18" charset="2"/>
              <a:buNone/>
              <a:defRPr sz="2000" kern="1200">
                <a:solidFill>
                  <a:schemeClr val="tx1"/>
                </a:solidFill>
                <a:latin typeface="+mn-lt"/>
                <a:ea typeface="+mn-ea"/>
                <a:cs typeface="+mn-cs"/>
              </a:defRPr>
            </a:lvl4pPr>
            <a:lvl5pPr marL="1828800" indent="0" algn="ctr" rtl="0" eaLnBrk="1" fontAlgn="base" hangingPunct="1">
              <a:spcBef>
                <a:spcPts val="375"/>
              </a:spcBef>
              <a:spcAft>
                <a:spcPct val="0"/>
              </a:spcAft>
              <a:buClr>
                <a:srgbClr val="EB641B"/>
              </a:buClr>
              <a:buNone/>
              <a:defRPr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lvl="0">
              <a:lnSpc>
                <a:spcPct val="150000"/>
              </a:lnSpc>
              <a:buFont typeface="Wingdings" pitchFamily="2" charset="2"/>
              <a:buChar char="q"/>
            </a:pPr>
            <a:r>
              <a:rPr lang="en-US" sz="3200" dirty="0"/>
              <a:t>Abstract</a:t>
            </a:r>
          </a:p>
          <a:p>
            <a:pPr lvl="0">
              <a:lnSpc>
                <a:spcPct val="150000"/>
              </a:lnSpc>
              <a:buFont typeface="Wingdings" pitchFamily="2" charset="2"/>
              <a:buChar char="q"/>
            </a:pPr>
            <a:r>
              <a:rPr lang="en-US" sz="3200" dirty="0"/>
              <a:t>Introduction</a:t>
            </a:r>
          </a:p>
          <a:p>
            <a:pPr lvl="0">
              <a:lnSpc>
                <a:spcPct val="150000"/>
              </a:lnSpc>
              <a:buFont typeface="Wingdings" pitchFamily="2" charset="2"/>
              <a:buChar char="q"/>
            </a:pPr>
            <a:r>
              <a:rPr lang="en-US" sz="3200" dirty="0"/>
              <a:t>Motivation</a:t>
            </a:r>
          </a:p>
          <a:p>
            <a:pPr lvl="0">
              <a:lnSpc>
                <a:spcPct val="150000"/>
              </a:lnSpc>
              <a:buFont typeface="Wingdings" pitchFamily="2" charset="2"/>
              <a:buChar char="q"/>
            </a:pPr>
            <a:r>
              <a:rPr lang="en-US" sz="3200" dirty="0"/>
              <a:t>Workflow</a:t>
            </a:r>
          </a:p>
          <a:p>
            <a:pPr>
              <a:lnSpc>
                <a:spcPct val="150000"/>
              </a:lnSpc>
              <a:buFont typeface="Wingdings" pitchFamily="2" charset="2"/>
              <a:buChar char="q"/>
            </a:pPr>
            <a:r>
              <a:rPr lang="en-US" sz="3200" dirty="0"/>
              <a:t>Problem Statement</a:t>
            </a:r>
          </a:p>
          <a:p>
            <a:pPr lvl="0">
              <a:lnSpc>
                <a:spcPct val="150000"/>
              </a:lnSpc>
              <a:buFont typeface="Wingdings" pitchFamily="2" charset="2"/>
              <a:buChar char="q"/>
            </a:pPr>
            <a:r>
              <a:rPr lang="en-US" sz="3200" dirty="0"/>
              <a:t>Dataset Description</a:t>
            </a:r>
          </a:p>
          <a:p>
            <a:pPr lvl="0">
              <a:lnSpc>
                <a:spcPct val="150000"/>
              </a:lnSpc>
              <a:buFont typeface="Wingdings" pitchFamily="2" charset="2"/>
              <a:buChar char="q"/>
            </a:pPr>
            <a:r>
              <a:rPr lang="en-US" sz="3200" dirty="0"/>
              <a:t>Methodology/Our Approach  </a:t>
            </a:r>
          </a:p>
          <a:p>
            <a:pPr lvl="0">
              <a:lnSpc>
                <a:spcPct val="150000"/>
              </a:lnSpc>
              <a:buFont typeface="Wingdings" pitchFamily="2" charset="2"/>
              <a:buChar char="q"/>
            </a:pPr>
            <a:r>
              <a:rPr lang="en-US" sz="3200" dirty="0"/>
              <a:t>References</a:t>
            </a:r>
          </a:p>
          <a:p>
            <a:r>
              <a:rPr lang="en-US" sz="2800" dirty="0"/>
              <a:t>  </a:t>
            </a:r>
            <a:endParaRPr lang="en-IN" sz="2800" dirty="0">
              <a:latin typeface="Times New Roman" pitchFamily="18" charset="0"/>
              <a:cs typeface="Times New Roman" pitchFamily="18" charset="0"/>
            </a:endParaRPr>
          </a:p>
          <a:p>
            <a:pPr marL="457200" indent="-457200">
              <a:buFont typeface="Wingdings" panose="05000000000000000000" pitchFamily="2" charset="2"/>
              <a:buChar char="q"/>
            </a:pPr>
            <a:endParaRPr lang="en-IN" sz="28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D6AE-617F-493C-AEF6-5B0F654536F3}"/>
              </a:ext>
            </a:extLst>
          </p:cNvPr>
          <p:cNvSpPr>
            <a:spLocks noGrp="1"/>
          </p:cNvSpPr>
          <p:nvPr>
            <p:ph type="title"/>
          </p:nvPr>
        </p:nvSpPr>
        <p:spPr/>
        <p:txBody>
          <a:bodyPr>
            <a:normAutofit/>
          </a:bodyPr>
          <a:lstStyle/>
          <a:p>
            <a:r>
              <a:rPr lang="en-US" sz="6000" dirty="0">
                <a:latin typeface="Berlin Sans FB" panose="020E0602020502020306" pitchFamily="34" charset="0"/>
              </a:rPr>
              <a:t>Abstract:</a:t>
            </a:r>
            <a:endParaRPr lang="en-IN" sz="6000" dirty="0">
              <a:latin typeface="Berlin Sans FB" panose="020E0602020502020306" pitchFamily="34" charset="0"/>
            </a:endParaRPr>
          </a:p>
        </p:txBody>
      </p:sp>
      <p:sp>
        <p:nvSpPr>
          <p:cNvPr id="3" name="Content Placeholder 2">
            <a:extLst>
              <a:ext uri="{FF2B5EF4-FFF2-40B4-BE49-F238E27FC236}">
                <a16:creationId xmlns:a16="http://schemas.microsoft.com/office/drawing/2014/main" id="{AED3F5D4-D27F-4C31-9D7C-6415B2A0CDD8}"/>
              </a:ext>
            </a:extLst>
          </p:cNvPr>
          <p:cNvSpPr>
            <a:spLocks noGrp="1"/>
          </p:cNvSpPr>
          <p:nvPr>
            <p:ph idx="1"/>
          </p:nvPr>
        </p:nvSpPr>
        <p:spPr/>
        <p:txBody>
          <a:bodyPr>
            <a:normAutofit/>
          </a:bodyPr>
          <a:lstStyle/>
          <a:p>
            <a:r>
              <a:rPr lang="en-GB" sz="1600" dirty="0">
                <a:latin typeface="Times New Roman" panose="02020603050405020304" pitchFamily="18" charset="0"/>
                <a:cs typeface="Times New Roman" panose="02020603050405020304" pitchFamily="18" charset="0"/>
              </a:rPr>
              <a:t>“The threatened or actual use of illegal force and violence by a non-state actor to attain a political, economic, religious, or social goal through fear, coercion, or intimidation.” - GTD.</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As a generation, we may not have faced World War I and II. But the events of the past and the present year are testaments to the fact that humankind is still far from “Live and Let Live”. The constant parlay of power grabs, and political, trade, and religious conflicts still suffocate all of us. </a:t>
            </a:r>
            <a:endParaRPr lang="en-IN" sz="1600" dirty="0">
              <a:latin typeface="Times New Roman" panose="02020603050405020304" pitchFamily="18" charset="0"/>
              <a:cs typeface="Times New Roman" panose="02020603050405020304" pitchFamily="18" charset="0"/>
            </a:endParaRPr>
          </a:p>
          <a:p>
            <a:r>
              <a:rPr lang="en-GB" sz="1600" dirty="0" err="1">
                <a:latin typeface="Times New Roman" panose="02020603050405020304" pitchFamily="18" charset="0"/>
                <a:cs typeface="Times New Roman" panose="02020603050405020304" pitchFamily="18" charset="0"/>
              </a:rPr>
              <a:t>Defense</a:t>
            </a:r>
            <a:r>
              <a:rPr lang="en-GB" sz="1600" dirty="0">
                <a:latin typeface="Times New Roman" panose="02020603050405020304" pitchFamily="18" charset="0"/>
                <a:cs typeface="Times New Roman" panose="02020603050405020304" pitchFamily="18" charset="0"/>
              </a:rPr>
              <a:t> against terrorism is difficult because of terrorism's surprise advantage, since we do not know the type, extent, timing or precise location of the next attack. Preventive measures are still the best </a:t>
            </a:r>
            <a:r>
              <a:rPr lang="en-GB" sz="1600" dirty="0" err="1">
                <a:latin typeface="Times New Roman" panose="02020603050405020304" pitchFamily="18" charset="0"/>
                <a:cs typeface="Times New Roman" panose="02020603050405020304" pitchFamily="18" charset="0"/>
              </a:rPr>
              <a:t>defense</a:t>
            </a:r>
            <a:r>
              <a:rPr lang="en-GB" sz="1600" dirty="0">
                <a:latin typeface="Times New Roman" panose="02020603050405020304" pitchFamily="18" charset="0"/>
                <a:cs typeface="Times New Roman" panose="02020603050405020304" pitchFamily="18" charset="0"/>
              </a:rPr>
              <a:t> against terrorism.</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Hence, this project studies such factors that make an attack successful. Knowing the target region and extent of an attack can be highly useful for saving countless lives. The past and current scenarios can be examined with the aid of data visualization. Further, we aim to predict the target region of an attack and whether or not an attack will be successful with the help of various machine learning and deep learning models.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6B2728D-0E77-4C9B-88EE-7C10921827AB}"/>
              </a:ext>
            </a:extLst>
          </p:cNvPr>
          <p:cNvSpPr>
            <a:spLocks noGrp="1"/>
          </p:cNvSpPr>
          <p:nvPr>
            <p:ph type="dt" sz="half" idx="10"/>
          </p:nvPr>
        </p:nvSpPr>
        <p:spPr/>
        <p:txBody>
          <a:bodyPr/>
          <a:lstStyle/>
          <a:p>
            <a:fld id="{43E306E9-8FB2-4D93-BB86-2D15180FFA7A}" type="datetime1">
              <a:rPr lang="en-US" smtClean="0"/>
              <a:pPr/>
              <a:t>10/16/2022</a:t>
            </a:fld>
            <a:endParaRPr lang="en-US"/>
          </a:p>
        </p:txBody>
      </p:sp>
      <p:sp>
        <p:nvSpPr>
          <p:cNvPr id="5" name="Footer Placeholder 4">
            <a:extLst>
              <a:ext uri="{FF2B5EF4-FFF2-40B4-BE49-F238E27FC236}">
                <a16:creationId xmlns:a16="http://schemas.microsoft.com/office/drawing/2014/main" id="{A885A2FF-861E-4565-9D45-E05328833C7B}"/>
              </a:ext>
            </a:extLst>
          </p:cNvPr>
          <p:cNvSpPr>
            <a:spLocks noGrp="1"/>
          </p:cNvSpPr>
          <p:nvPr>
            <p:ph type="ftr" sz="quarter" idx="11"/>
          </p:nvPr>
        </p:nvSpPr>
        <p:spPr/>
        <p:txBody>
          <a:bodyPr/>
          <a:lstStyle/>
          <a:p>
            <a:r>
              <a:rPr lang="en-US"/>
              <a:t>Dhole Patil College of Engineering, Pune</a:t>
            </a:r>
          </a:p>
        </p:txBody>
      </p:sp>
      <p:sp>
        <p:nvSpPr>
          <p:cNvPr id="6" name="Slide Number Placeholder 5">
            <a:extLst>
              <a:ext uri="{FF2B5EF4-FFF2-40B4-BE49-F238E27FC236}">
                <a16:creationId xmlns:a16="http://schemas.microsoft.com/office/drawing/2014/main" id="{BA98DA2B-8C29-4471-8285-D1B092DA634F}"/>
              </a:ext>
            </a:extLst>
          </p:cNvPr>
          <p:cNvSpPr>
            <a:spLocks noGrp="1"/>
          </p:cNvSpPr>
          <p:nvPr>
            <p:ph type="sldNum" sz="quarter" idx="12"/>
          </p:nvPr>
        </p:nvSpPr>
        <p:spPr/>
        <p:txBody>
          <a:bodyPr/>
          <a:lstStyle/>
          <a:p>
            <a:fld id="{428AEF5D-F60D-4AF7-8A1A-E57F1E7EA6A3}" type="slidenum">
              <a:rPr lang="en-US" smtClean="0"/>
              <a:pPr/>
              <a:t>3</a:t>
            </a:fld>
            <a:endParaRPr lang="en-US"/>
          </a:p>
        </p:txBody>
      </p:sp>
    </p:spTree>
    <p:extLst>
      <p:ext uri="{BB962C8B-B14F-4D97-AF65-F5344CB8AC3E}">
        <p14:creationId xmlns:p14="http://schemas.microsoft.com/office/powerpoint/2010/main" val="317002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6D13-EF00-4126-9F36-875D5B5FD398}"/>
              </a:ext>
            </a:extLst>
          </p:cNvPr>
          <p:cNvSpPr>
            <a:spLocks noGrp="1"/>
          </p:cNvSpPr>
          <p:nvPr>
            <p:ph type="title"/>
          </p:nvPr>
        </p:nvSpPr>
        <p:spPr/>
        <p:txBody>
          <a:bodyPr>
            <a:normAutofit/>
          </a:bodyPr>
          <a:lstStyle/>
          <a:p>
            <a:r>
              <a:rPr lang="en-US" sz="6000" dirty="0">
                <a:latin typeface="Berlin Sans FB" panose="020E0602020502020306" pitchFamily="34" charset="0"/>
              </a:rPr>
              <a:t>Introduction</a:t>
            </a:r>
            <a:endParaRPr lang="en-IN" sz="6000" dirty="0">
              <a:latin typeface="Berlin Sans FB" panose="020E0602020502020306" pitchFamily="34" charset="0"/>
            </a:endParaRPr>
          </a:p>
        </p:txBody>
      </p:sp>
      <p:sp>
        <p:nvSpPr>
          <p:cNvPr id="3" name="Content Placeholder 2">
            <a:extLst>
              <a:ext uri="{FF2B5EF4-FFF2-40B4-BE49-F238E27FC236}">
                <a16:creationId xmlns:a16="http://schemas.microsoft.com/office/drawing/2014/main" id="{61BEB2E9-6FF5-4116-A682-DB276679EB80}"/>
              </a:ext>
            </a:extLst>
          </p:cNvPr>
          <p:cNvSpPr>
            <a:spLocks noGrp="1"/>
          </p:cNvSpPr>
          <p:nvPr>
            <p:ph idx="1"/>
          </p:nvPr>
        </p:nvSpPr>
        <p:spPr/>
        <p:txBody>
          <a:bodyPr>
            <a:normAutofit lnSpcReduction="10000"/>
          </a:bodyPr>
          <a:lstStyle/>
          <a:p>
            <a:r>
              <a:rPr lang="en-GB" sz="1700" dirty="0">
                <a:latin typeface="Times New Roman" panose="02020603050405020304" pitchFamily="18" charset="0"/>
                <a:cs typeface="Times New Roman" panose="02020603050405020304" pitchFamily="18" charset="0"/>
              </a:rPr>
              <a:t>World peace was one of the core reasons for forming the United Nations organization. Terrorism is the biggest hurdle to world peace. Terrorism is commonly ignored by the civilians who are not affected directly by the dangers. For the most part, terrorism is considered unpredictable and unfortunate calamity that strikes some parts of the world more than others. Based on the location of the events, people at large have very limited information about any such event happening in other parts of the world and hence react differently. In this project, we focus on terrorism by </a:t>
            </a:r>
            <a:r>
              <a:rPr lang="en-GB" sz="1700" dirty="0" err="1">
                <a:latin typeface="Times New Roman" panose="02020603050405020304" pitchFamily="18" charset="0"/>
                <a:cs typeface="Times New Roman" panose="02020603050405020304" pitchFamily="18" charset="0"/>
              </a:rPr>
              <a:t>analyzing</a:t>
            </a:r>
            <a:r>
              <a:rPr lang="en-GB" sz="1700" dirty="0">
                <a:latin typeface="Times New Roman" panose="02020603050405020304" pitchFamily="18" charset="0"/>
                <a:cs typeface="Times New Roman" panose="02020603050405020304" pitchFamily="18" charset="0"/>
              </a:rPr>
              <a:t> the dataset provided by START (Study of Terrorism and Response to Terrorism) Consortium to explore meaningful patterns and statistics. Terrorism is an unsettled term. Currently, the General Assembly of the United Nations is unable to agree on a single definition of terrorism. Because of this difficulty, different governments and organizations define terrorism in their own way. This confusion creates multiple conflicts about which events are considered under terrorism and which are not. Different organizations construct their own definition of terrorism and operate accordingly. As a result, there could be a reasonable difference in the contents of </a:t>
            </a:r>
            <a:r>
              <a:rPr lang="en-GB" sz="1700" dirty="0" err="1">
                <a:latin typeface="Times New Roman" panose="02020603050405020304" pitchFamily="18" charset="0"/>
                <a:cs typeface="Times New Roman" panose="02020603050405020304" pitchFamily="18" charset="0"/>
              </a:rPr>
              <a:t>terrorismrelated</a:t>
            </a:r>
            <a:r>
              <a:rPr lang="en-GB" sz="1700" dirty="0">
                <a:latin typeface="Times New Roman" panose="02020603050405020304" pitchFamily="18" charset="0"/>
                <a:cs typeface="Times New Roman" panose="02020603050405020304" pitchFamily="18" charset="0"/>
              </a:rPr>
              <a:t> datasets collected by independent organizations. Hence, analyses and results provided in this study might vary with the similar analyses done on a different dataset</a:t>
            </a:r>
            <a:endParaRPr lang="en-IN" sz="17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EACFDD7E-9AA1-4B65-90F8-2B3E3F4AE36A}"/>
              </a:ext>
            </a:extLst>
          </p:cNvPr>
          <p:cNvSpPr>
            <a:spLocks noGrp="1"/>
          </p:cNvSpPr>
          <p:nvPr>
            <p:ph type="dt" sz="half" idx="10"/>
          </p:nvPr>
        </p:nvSpPr>
        <p:spPr/>
        <p:txBody>
          <a:bodyPr/>
          <a:lstStyle/>
          <a:p>
            <a:fld id="{43E306E9-8FB2-4D93-BB86-2D15180FFA7A}" type="datetime1">
              <a:rPr lang="en-US" smtClean="0"/>
              <a:pPr/>
              <a:t>10/16/2022</a:t>
            </a:fld>
            <a:endParaRPr lang="en-US"/>
          </a:p>
        </p:txBody>
      </p:sp>
      <p:sp>
        <p:nvSpPr>
          <p:cNvPr id="5" name="Footer Placeholder 4">
            <a:extLst>
              <a:ext uri="{FF2B5EF4-FFF2-40B4-BE49-F238E27FC236}">
                <a16:creationId xmlns:a16="http://schemas.microsoft.com/office/drawing/2014/main" id="{890DE507-F8BA-4136-A389-DEFF50FCBB06}"/>
              </a:ext>
            </a:extLst>
          </p:cNvPr>
          <p:cNvSpPr>
            <a:spLocks noGrp="1"/>
          </p:cNvSpPr>
          <p:nvPr>
            <p:ph type="ftr" sz="quarter" idx="11"/>
          </p:nvPr>
        </p:nvSpPr>
        <p:spPr/>
        <p:txBody>
          <a:bodyPr/>
          <a:lstStyle/>
          <a:p>
            <a:r>
              <a:rPr lang="en-US"/>
              <a:t>Dhole Patil College of Engineering, Pune</a:t>
            </a:r>
          </a:p>
        </p:txBody>
      </p:sp>
      <p:sp>
        <p:nvSpPr>
          <p:cNvPr id="6" name="Slide Number Placeholder 5">
            <a:extLst>
              <a:ext uri="{FF2B5EF4-FFF2-40B4-BE49-F238E27FC236}">
                <a16:creationId xmlns:a16="http://schemas.microsoft.com/office/drawing/2014/main" id="{38C3E8AA-EDDA-46D6-BDF4-DF246A14A131}"/>
              </a:ext>
            </a:extLst>
          </p:cNvPr>
          <p:cNvSpPr>
            <a:spLocks noGrp="1"/>
          </p:cNvSpPr>
          <p:nvPr>
            <p:ph type="sldNum" sz="quarter" idx="12"/>
          </p:nvPr>
        </p:nvSpPr>
        <p:spPr/>
        <p:txBody>
          <a:bodyPr/>
          <a:lstStyle/>
          <a:p>
            <a:fld id="{428AEF5D-F60D-4AF7-8A1A-E57F1E7EA6A3}" type="slidenum">
              <a:rPr lang="en-US" smtClean="0"/>
              <a:pPr/>
              <a:t>4</a:t>
            </a:fld>
            <a:endParaRPr lang="en-US"/>
          </a:p>
        </p:txBody>
      </p:sp>
    </p:spTree>
    <p:extLst>
      <p:ext uri="{BB962C8B-B14F-4D97-AF65-F5344CB8AC3E}">
        <p14:creationId xmlns:p14="http://schemas.microsoft.com/office/powerpoint/2010/main" val="133611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5680-9271-4492-9868-92329C2F0482}"/>
              </a:ext>
            </a:extLst>
          </p:cNvPr>
          <p:cNvSpPr>
            <a:spLocks noGrp="1"/>
          </p:cNvSpPr>
          <p:nvPr>
            <p:ph type="title"/>
          </p:nvPr>
        </p:nvSpPr>
        <p:spPr/>
        <p:txBody>
          <a:bodyPr>
            <a:normAutofit/>
          </a:bodyPr>
          <a:lstStyle/>
          <a:p>
            <a:r>
              <a:rPr lang="en-US" sz="6000" dirty="0">
                <a:latin typeface="Berlin Sans FB" panose="020E0602020502020306" pitchFamily="34" charset="0"/>
              </a:rPr>
              <a:t>Motivation:</a:t>
            </a:r>
            <a:endParaRPr lang="en-IN" sz="6000" dirty="0">
              <a:latin typeface="Berlin Sans FB" panose="020E0602020502020306" pitchFamily="34" charset="0"/>
            </a:endParaRPr>
          </a:p>
        </p:txBody>
      </p:sp>
      <p:sp>
        <p:nvSpPr>
          <p:cNvPr id="3" name="Content Placeholder 2">
            <a:extLst>
              <a:ext uri="{FF2B5EF4-FFF2-40B4-BE49-F238E27FC236}">
                <a16:creationId xmlns:a16="http://schemas.microsoft.com/office/drawing/2014/main" id="{819E8E92-A906-46BA-8801-D82FB49A13BE}"/>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Python : </a:t>
            </a:r>
            <a:r>
              <a:rPr lang="en-IN" dirty="0">
                <a:latin typeface="Times New Roman" panose="02020603050405020304" pitchFamily="18" charset="0"/>
                <a:cs typeface="Times New Roman" panose="02020603050405020304" pitchFamily="18" charset="0"/>
              </a:rPr>
              <a:t>Pandas, NumPy, Matplotlib, Seaborn, </a:t>
            </a:r>
            <a:r>
              <a:rPr lang="en-IN" dirty="0" err="1">
                <a:latin typeface="Times New Roman" panose="02020603050405020304" pitchFamily="18" charset="0"/>
                <a:cs typeface="Times New Roman" panose="02020603050405020304" pitchFamily="18" charset="0"/>
              </a:rPr>
              <a:t>scikit</a:t>
            </a:r>
            <a:r>
              <a:rPr lang="en-IN" dirty="0">
                <a:latin typeface="Times New Roman" panose="02020603050405020304" pitchFamily="18" charset="0"/>
                <a:cs typeface="Times New Roman" panose="02020603050405020304" pitchFamily="18" charset="0"/>
              </a:rPr>
              <a:t>-learn, Anaconda, </a:t>
            </a:r>
            <a:r>
              <a:rPr lang="en-IN" dirty="0" err="1">
                <a:latin typeface="Times New Roman" panose="02020603050405020304" pitchFamily="18" charset="0"/>
                <a:cs typeface="Times New Roman" panose="02020603050405020304" pitchFamily="18" charset="0"/>
              </a:rPr>
              <a:t>Jupyter</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Terrorism:</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Cowardly act inflicted on the innocent</a:t>
            </a:r>
          </a:p>
          <a:p>
            <a:r>
              <a:rPr lang="en-IN" b="1" dirty="0">
                <a:latin typeface="Times New Roman" panose="02020603050405020304" pitchFamily="18" charset="0"/>
                <a:cs typeface="Times New Roman" panose="02020603050405020304" pitchFamily="18" charset="0"/>
              </a:rPr>
              <a:t>GTD:</a:t>
            </a:r>
          </a:p>
          <a:p>
            <a:r>
              <a:rPr lang="en-IN" dirty="0">
                <a:latin typeface="Times New Roman" panose="02020603050405020304" pitchFamily="18" charset="0"/>
                <a:cs typeface="Times New Roman" panose="02020603050405020304" pitchFamily="18" charset="0"/>
              </a:rPr>
              <a:t>Global Terrorism Database maintained by START</a:t>
            </a:r>
          </a:p>
          <a:p>
            <a:r>
              <a:rPr lang="en-IN" b="1" dirty="0">
                <a:latin typeface="Times New Roman" panose="02020603050405020304" pitchFamily="18" charset="0"/>
                <a:cs typeface="Times New Roman" panose="02020603050405020304" pitchFamily="18" charset="0"/>
              </a:rPr>
              <a:t>Process Lifecycle:</a:t>
            </a:r>
          </a:p>
          <a:p>
            <a:r>
              <a:rPr lang="en-IN" dirty="0">
                <a:latin typeface="Times New Roman" panose="02020603050405020304" pitchFamily="18" charset="0"/>
                <a:cs typeface="Times New Roman" panose="02020603050405020304" pitchFamily="18" charset="0"/>
              </a:rPr>
              <a:t>Data cleansing, EDA, Visualizations, Feature Engineering, Machine Learning</a:t>
            </a:r>
          </a:p>
        </p:txBody>
      </p:sp>
      <p:sp>
        <p:nvSpPr>
          <p:cNvPr id="4" name="Date Placeholder 3">
            <a:extLst>
              <a:ext uri="{FF2B5EF4-FFF2-40B4-BE49-F238E27FC236}">
                <a16:creationId xmlns:a16="http://schemas.microsoft.com/office/drawing/2014/main" id="{1140CE00-7F03-4D35-8F04-FFF1B80969B4}"/>
              </a:ext>
            </a:extLst>
          </p:cNvPr>
          <p:cNvSpPr>
            <a:spLocks noGrp="1"/>
          </p:cNvSpPr>
          <p:nvPr>
            <p:ph type="dt" sz="half" idx="10"/>
          </p:nvPr>
        </p:nvSpPr>
        <p:spPr/>
        <p:txBody>
          <a:bodyPr/>
          <a:lstStyle/>
          <a:p>
            <a:fld id="{43E306E9-8FB2-4D93-BB86-2D15180FFA7A}" type="datetime1">
              <a:rPr lang="en-US" smtClean="0"/>
              <a:pPr/>
              <a:t>10/16/2022</a:t>
            </a:fld>
            <a:endParaRPr lang="en-US"/>
          </a:p>
        </p:txBody>
      </p:sp>
      <p:sp>
        <p:nvSpPr>
          <p:cNvPr id="5" name="Footer Placeholder 4">
            <a:extLst>
              <a:ext uri="{FF2B5EF4-FFF2-40B4-BE49-F238E27FC236}">
                <a16:creationId xmlns:a16="http://schemas.microsoft.com/office/drawing/2014/main" id="{5081C0D5-5A86-470D-A168-8C758D0AB49E}"/>
              </a:ext>
            </a:extLst>
          </p:cNvPr>
          <p:cNvSpPr>
            <a:spLocks noGrp="1"/>
          </p:cNvSpPr>
          <p:nvPr>
            <p:ph type="ftr" sz="quarter" idx="11"/>
          </p:nvPr>
        </p:nvSpPr>
        <p:spPr/>
        <p:txBody>
          <a:bodyPr/>
          <a:lstStyle/>
          <a:p>
            <a:r>
              <a:rPr lang="en-US"/>
              <a:t>Dhole Patil College of Engineering, Pune</a:t>
            </a:r>
          </a:p>
        </p:txBody>
      </p:sp>
      <p:sp>
        <p:nvSpPr>
          <p:cNvPr id="6" name="Slide Number Placeholder 5">
            <a:extLst>
              <a:ext uri="{FF2B5EF4-FFF2-40B4-BE49-F238E27FC236}">
                <a16:creationId xmlns:a16="http://schemas.microsoft.com/office/drawing/2014/main" id="{B0AFB772-1B38-4341-9D66-4E8C42661B13}"/>
              </a:ext>
            </a:extLst>
          </p:cNvPr>
          <p:cNvSpPr>
            <a:spLocks noGrp="1"/>
          </p:cNvSpPr>
          <p:nvPr>
            <p:ph type="sldNum" sz="quarter" idx="12"/>
          </p:nvPr>
        </p:nvSpPr>
        <p:spPr/>
        <p:txBody>
          <a:bodyPr/>
          <a:lstStyle/>
          <a:p>
            <a:fld id="{428AEF5D-F60D-4AF7-8A1A-E57F1E7EA6A3}" type="slidenum">
              <a:rPr lang="en-US" smtClean="0"/>
              <a:pPr/>
              <a:t>5</a:t>
            </a:fld>
            <a:endParaRPr lang="en-US"/>
          </a:p>
        </p:txBody>
      </p:sp>
    </p:spTree>
    <p:extLst>
      <p:ext uri="{BB962C8B-B14F-4D97-AF65-F5344CB8AC3E}">
        <p14:creationId xmlns:p14="http://schemas.microsoft.com/office/powerpoint/2010/main" val="206971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835E-4E54-40D0-B2B0-2F8DCF7BC87D}"/>
              </a:ext>
            </a:extLst>
          </p:cNvPr>
          <p:cNvSpPr>
            <a:spLocks noGrp="1"/>
          </p:cNvSpPr>
          <p:nvPr>
            <p:ph type="title"/>
          </p:nvPr>
        </p:nvSpPr>
        <p:spPr/>
        <p:txBody>
          <a:bodyPr>
            <a:normAutofit/>
          </a:bodyPr>
          <a:lstStyle/>
          <a:p>
            <a:r>
              <a:rPr lang="en-IN" sz="6000" dirty="0">
                <a:latin typeface="Berlin Sans FB" panose="020E0602020502020306" pitchFamily="34" charset="0"/>
              </a:rPr>
              <a:t>Workflow</a:t>
            </a:r>
          </a:p>
        </p:txBody>
      </p:sp>
      <p:pic>
        <p:nvPicPr>
          <p:cNvPr id="7" name="Content Placeholder 6">
            <a:extLst>
              <a:ext uri="{FF2B5EF4-FFF2-40B4-BE49-F238E27FC236}">
                <a16:creationId xmlns:a16="http://schemas.microsoft.com/office/drawing/2014/main" id="{35DEAE78-3C84-422D-9EF8-12A91472A1E1}"/>
              </a:ext>
            </a:extLst>
          </p:cNvPr>
          <p:cNvPicPr>
            <a:picLocks noGrp="1" noChangeAspect="1"/>
          </p:cNvPicPr>
          <p:nvPr>
            <p:ph idx="1"/>
          </p:nvPr>
        </p:nvPicPr>
        <p:blipFill>
          <a:blip r:embed="rId2"/>
          <a:stretch>
            <a:fillRect/>
          </a:stretch>
        </p:blipFill>
        <p:spPr>
          <a:xfrm>
            <a:off x="2017643" y="2241948"/>
            <a:ext cx="5148470" cy="3276755"/>
          </a:xfrm>
          <a:prstGeom prst="rect">
            <a:avLst/>
          </a:prstGeom>
        </p:spPr>
      </p:pic>
    </p:spTree>
    <p:extLst>
      <p:ext uri="{BB962C8B-B14F-4D97-AF65-F5344CB8AC3E}">
        <p14:creationId xmlns:p14="http://schemas.microsoft.com/office/powerpoint/2010/main" val="208056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122E-7E01-42E8-9C80-CB51F2460629}"/>
              </a:ext>
            </a:extLst>
          </p:cNvPr>
          <p:cNvSpPr>
            <a:spLocks noGrp="1"/>
          </p:cNvSpPr>
          <p:nvPr>
            <p:ph type="title"/>
          </p:nvPr>
        </p:nvSpPr>
        <p:spPr/>
        <p:txBody>
          <a:bodyPr>
            <a:normAutofit/>
          </a:bodyPr>
          <a:lstStyle/>
          <a:p>
            <a:r>
              <a:rPr lang="en-IN" sz="6000" dirty="0">
                <a:latin typeface="Berlin Sans FB" panose="020E0602020502020306" pitchFamily="34" charset="0"/>
              </a:rPr>
              <a:t>Problem Statements:</a:t>
            </a:r>
          </a:p>
        </p:txBody>
      </p:sp>
      <p:sp>
        <p:nvSpPr>
          <p:cNvPr id="3" name="Content Placeholder 2">
            <a:extLst>
              <a:ext uri="{FF2B5EF4-FFF2-40B4-BE49-F238E27FC236}">
                <a16:creationId xmlns:a16="http://schemas.microsoft.com/office/drawing/2014/main" id="{3A398706-1CA5-40C6-A461-8B6AACB71D63}"/>
              </a:ext>
            </a:extLst>
          </p:cNvPr>
          <p:cNvSpPr>
            <a:spLocks noGrp="1"/>
          </p:cNvSpPr>
          <p:nvPr>
            <p:ph idx="1"/>
          </p:nvPr>
        </p:nvSpPr>
        <p:spPr/>
        <p:txBody>
          <a:bodyPr/>
          <a:lstStyle/>
          <a:p>
            <a:pPr marL="0" indent="0">
              <a:buClr>
                <a:schemeClr val="accent3"/>
              </a:buClr>
              <a:buNone/>
            </a:pPr>
            <a:r>
              <a:rPr lang="en-US" sz="1800" dirty="0">
                <a:latin typeface="Times New Roman" panose="02020603050405020304" pitchFamily="18" charset="0"/>
                <a:cs typeface="Times New Roman" panose="02020603050405020304" pitchFamily="18" charset="0"/>
              </a:rPr>
              <a:t>Defense against terrorism is difficult because of terrorism's surprise advantage, since  we do not know the type, extent, timing or precise location of the next attack. Preventive measures are still the best defense against terrorism.</a:t>
            </a:r>
            <a:r>
              <a:rPr lang="en-IN" sz="1800" dirty="0">
                <a:latin typeface="Times New Roman" panose="02020603050405020304" pitchFamily="18" charset="0"/>
                <a:cs typeface="Times New Roman" panose="02020603050405020304" pitchFamily="18" charset="0"/>
              </a:rPr>
              <a:t> It would be a great advantage to know which region might be the target of an attack. This knowledge could save countless lives. To this end, we have decided to give our project the following missions:</a:t>
            </a:r>
          </a:p>
          <a:p>
            <a:pPr marL="0" indent="0" algn="ctr">
              <a:buClr>
                <a:schemeClr val="accent3"/>
              </a:buClr>
              <a:buNone/>
            </a:pPr>
            <a:endParaRPr lang="en-IN" sz="1800" dirty="0">
              <a:latin typeface="Times New Roman" panose="02020603050405020304" pitchFamily="18" charset="0"/>
              <a:cs typeface="Times New Roman" panose="02020603050405020304" pitchFamily="18" charset="0"/>
            </a:endParaRPr>
          </a:p>
          <a:p>
            <a:pPr marL="0" indent="0" algn="ctr">
              <a:buClr>
                <a:schemeClr val="accent3"/>
              </a:buClr>
              <a:buNone/>
            </a:pPr>
            <a:r>
              <a:rPr lang="en-IN" dirty="0">
                <a:latin typeface="Times New Roman" panose="02020603050405020304" pitchFamily="18" charset="0"/>
                <a:cs typeface="Times New Roman" panose="02020603050405020304" pitchFamily="18" charset="0"/>
              </a:rPr>
              <a:t>1)Prediction of a successful attack</a:t>
            </a:r>
          </a:p>
          <a:p>
            <a:pPr marL="0" indent="0" algn="ctr">
              <a:buClr>
                <a:schemeClr val="accent3"/>
              </a:buClr>
              <a:buNone/>
            </a:pPr>
            <a:r>
              <a:rPr lang="en-IN" dirty="0">
                <a:latin typeface="Times New Roman" panose="02020603050405020304" pitchFamily="18" charset="0"/>
                <a:cs typeface="Times New Roman" panose="02020603050405020304" pitchFamily="18" charset="0"/>
              </a:rPr>
              <a:t>2)Prediction of target region of an attack</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07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574A-0FD5-4BFA-892B-593718F11E15}"/>
              </a:ext>
            </a:extLst>
          </p:cNvPr>
          <p:cNvSpPr>
            <a:spLocks noGrp="1"/>
          </p:cNvSpPr>
          <p:nvPr>
            <p:ph type="title"/>
          </p:nvPr>
        </p:nvSpPr>
        <p:spPr/>
        <p:txBody>
          <a:bodyPr>
            <a:normAutofit/>
          </a:bodyPr>
          <a:lstStyle/>
          <a:p>
            <a:r>
              <a:rPr lang="en-IN" sz="5400" dirty="0">
                <a:latin typeface="Berlin Sans FB" panose="020E0602020502020306" pitchFamily="34" charset="0"/>
              </a:rPr>
              <a:t>Dataset Description</a:t>
            </a:r>
          </a:p>
        </p:txBody>
      </p:sp>
      <p:sp>
        <p:nvSpPr>
          <p:cNvPr id="3" name="Content Placeholder 2">
            <a:extLst>
              <a:ext uri="{FF2B5EF4-FFF2-40B4-BE49-F238E27FC236}">
                <a16:creationId xmlns:a16="http://schemas.microsoft.com/office/drawing/2014/main" id="{BD854A64-AED1-4657-A105-B34B0402F533}"/>
              </a:ext>
            </a:extLst>
          </p:cNvPr>
          <p:cNvSpPr>
            <a:spLocks noGrp="1"/>
          </p:cNvSpPr>
          <p:nvPr>
            <p:ph idx="1"/>
          </p:nvPr>
        </p:nvSpPr>
        <p:spPr/>
        <p:txBody>
          <a:bodyPr>
            <a:normAutofit/>
          </a:bodyPr>
          <a:lstStyle/>
          <a:p>
            <a:r>
              <a:rPr lang="en-GB" sz="2100" dirty="0">
                <a:latin typeface="Times New Roman" panose="02020603050405020304" pitchFamily="18" charset="0"/>
                <a:cs typeface="Times New Roman" panose="02020603050405020304" pitchFamily="18" charset="0"/>
              </a:rPr>
              <a:t>This dataset consists of </a:t>
            </a:r>
            <a:r>
              <a:rPr lang="en-GB" sz="2100" b="1" dirty="0">
                <a:latin typeface="Times New Roman" panose="02020603050405020304" pitchFamily="18" charset="0"/>
                <a:cs typeface="Times New Roman" panose="02020603050405020304" pitchFamily="18" charset="0"/>
              </a:rPr>
              <a:t>181691 rows and 135 columns</a:t>
            </a:r>
            <a:r>
              <a:rPr lang="en-GB" sz="2100" dirty="0">
                <a:latin typeface="Times New Roman" panose="02020603050405020304" pitchFamily="18" charset="0"/>
                <a:cs typeface="Times New Roman" panose="02020603050405020304" pitchFamily="18" charset="0"/>
              </a:rPr>
              <a:t> containing information about various terrorist attacks across the world over a period of 1970 to 2017, except 1993. The large number of columns includes information about location, tactics, perpetrators, targets, and outcomes.</a:t>
            </a:r>
            <a:endParaRPr lang="en-IN" sz="2100" dirty="0">
              <a:latin typeface="Times New Roman" panose="02020603050405020304" pitchFamily="18" charset="0"/>
              <a:cs typeface="Times New Roman" panose="02020603050405020304" pitchFamily="18" charset="0"/>
            </a:endParaRPr>
          </a:p>
          <a:p>
            <a:pPr algn="just">
              <a:lnSpc>
                <a:spcPct val="115000"/>
              </a:lnSpc>
            </a:pPr>
            <a:r>
              <a:rPr lang="en-GB" sz="2100" b="1" dirty="0">
                <a:latin typeface="Times New Roman" panose="02020603050405020304" pitchFamily="18" charset="0"/>
                <a:cs typeface="Times New Roman" panose="02020603050405020304" pitchFamily="18" charset="0"/>
              </a:rPr>
              <a:t>Source:</a:t>
            </a:r>
            <a:r>
              <a:rPr lang="en-GB" sz="2100" dirty="0">
                <a:latin typeface="Times New Roman" panose="02020603050405020304" pitchFamily="18" charset="0"/>
                <a:cs typeface="Times New Roman" panose="02020603050405020304" pitchFamily="18" charset="0"/>
              </a:rPr>
              <a:t> </a:t>
            </a:r>
            <a:r>
              <a:rPr lang="en-GB" sz="2100" dirty="0">
                <a:latin typeface="Times New Roman" panose="02020603050405020304" pitchFamily="18" charset="0"/>
                <a:cs typeface="Times New Roman" panose="02020603050405020304" pitchFamily="18" charset="0"/>
                <a:hlinkClick r:id="rId2"/>
              </a:rPr>
              <a:t>https://www.kaggle.com/datasets/START-UMD/gtd </a:t>
            </a:r>
            <a:endParaRPr lang="en-IN" sz="21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0523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31A6-EDAF-429C-969E-1D555E34778A}"/>
              </a:ext>
            </a:extLst>
          </p:cNvPr>
          <p:cNvSpPr>
            <a:spLocks noGrp="1"/>
          </p:cNvSpPr>
          <p:nvPr>
            <p:ph type="title"/>
          </p:nvPr>
        </p:nvSpPr>
        <p:spPr/>
        <p:txBody>
          <a:bodyPr>
            <a:normAutofit/>
          </a:bodyPr>
          <a:lstStyle/>
          <a:p>
            <a:r>
              <a:rPr lang="en-IN" sz="4950" dirty="0">
                <a:latin typeface="Berlin Sans FB" panose="020E0602020502020306" pitchFamily="34" charset="0"/>
              </a:rPr>
              <a:t>OUR APPROACH</a:t>
            </a:r>
          </a:p>
        </p:txBody>
      </p:sp>
      <p:sp>
        <p:nvSpPr>
          <p:cNvPr id="3" name="Content Placeholder 2">
            <a:extLst>
              <a:ext uri="{FF2B5EF4-FFF2-40B4-BE49-F238E27FC236}">
                <a16:creationId xmlns:a16="http://schemas.microsoft.com/office/drawing/2014/main" id="{FB9CCF97-5B71-4456-8B2B-46E80AE513BF}"/>
              </a:ext>
            </a:extLst>
          </p:cNvPr>
          <p:cNvSpPr>
            <a:spLocks noGrp="1"/>
          </p:cNvSpPr>
          <p:nvPr>
            <p:ph idx="1"/>
          </p:nvPr>
        </p:nvSpPr>
        <p:spPr/>
        <p:txBody>
          <a:bodyPr/>
          <a:lstStyle/>
          <a:p>
            <a:pPr marL="214313" indent="-214313" algn="just">
              <a:spcBef>
                <a:spcPts val="0"/>
              </a:spcBef>
              <a:spcAft>
                <a:spcPts val="0"/>
              </a:spcAft>
              <a:buClr>
                <a:schemeClr val="accent3"/>
              </a:buClr>
              <a:buSzPct val="1490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For problem statement 1 – Predicting a successful attack:</a:t>
            </a:r>
          </a:p>
          <a:p>
            <a:pPr marL="342900" lvl="1" indent="0" algn="just">
              <a:buClr>
                <a:schemeClr val="accent3"/>
              </a:buClr>
              <a:buSzPct val="149000"/>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deep learning model (Sequential)</a:t>
            </a:r>
            <a:r>
              <a:rPr lang="en-US" dirty="0">
                <a:latin typeface="Times New Roman" panose="02020603050405020304" pitchFamily="18" charset="0"/>
                <a:cs typeface="Times New Roman" panose="02020603050405020304" pitchFamily="18" charset="0"/>
              </a:rPr>
              <a:t> has been developed to predict whether an attack will be successful or not. It uses </a:t>
            </a:r>
            <a:r>
              <a:rPr lang="en-US" b="1" dirty="0">
                <a:latin typeface="Times New Roman" panose="02020603050405020304" pitchFamily="18" charset="0"/>
                <a:cs typeface="Times New Roman" panose="02020603050405020304" pitchFamily="18" charset="0"/>
              </a:rPr>
              <a:t>supervised learning</a:t>
            </a:r>
            <a:r>
              <a:rPr lang="en-US" dirty="0">
                <a:latin typeface="Times New Roman" panose="02020603050405020304" pitchFamily="18" charset="0"/>
                <a:cs typeface="Times New Roman" panose="02020603050405020304" pitchFamily="18" charset="0"/>
              </a:rPr>
              <a:t> to learn the different features responsible for the success of an attack and uses those concepts to predict the success rate for future attacks.</a:t>
            </a:r>
          </a:p>
          <a:p>
            <a:pPr marL="214313" indent="-214313" algn="just">
              <a:spcBef>
                <a:spcPts val="0"/>
              </a:spcBef>
              <a:spcAft>
                <a:spcPts val="0"/>
              </a:spcAft>
              <a:buClr>
                <a:schemeClr val="accent3"/>
              </a:buClr>
              <a:buSzPct val="149000"/>
              <a:buFont typeface="Arial" panose="020B0604020202020204" pitchFamily="34" charset="0"/>
              <a:buChar char="•"/>
            </a:pPr>
            <a:endParaRPr lang="en-US" dirty="0"/>
          </a:p>
          <a:p>
            <a:pPr marL="214313" indent="-214313" algn="just">
              <a:spcBef>
                <a:spcPts val="0"/>
              </a:spcBef>
              <a:spcAft>
                <a:spcPts val="0"/>
              </a:spcAft>
              <a:buClr>
                <a:schemeClr val="accent3"/>
              </a:buClr>
              <a:buSzPct val="1490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For problem statement 2 – Predicting the target region of a terrorist attack:</a:t>
            </a:r>
          </a:p>
          <a:p>
            <a:pPr marL="342900" lvl="1" indent="0" algn="just">
              <a:buClr>
                <a:schemeClr val="accent3"/>
              </a:buClr>
              <a:buSzPct val="149000"/>
              <a:buNone/>
            </a:pPr>
            <a:r>
              <a:rPr lang="en-US" dirty="0">
                <a:latin typeface="Times New Roman" panose="02020603050405020304" pitchFamily="18" charset="0"/>
                <a:cs typeface="Times New Roman" panose="02020603050405020304" pitchFamily="18" charset="0"/>
              </a:rPr>
              <a:t>Several </a:t>
            </a:r>
            <a:r>
              <a:rPr lang="en-US" b="1" dirty="0">
                <a:latin typeface="Times New Roman" panose="02020603050405020304" pitchFamily="18" charset="0"/>
                <a:cs typeface="Times New Roman" panose="02020603050405020304" pitchFamily="18" charset="0"/>
              </a:rPr>
              <a:t>machine learning ensemble models like Logistic Regression, Random Forest, KNN, etc.</a:t>
            </a:r>
            <a:r>
              <a:rPr lang="en-US" dirty="0">
                <a:latin typeface="Times New Roman" panose="02020603050405020304" pitchFamily="18" charset="0"/>
                <a:cs typeface="Times New Roman" panose="02020603050405020304" pitchFamily="18" charset="0"/>
              </a:rPr>
              <a:t>, have been tested against the dataset to determine the target region of an attack. </a:t>
            </a:r>
          </a:p>
          <a:p>
            <a:endParaRPr lang="en-IN" dirty="0"/>
          </a:p>
        </p:txBody>
      </p:sp>
    </p:spTree>
    <p:extLst>
      <p:ext uri="{BB962C8B-B14F-4D97-AF65-F5344CB8AC3E}">
        <p14:creationId xmlns:p14="http://schemas.microsoft.com/office/powerpoint/2010/main" val="17239651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292</TotalTime>
  <Words>945</Words>
  <Application>Microsoft Office PowerPoint</Application>
  <PresentationFormat>On-screen Show (4:3)</PresentationFormat>
  <Paragraphs>84</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Berlin Sans FB</vt:lpstr>
      <vt:lpstr>Calibri</vt:lpstr>
      <vt:lpstr>Calibri Light</vt:lpstr>
      <vt:lpstr>Times New Roman</vt:lpstr>
      <vt:lpstr>Wingdings</vt:lpstr>
      <vt:lpstr>Wingdings 2</vt:lpstr>
      <vt:lpstr>Retrospect</vt:lpstr>
      <vt:lpstr>                  DHOLE PATIL COLLEGE OF ENGINEERING, PUNE.                        DEPARTMENT OF MECHANICAL ENGINEERING</vt:lpstr>
      <vt:lpstr>CONTENT</vt:lpstr>
      <vt:lpstr>Abstract:</vt:lpstr>
      <vt:lpstr>Introduction</vt:lpstr>
      <vt:lpstr>Motivation:</vt:lpstr>
      <vt:lpstr>Workflow</vt:lpstr>
      <vt:lpstr>Problem Statements:</vt:lpstr>
      <vt:lpstr>Dataset Description</vt:lpstr>
      <vt:lpstr>OUR APPROACH</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DHOLE PATIL COLLEGE OF ENGINEERING, PUNE.              DEPARTMENT OF MECHANICAL ENGINEERING</dc:title>
  <dc:creator>BJPATIL</dc:creator>
  <cp:lastModifiedBy>adishendkar8686@gmail.com</cp:lastModifiedBy>
  <cp:revision>28</cp:revision>
  <dcterms:created xsi:type="dcterms:W3CDTF">2016-03-20T07:55:34Z</dcterms:created>
  <dcterms:modified xsi:type="dcterms:W3CDTF">2022-10-16T13:15:16Z</dcterms:modified>
</cp:coreProperties>
</file>